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4" r:id="rId4"/>
  </p:sldMasterIdLst>
  <p:notesMasterIdLst>
    <p:notesMasterId r:id="rId50"/>
  </p:notesMasterIdLst>
  <p:handoutMasterIdLst>
    <p:handoutMasterId r:id="rId51"/>
  </p:handoutMasterIdLst>
  <p:sldIdLst>
    <p:sldId id="336" r:id="rId5"/>
    <p:sldId id="385" r:id="rId6"/>
    <p:sldId id="383" r:id="rId7"/>
    <p:sldId id="353" r:id="rId8"/>
    <p:sldId id="409" r:id="rId9"/>
    <p:sldId id="410" r:id="rId10"/>
    <p:sldId id="283" r:id="rId11"/>
    <p:sldId id="263" r:id="rId12"/>
    <p:sldId id="259" r:id="rId13"/>
    <p:sldId id="264" r:id="rId14"/>
    <p:sldId id="266" r:id="rId15"/>
    <p:sldId id="262" r:id="rId16"/>
    <p:sldId id="378" r:id="rId17"/>
    <p:sldId id="379" r:id="rId18"/>
    <p:sldId id="414" r:id="rId19"/>
    <p:sldId id="415" r:id="rId20"/>
    <p:sldId id="366" r:id="rId21"/>
    <p:sldId id="394" r:id="rId22"/>
    <p:sldId id="384" r:id="rId23"/>
    <p:sldId id="396" r:id="rId24"/>
    <p:sldId id="411" r:id="rId25"/>
    <p:sldId id="397" r:id="rId26"/>
    <p:sldId id="398" r:id="rId27"/>
    <p:sldId id="399" r:id="rId28"/>
    <p:sldId id="280" r:id="rId29"/>
    <p:sldId id="342" r:id="rId30"/>
    <p:sldId id="340" r:id="rId31"/>
    <p:sldId id="343" r:id="rId32"/>
    <p:sldId id="344" r:id="rId33"/>
    <p:sldId id="416" r:id="rId34"/>
    <p:sldId id="360" r:id="rId35"/>
    <p:sldId id="405" r:id="rId36"/>
    <p:sldId id="406" r:id="rId37"/>
    <p:sldId id="417" r:id="rId38"/>
    <p:sldId id="395" r:id="rId39"/>
    <p:sldId id="391" r:id="rId40"/>
    <p:sldId id="346" r:id="rId41"/>
    <p:sldId id="334" r:id="rId42"/>
    <p:sldId id="380" r:id="rId43"/>
    <p:sldId id="412" r:id="rId44"/>
    <p:sldId id="413" r:id="rId45"/>
    <p:sldId id="381" r:id="rId46"/>
    <p:sldId id="408" r:id="rId47"/>
    <p:sldId id="350" r:id="rId48"/>
    <p:sldId id="349"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99"/>
    <a:srgbClr val="FFFF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6" autoAdjust="0"/>
    <p:restoredTop sz="86763" autoAdjust="0"/>
  </p:normalViewPr>
  <p:slideViewPr>
    <p:cSldViewPr>
      <p:cViewPr varScale="1">
        <p:scale>
          <a:sx n="90" d="100"/>
          <a:sy n="90" d="100"/>
        </p:scale>
        <p:origin x="-516" y="-114"/>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risti.permani\Documents\MY%20WORK\UGM%20TALK\ASEAN-Brexit%20data_v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sz="1600" dirty="0" smtClean="0">
                <a:solidFill>
                  <a:schemeClr val="tx2"/>
                </a:solidFill>
              </a:rPr>
              <a:t>ASEAN FDI</a:t>
            </a:r>
            <a:r>
              <a:rPr lang="en-US" sz="1600" baseline="0" dirty="0" smtClean="0">
                <a:solidFill>
                  <a:schemeClr val="tx2"/>
                </a:solidFill>
              </a:rPr>
              <a:t> from Dialogue Partners</a:t>
            </a:r>
            <a:endParaRPr lang="en-US" sz="1600" dirty="0">
              <a:solidFill>
                <a:schemeClr val="tx2"/>
              </a:solidFill>
            </a:endParaRPr>
          </a:p>
        </c:rich>
      </c:tx>
      <c:layout>
        <c:manualLayout>
          <c:xMode val="edge"/>
          <c:yMode val="edge"/>
          <c:x val="0.1701989333411692"/>
          <c:y val="0.12503257945890375"/>
        </c:manualLayout>
      </c:layout>
      <c:overlay val="0"/>
    </c:title>
    <c:autoTitleDeleted val="0"/>
    <c:plotArea>
      <c:layout>
        <c:manualLayout>
          <c:layoutTarget val="inner"/>
          <c:xMode val="edge"/>
          <c:yMode val="edge"/>
          <c:x val="0.13548188548004894"/>
          <c:y val="0.32661484006659425"/>
          <c:w val="0.82786614712000017"/>
          <c:h val="0.58884593322856094"/>
        </c:manualLayout>
      </c:layout>
      <c:barChart>
        <c:barDir val="col"/>
        <c:grouping val="clustered"/>
        <c:varyColors val="0"/>
        <c:ser>
          <c:idx val="0"/>
          <c:order val="0"/>
          <c:invertIfNegative val="0"/>
          <c:dPt>
            <c:idx val="0"/>
            <c:invertIfNegative val="0"/>
            <c:bubble3D val="0"/>
            <c:spPr>
              <a:solidFill>
                <a:schemeClr val="accent1"/>
              </a:solidFill>
              <a:ln>
                <a:solidFill>
                  <a:schemeClr val="accent1"/>
                </a:solidFill>
              </a:ln>
            </c:spPr>
            <c:extLst xmlns:c16r2="http://schemas.microsoft.com/office/drawing/2015/06/chart">
              <c:ext xmlns:c16="http://schemas.microsoft.com/office/drawing/2014/chart" uri="{C3380CC4-5D6E-409C-BE32-E72D297353CC}">
                <c16:uniqueId val="{00000001-98BE-4231-B0C3-CA456265DC6D}"/>
              </c:ext>
            </c:extLst>
          </c:dPt>
          <c:dLbls>
            <c:dLbl>
              <c:idx val="0"/>
              <c:layout/>
              <c:tx>
                <c:rich>
                  <a:bodyPr/>
                  <a:lstStyle/>
                  <a:p>
                    <a:r>
                      <a:rPr lang="en-US" smtClean="0"/>
                      <a:t>33%</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8BE-4231-B0C3-CA456265DC6D}"/>
                </c:ext>
              </c:extLst>
            </c:dLbl>
            <c:dLbl>
              <c:idx val="2"/>
              <c:layout/>
              <c:tx>
                <c:rich>
                  <a:bodyPr/>
                  <a:lstStyle/>
                  <a:p>
                    <a:r>
                      <a:rPr lang="en-US" smtClean="0"/>
                      <a:t>13%</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133-4847-AB2A-99E90382FCF1}"/>
                </c:ext>
              </c:extLst>
            </c:dLbl>
            <c:numFmt formatCode="0%" sourceLinked="0"/>
            <c:spPr>
              <a:noFill/>
              <a:ln>
                <a:noFill/>
              </a:ln>
              <a:effectLst/>
            </c:spPr>
            <c:txPr>
              <a:bodyPr/>
              <a:lstStyle/>
              <a:p>
                <a:pPr>
                  <a:defRPr sz="1200" b="1">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'RP_graphs (2)'!$C$2:$C$6</c:f>
              <c:numCache>
                <c:formatCode>General</c:formatCode>
                <c:ptCount val="5"/>
              </c:numCache>
            </c:numRef>
          </c:cat>
          <c:val>
            <c:numRef>
              <c:f>'RP_graphs (2)'!$D$2:$D$6</c:f>
              <c:numCache>
                <c:formatCode>0.0%</c:formatCode>
                <c:ptCount val="5"/>
                <c:pt idx="0">
                  <c:v>0.31</c:v>
                </c:pt>
                <c:pt idx="1">
                  <c:v>0.25</c:v>
                </c:pt>
                <c:pt idx="2">
                  <c:v>0.14000000000000001</c:v>
                </c:pt>
                <c:pt idx="3">
                  <c:v>0.12</c:v>
                </c:pt>
                <c:pt idx="4">
                  <c:v>0.1</c:v>
                </c:pt>
              </c:numCache>
            </c:numRef>
          </c:val>
          <c:extLst xmlns:c16r2="http://schemas.microsoft.com/office/drawing/2015/06/chart">
            <c:ext xmlns:c16="http://schemas.microsoft.com/office/drawing/2014/chart" uri="{C3380CC4-5D6E-409C-BE32-E72D297353CC}">
              <c16:uniqueId val="{00000002-98BE-4231-B0C3-CA456265DC6D}"/>
            </c:ext>
          </c:extLst>
        </c:ser>
        <c:dLbls>
          <c:showLegendKey val="0"/>
          <c:showVal val="0"/>
          <c:showCatName val="0"/>
          <c:showSerName val="0"/>
          <c:showPercent val="0"/>
          <c:showBubbleSize val="0"/>
        </c:dLbls>
        <c:gapWidth val="44"/>
        <c:axId val="45689856"/>
        <c:axId val="45691648"/>
      </c:barChart>
      <c:catAx>
        <c:axId val="45689856"/>
        <c:scaling>
          <c:orientation val="minMax"/>
        </c:scaling>
        <c:delete val="0"/>
        <c:axPos val="b"/>
        <c:numFmt formatCode="General" sourceLinked="1"/>
        <c:majorTickMark val="out"/>
        <c:minorTickMark val="none"/>
        <c:tickLblPos val="nextTo"/>
        <c:crossAx val="45691648"/>
        <c:crosses val="autoZero"/>
        <c:auto val="1"/>
        <c:lblAlgn val="ctr"/>
        <c:lblOffset val="100"/>
        <c:noMultiLvlLbl val="0"/>
      </c:catAx>
      <c:valAx>
        <c:axId val="45691648"/>
        <c:scaling>
          <c:orientation val="minMax"/>
        </c:scaling>
        <c:delete val="0"/>
        <c:axPos val="l"/>
        <c:majorGridlines>
          <c:spPr>
            <a:ln>
              <a:noFill/>
            </a:ln>
          </c:spPr>
        </c:majorGridlines>
        <c:numFmt formatCode="0.0%" sourceLinked="1"/>
        <c:majorTickMark val="out"/>
        <c:minorTickMark val="none"/>
        <c:tickLblPos val="nextTo"/>
        <c:spPr>
          <a:ln>
            <a:noFill/>
          </a:ln>
        </c:spPr>
        <c:txPr>
          <a:bodyPr/>
          <a:lstStyle/>
          <a:p>
            <a:pPr>
              <a:defRPr>
                <a:solidFill>
                  <a:schemeClr val="bg1"/>
                </a:solidFill>
              </a:defRPr>
            </a:pPr>
            <a:endParaRPr lang="en-US"/>
          </a:p>
        </c:txPr>
        <c:crossAx val="45689856"/>
        <c:crosses val="autoZero"/>
        <c:crossBetween val="between"/>
      </c:valAx>
      <c:spPr>
        <a:solidFill>
          <a:schemeClr val="bg1"/>
        </a:solidFill>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lgn="ctr" rtl="0">
              <a:defRPr lang="en-US" sz="1600" b="1" i="0" u="none" strike="noStrike" kern="1200" baseline="0" dirty="0">
                <a:solidFill>
                  <a:schemeClr val="tx2"/>
                </a:solidFill>
                <a:latin typeface="+mn-lt"/>
                <a:ea typeface="+mn-ea"/>
                <a:cs typeface="+mn-cs"/>
              </a:defRPr>
            </a:pPr>
            <a:r>
              <a:rPr lang="en-US" sz="1600" b="1" i="0" u="none" strike="noStrike" kern="1200" baseline="0" dirty="0" smtClean="0">
                <a:solidFill>
                  <a:schemeClr val="tx2"/>
                </a:solidFill>
                <a:latin typeface="+mn-lt"/>
                <a:ea typeface="+mn-ea"/>
                <a:cs typeface="+mn-cs"/>
              </a:rPr>
              <a:t>Major Trading Partners</a:t>
            </a:r>
            <a:endParaRPr lang="en-US" sz="1600" b="1" i="0" u="none" strike="noStrike" kern="1200" baseline="0" dirty="0">
              <a:solidFill>
                <a:schemeClr val="tx2"/>
              </a:solidFill>
              <a:latin typeface="+mn-lt"/>
              <a:ea typeface="+mn-ea"/>
              <a:cs typeface="+mn-cs"/>
            </a:endParaRPr>
          </a:p>
        </c:rich>
      </c:tx>
      <c:layout>
        <c:manualLayout>
          <c:xMode val="edge"/>
          <c:yMode val="edge"/>
          <c:x val="0.30674823031846277"/>
          <c:y val="4.1561574477733704E-2"/>
        </c:manualLayout>
      </c:layout>
      <c:overlay val="0"/>
    </c:title>
    <c:autoTitleDeleted val="0"/>
    <c:plotArea>
      <c:layout>
        <c:manualLayout>
          <c:layoutTarget val="inner"/>
          <c:xMode val="edge"/>
          <c:yMode val="edge"/>
          <c:x val="0.13985555466181121"/>
          <c:y val="0.21080460518485136"/>
          <c:w val="0.82230926750608224"/>
          <c:h val="0.70620684673833312"/>
        </c:manualLayout>
      </c:layout>
      <c:barChart>
        <c:barDir val="col"/>
        <c:grouping val="clustered"/>
        <c:varyColors val="0"/>
        <c:ser>
          <c:idx val="0"/>
          <c:order val="0"/>
          <c:invertIfNegative val="0"/>
          <c:dPt>
            <c:idx val="0"/>
            <c:invertIfNegative val="0"/>
            <c:bubble3D val="0"/>
            <c:spPr>
              <a:solidFill>
                <a:schemeClr val="accent1"/>
              </a:solidFill>
              <a:ln>
                <a:solidFill>
                  <a:schemeClr val="accent1"/>
                </a:solidFill>
              </a:ln>
            </c:spPr>
            <c:extLst xmlns:c16r2="http://schemas.microsoft.com/office/drawing/2015/06/chart">
              <c:ext xmlns:c16="http://schemas.microsoft.com/office/drawing/2014/chart" uri="{C3380CC4-5D6E-409C-BE32-E72D297353CC}">
                <c16:uniqueId val="{00000001-022E-4759-A75D-F8471DC01B3E}"/>
              </c:ext>
            </c:extLst>
          </c:dPt>
          <c:dLbls>
            <c:dLbl>
              <c:idx val="0"/>
              <c:layout/>
              <c:tx>
                <c:rich>
                  <a:bodyPr/>
                  <a:lstStyle/>
                  <a:p>
                    <a:r>
                      <a:rPr lang="en-US" smtClean="0"/>
                      <a:t>23%</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22E-4759-A75D-F8471DC01B3E}"/>
                </c:ext>
              </c:extLst>
            </c:dLbl>
            <c:dLbl>
              <c:idx val="1"/>
              <c:layout/>
              <c:tx>
                <c:rich>
                  <a:bodyPr/>
                  <a:lstStyle/>
                  <a:p>
                    <a:r>
                      <a:rPr lang="en-US" smtClean="0"/>
                      <a:t>16%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22E-4759-A75D-F8471DC01B3E}"/>
                </c:ext>
              </c:extLst>
            </c:dLbl>
            <c:dLbl>
              <c:idx val="2"/>
              <c:layout/>
              <c:tx>
                <c:rich>
                  <a:bodyPr/>
                  <a:lstStyle/>
                  <a:p>
                    <a:r>
                      <a:rPr lang="en-US" smtClean="0"/>
                      <a:t>10%</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22E-4759-A75D-F8471DC01B3E}"/>
                </c:ext>
              </c:extLst>
            </c:dLbl>
            <c:dLbl>
              <c:idx val="4"/>
              <c:layout/>
              <c:tx>
                <c:rich>
                  <a:bodyPr/>
                  <a:lstStyle/>
                  <a:p>
                    <a:r>
                      <a:rPr lang="en-US" dirty="0" smtClean="0"/>
                      <a:t>9%</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22E-4759-A75D-F8471DC01B3E}"/>
                </c:ext>
              </c:extLst>
            </c:dLbl>
            <c:numFmt formatCode="0%" sourceLinked="0"/>
            <c:spPr>
              <a:noFill/>
              <a:ln>
                <a:noFill/>
              </a:ln>
              <a:effectLst/>
            </c:spPr>
            <c:txPr>
              <a:bodyPr/>
              <a:lstStyle/>
              <a:p>
                <a:pPr>
                  <a:defRPr sz="1200" b="1">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'RP_graphs (3)'!$C$2:$C$6</c:f>
              <c:numCache>
                <c:formatCode>General</c:formatCode>
                <c:ptCount val="5"/>
              </c:numCache>
            </c:numRef>
          </c:cat>
          <c:val>
            <c:numRef>
              <c:f>'RP_graphs (3)'!$D$2:$D$6</c:f>
              <c:numCache>
                <c:formatCode>0.0%</c:formatCode>
                <c:ptCount val="5"/>
                <c:pt idx="0">
                  <c:v>0.23958946874406623</c:v>
                </c:pt>
                <c:pt idx="1">
                  <c:v>0.15215621941317212</c:v>
                </c:pt>
                <c:pt idx="2">
                  <c:v>0.10515259881821172</c:v>
                </c:pt>
                <c:pt idx="3">
                  <c:v>0.10022707968710491</c:v>
                </c:pt>
                <c:pt idx="4">
                  <c:v>9.3486993231955751E-2</c:v>
                </c:pt>
              </c:numCache>
            </c:numRef>
          </c:val>
          <c:extLst xmlns:c16r2="http://schemas.microsoft.com/office/drawing/2015/06/chart">
            <c:ext xmlns:c16="http://schemas.microsoft.com/office/drawing/2014/chart" uri="{C3380CC4-5D6E-409C-BE32-E72D297353CC}">
              <c16:uniqueId val="{00000005-022E-4759-A75D-F8471DC01B3E}"/>
            </c:ext>
          </c:extLst>
        </c:ser>
        <c:dLbls>
          <c:showLegendKey val="0"/>
          <c:showVal val="0"/>
          <c:showCatName val="0"/>
          <c:showSerName val="0"/>
          <c:showPercent val="0"/>
          <c:showBubbleSize val="0"/>
        </c:dLbls>
        <c:gapWidth val="44"/>
        <c:axId val="49020928"/>
        <c:axId val="49022464"/>
      </c:barChart>
      <c:catAx>
        <c:axId val="49020928"/>
        <c:scaling>
          <c:orientation val="minMax"/>
        </c:scaling>
        <c:delete val="0"/>
        <c:axPos val="b"/>
        <c:numFmt formatCode="General" sourceLinked="1"/>
        <c:majorTickMark val="out"/>
        <c:minorTickMark val="none"/>
        <c:tickLblPos val="nextTo"/>
        <c:crossAx val="49022464"/>
        <c:crosses val="autoZero"/>
        <c:auto val="1"/>
        <c:lblAlgn val="ctr"/>
        <c:lblOffset val="100"/>
        <c:noMultiLvlLbl val="0"/>
      </c:catAx>
      <c:valAx>
        <c:axId val="49022464"/>
        <c:scaling>
          <c:orientation val="minMax"/>
        </c:scaling>
        <c:delete val="0"/>
        <c:axPos val="l"/>
        <c:numFmt formatCode="0.0%" sourceLinked="1"/>
        <c:majorTickMark val="out"/>
        <c:minorTickMark val="none"/>
        <c:tickLblPos val="nextTo"/>
        <c:spPr>
          <a:ln>
            <a:noFill/>
          </a:ln>
        </c:spPr>
        <c:txPr>
          <a:bodyPr/>
          <a:lstStyle/>
          <a:p>
            <a:pPr>
              <a:defRPr>
                <a:solidFill>
                  <a:schemeClr val="bg1"/>
                </a:solidFill>
              </a:defRPr>
            </a:pPr>
            <a:endParaRPr lang="en-US"/>
          </a:p>
        </c:txPr>
        <c:crossAx val="49020928"/>
        <c:crosses val="autoZero"/>
        <c:crossBetween val="between"/>
      </c:valAx>
      <c:spPr>
        <a:solidFill>
          <a:schemeClr val="bg1"/>
        </a:solidFill>
        <a:ln>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9B097-01A8-4E3B-86D1-5F189BEE7E65}" type="doc">
      <dgm:prSet loTypeId="urn:microsoft.com/office/officeart/2005/8/layout/arrow2" loCatId="process" qsTypeId="urn:microsoft.com/office/officeart/2005/8/quickstyle/3d1" qsCatId="3D" csTypeId="urn:microsoft.com/office/officeart/2005/8/colors/accent2_1" csCatId="accent2" phldr="1"/>
      <dgm:spPr/>
    </dgm:pt>
    <dgm:pt modelId="{D530FEB3-910F-454D-B78A-7FB95339DD20}">
      <dgm:prSet phldrT="[Text]" custT="1"/>
      <dgm:spPr/>
      <dgm:t>
        <a:bodyPr/>
        <a:lstStyle/>
        <a:p>
          <a:r>
            <a:rPr lang="en-US" sz="2800" b="1" dirty="0" smtClean="0">
              <a:solidFill>
                <a:srgbClr val="C00000"/>
              </a:solidFill>
            </a:rPr>
            <a:t>1967</a:t>
          </a:r>
        </a:p>
        <a:p>
          <a:endParaRPr lang="en-US" sz="1300" dirty="0" smtClean="0"/>
        </a:p>
        <a:p>
          <a:r>
            <a:rPr lang="en-US" sz="1600" b="1" dirty="0" smtClean="0"/>
            <a:t>Indonesia</a:t>
          </a:r>
        </a:p>
        <a:p>
          <a:r>
            <a:rPr lang="en-US" sz="1600" b="1" dirty="0" smtClean="0"/>
            <a:t>Malaysia</a:t>
          </a:r>
        </a:p>
        <a:p>
          <a:r>
            <a:rPr lang="en-US" sz="1600" b="1" dirty="0" smtClean="0"/>
            <a:t>Philippines</a:t>
          </a:r>
        </a:p>
        <a:p>
          <a:r>
            <a:rPr lang="en-US" sz="1600" b="1" dirty="0" smtClean="0"/>
            <a:t>Singapore</a:t>
          </a:r>
        </a:p>
        <a:p>
          <a:r>
            <a:rPr lang="en-US" sz="1600" b="1" dirty="0" smtClean="0"/>
            <a:t>Thailand</a:t>
          </a:r>
        </a:p>
        <a:p>
          <a:r>
            <a:rPr lang="en-US" sz="1600" b="1" dirty="0" smtClean="0">
              <a:solidFill>
                <a:srgbClr val="C00000"/>
              </a:solidFill>
            </a:rPr>
            <a:t>(8 August)</a:t>
          </a:r>
          <a:endParaRPr lang="en-US" sz="1600" b="1" dirty="0">
            <a:solidFill>
              <a:srgbClr val="C00000"/>
            </a:solidFill>
          </a:endParaRPr>
        </a:p>
      </dgm:t>
    </dgm:pt>
    <dgm:pt modelId="{C8AED4F6-810A-457A-9845-F21CB95339D1}" type="parTrans" cxnId="{78E3047C-6954-4BDC-9685-04BD48103256}">
      <dgm:prSet/>
      <dgm:spPr/>
      <dgm:t>
        <a:bodyPr/>
        <a:lstStyle/>
        <a:p>
          <a:endParaRPr lang="en-US"/>
        </a:p>
      </dgm:t>
    </dgm:pt>
    <dgm:pt modelId="{10D4F33F-6E3E-4A2D-BCDF-9DFC60E95FBB}" type="sibTrans" cxnId="{78E3047C-6954-4BDC-9685-04BD48103256}">
      <dgm:prSet/>
      <dgm:spPr/>
      <dgm:t>
        <a:bodyPr/>
        <a:lstStyle/>
        <a:p>
          <a:endParaRPr lang="en-US"/>
        </a:p>
      </dgm:t>
    </dgm:pt>
    <dgm:pt modelId="{EB613DF4-15BF-4130-8487-38282C7335C5}">
      <dgm:prSet phldrT="[Text]" custT="1"/>
      <dgm:spPr/>
      <dgm:t>
        <a:bodyPr/>
        <a:lstStyle/>
        <a:p>
          <a:r>
            <a:rPr lang="en-US" sz="2800" b="1" dirty="0" smtClean="0">
              <a:solidFill>
                <a:srgbClr val="C00000"/>
              </a:solidFill>
            </a:rPr>
            <a:t>1984</a:t>
          </a:r>
        </a:p>
        <a:p>
          <a:endParaRPr lang="en-US" sz="1500" b="1" dirty="0" smtClean="0"/>
        </a:p>
        <a:p>
          <a:r>
            <a:rPr lang="en-US" sz="1500" b="1" dirty="0" smtClean="0"/>
            <a:t>Brunei Darussalam </a:t>
          </a:r>
        </a:p>
        <a:p>
          <a:r>
            <a:rPr lang="en-US" sz="1500" b="1" dirty="0" smtClean="0">
              <a:solidFill>
                <a:srgbClr val="C00000"/>
              </a:solidFill>
            </a:rPr>
            <a:t>(7 January)</a:t>
          </a:r>
          <a:endParaRPr lang="en-US" sz="1500" b="1" dirty="0">
            <a:solidFill>
              <a:srgbClr val="C00000"/>
            </a:solidFill>
          </a:endParaRPr>
        </a:p>
      </dgm:t>
    </dgm:pt>
    <dgm:pt modelId="{B9C87876-D49F-4CC5-BD88-DDA14E40CD1A}" type="parTrans" cxnId="{EC2ECCA4-1846-4BDB-87DA-63F22A455EC4}">
      <dgm:prSet/>
      <dgm:spPr/>
      <dgm:t>
        <a:bodyPr/>
        <a:lstStyle/>
        <a:p>
          <a:endParaRPr lang="en-US"/>
        </a:p>
      </dgm:t>
    </dgm:pt>
    <dgm:pt modelId="{C06F9C25-889E-432A-81ED-A8FC67C597AB}" type="sibTrans" cxnId="{EC2ECCA4-1846-4BDB-87DA-63F22A455EC4}">
      <dgm:prSet/>
      <dgm:spPr/>
      <dgm:t>
        <a:bodyPr/>
        <a:lstStyle/>
        <a:p>
          <a:endParaRPr lang="en-US"/>
        </a:p>
      </dgm:t>
    </dgm:pt>
    <dgm:pt modelId="{479C4F7A-2DA5-4984-A210-DAAD59129EC6}">
      <dgm:prSet phldrT="[Text]" phldr="1"/>
      <dgm:spPr/>
      <dgm:t>
        <a:bodyPr/>
        <a:lstStyle/>
        <a:p>
          <a:endParaRPr lang="en-US"/>
        </a:p>
      </dgm:t>
    </dgm:pt>
    <dgm:pt modelId="{0886C428-8E57-4EF9-97B0-95A7A6230B4F}" type="parTrans" cxnId="{C61A0C08-BAB0-4179-BFBE-8E73E0C949DE}">
      <dgm:prSet/>
      <dgm:spPr/>
      <dgm:t>
        <a:bodyPr/>
        <a:lstStyle/>
        <a:p>
          <a:endParaRPr lang="en-US"/>
        </a:p>
      </dgm:t>
    </dgm:pt>
    <dgm:pt modelId="{CCFB7CA4-B542-423F-84A8-9C322B4B39D1}" type="sibTrans" cxnId="{C61A0C08-BAB0-4179-BFBE-8E73E0C949DE}">
      <dgm:prSet/>
      <dgm:spPr/>
      <dgm:t>
        <a:bodyPr/>
        <a:lstStyle/>
        <a:p>
          <a:endParaRPr lang="en-US"/>
        </a:p>
      </dgm:t>
    </dgm:pt>
    <dgm:pt modelId="{25D50A06-C031-4D11-980F-E07D91124DC4}">
      <dgm:prSet phldrT="[Text]" custT="1"/>
      <dgm:spPr/>
      <dgm:t>
        <a:bodyPr/>
        <a:lstStyle/>
        <a:p>
          <a:r>
            <a:rPr lang="en-US" sz="2800" b="1" dirty="0" smtClean="0">
              <a:solidFill>
                <a:srgbClr val="C00000"/>
              </a:solidFill>
            </a:rPr>
            <a:t>1995</a:t>
          </a:r>
        </a:p>
        <a:p>
          <a:endParaRPr lang="en-US" sz="1500" b="1" dirty="0" smtClean="0"/>
        </a:p>
        <a:p>
          <a:r>
            <a:rPr lang="en-US" sz="1500" b="1" dirty="0" smtClean="0"/>
            <a:t>Viet Nam</a:t>
          </a:r>
        </a:p>
        <a:p>
          <a:r>
            <a:rPr lang="en-US" sz="1500" b="1" dirty="0" smtClean="0">
              <a:solidFill>
                <a:srgbClr val="C00000"/>
              </a:solidFill>
            </a:rPr>
            <a:t>(28 July)</a:t>
          </a:r>
          <a:endParaRPr lang="en-US" sz="1500" b="1" dirty="0">
            <a:solidFill>
              <a:srgbClr val="C00000"/>
            </a:solidFill>
          </a:endParaRPr>
        </a:p>
      </dgm:t>
    </dgm:pt>
    <dgm:pt modelId="{0B0D0213-6D50-4F30-91D4-B5127D2C15AE}" type="parTrans" cxnId="{8E33EDBD-4287-400C-A0A7-01DD41F8084D}">
      <dgm:prSet/>
      <dgm:spPr/>
      <dgm:t>
        <a:bodyPr/>
        <a:lstStyle/>
        <a:p>
          <a:endParaRPr lang="en-US"/>
        </a:p>
      </dgm:t>
    </dgm:pt>
    <dgm:pt modelId="{802105B4-CEBF-4E7C-BCA7-4E8D3801B570}" type="sibTrans" cxnId="{8E33EDBD-4287-400C-A0A7-01DD41F8084D}">
      <dgm:prSet/>
      <dgm:spPr/>
      <dgm:t>
        <a:bodyPr/>
        <a:lstStyle/>
        <a:p>
          <a:endParaRPr lang="en-US"/>
        </a:p>
      </dgm:t>
    </dgm:pt>
    <dgm:pt modelId="{D46ED54C-BAE0-471B-8CC5-00CF8675B08D}">
      <dgm:prSet phldrT="[Text]" custT="1"/>
      <dgm:spPr/>
      <dgm:t>
        <a:bodyPr/>
        <a:lstStyle/>
        <a:p>
          <a:r>
            <a:rPr lang="en-US" sz="2800" b="1" dirty="0" smtClean="0">
              <a:solidFill>
                <a:srgbClr val="C00000"/>
              </a:solidFill>
            </a:rPr>
            <a:t>1997</a:t>
          </a:r>
        </a:p>
        <a:p>
          <a:endParaRPr lang="en-US" sz="1500" b="1" dirty="0" smtClean="0"/>
        </a:p>
        <a:p>
          <a:r>
            <a:rPr lang="en-US" sz="1500" b="1" dirty="0" smtClean="0"/>
            <a:t>Lao PDR</a:t>
          </a:r>
        </a:p>
        <a:p>
          <a:r>
            <a:rPr lang="en-US" sz="1500" b="1" dirty="0" smtClean="0"/>
            <a:t>Myanmar</a:t>
          </a:r>
        </a:p>
        <a:p>
          <a:r>
            <a:rPr lang="en-US" sz="1500" b="1" dirty="0" smtClean="0">
              <a:solidFill>
                <a:srgbClr val="C00000"/>
              </a:solidFill>
            </a:rPr>
            <a:t>(23 July)</a:t>
          </a:r>
          <a:endParaRPr lang="en-US" sz="1500" b="1" dirty="0">
            <a:solidFill>
              <a:srgbClr val="C00000"/>
            </a:solidFill>
          </a:endParaRPr>
        </a:p>
      </dgm:t>
    </dgm:pt>
    <dgm:pt modelId="{74FCE704-9DBD-4ED0-854E-ECB4D4AED410}" type="parTrans" cxnId="{1657FCA0-7B89-43C7-885E-6FD73D725979}">
      <dgm:prSet/>
      <dgm:spPr/>
      <dgm:t>
        <a:bodyPr/>
        <a:lstStyle/>
        <a:p>
          <a:endParaRPr lang="en-US"/>
        </a:p>
      </dgm:t>
    </dgm:pt>
    <dgm:pt modelId="{1BF94E06-5C97-4C58-8CF4-44479421812C}" type="sibTrans" cxnId="{1657FCA0-7B89-43C7-885E-6FD73D725979}">
      <dgm:prSet/>
      <dgm:spPr/>
      <dgm:t>
        <a:bodyPr/>
        <a:lstStyle/>
        <a:p>
          <a:endParaRPr lang="en-US"/>
        </a:p>
      </dgm:t>
    </dgm:pt>
    <dgm:pt modelId="{3E012E6F-145C-4BCA-9616-7ED7C59D1BDA}">
      <dgm:prSet phldrT="[Text]" custT="1"/>
      <dgm:spPr/>
      <dgm:t>
        <a:bodyPr/>
        <a:lstStyle/>
        <a:p>
          <a:r>
            <a:rPr lang="en-US" sz="2800" b="1" dirty="0" smtClean="0">
              <a:solidFill>
                <a:srgbClr val="C00000"/>
              </a:solidFill>
            </a:rPr>
            <a:t>1999</a:t>
          </a:r>
        </a:p>
        <a:p>
          <a:endParaRPr lang="en-US" sz="1500" b="1" dirty="0" smtClean="0"/>
        </a:p>
        <a:p>
          <a:r>
            <a:rPr lang="en-US" sz="1500" b="1" dirty="0" smtClean="0"/>
            <a:t>Cambodia </a:t>
          </a:r>
        </a:p>
        <a:p>
          <a:r>
            <a:rPr lang="en-US" sz="1500" b="1" dirty="0" smtClean="0">
              <a:solidFill>
                <a:srgbClr val="C00000"/>
              </a:solidFill>
            </a:rPr>
            <a:t>(30 April)</a:t>
          </a:r>
        </a:p>
      </dgm:t>
    </dgm:pt>
    <dgm:pt modelId="{DC736C8D-E1B7-4123-8168-DF11E48A4FCA}" type="parTrans" cxnId="{DB7486E8-8127-4B2C-A754-B2E3A606546E}">
      <dgm:prSet/>
      <dgm:spPr/>
      <dgm:t>
        <a:bodyPr/>
        <a:lstStyle/>
        <a:p>
          <a:endParaRPr lang="en-US"/>
        </a:p>
      </dgm:t>
    </dgm:pt>
    <dgm:pt modelId="{F3052D4B-EA62-4379-AE03-7EF558E3493F}" type="sibTrans" cxnId="{DB7486E8-8127-4B2C-A754-B2E3A606546E}">
      <dgm:prSet/>
      <dgm:spPr/>
      <dgm:t>
        <a:bodyPr/>
        <a:lstStyle/>
        <a:p>
          <a:endParaRPr lang="en-US"/>
        </a:p>
      </dgm:t>
    </dgm:pt>
    <dgm:pt modelId="{FF34B6DC-DF16-46B9-AD44-0878002C4A88}" type="pres">
      <dgm:prSet presAssocID="{FF99B097-01A8-4E3B-86D1-5F189BEE7E65}" presName="arrowDiagram" presStyleCnt="0">
        <dgm:presLayoutVars>
          <dgm:chMax val="5"/>
          <dgm:dir/>
          <dgm:resizeHandles val="exact"/>
        </dgm:presLayoutVars>
      </dgm:prSet>
      <dgm:spPr/>
    </dgm:pt>
    <dgm:pt modelId="{120D8C4B-324C-439D-A672-2B41B0D0B8B8}" type="pres">
      <dgm:prSet presAssocID="{FF99B097-01A8-4E3B-86D1-5F189BEE7E65}" presName="arrow" presStyleLbl="bgShp" presStyleIdx="0" presStyleCnt="1" custAng="0" custScaleX="104369" custScaleY="81944" custLinFactNeighborX="-4683" custLinFactNeighborY="2000"/>
      <dgm:spPr/>
    </dgm:pt>
    <dgm:pt modelId="{EFDE7C9D-34C8-4060-B857-06FA19194662}" type="pres">
      <dgm:prSet presAssocID="{FF99B097-01A8-4E3B-86D1-5F189BEE7E65}" presName="arrowDiagram5" presStyleCnt="0"/>
      <dgm:spPr/>
    </dgm:pt>
    <dgm:pt modelId="{0BACEC39-947B-4733-A043-4E6BAA05C7CD}" type="pres">
      <dgm:prSet presAssocID="{D530FEB3-910F-454D-B78A-7FB95339DD20}" presName="bullet5a" presStyleLbl="node1" presStyleIdx="0" presStyleCnt="5" custScaleX="143097" custScaleY="148497" custLinFactY="-95531" custLinFactNeighborX="-71921" custLinFactNeighborY="-100000"/>
      <dgm:spPr/>
    </dgm:pt>
    <dgm:pt modelId="{E1D5BB0A-7FB1-427A-AEEC-91324A0A21C6}" type="pres">
      <dgm:prSet presAssocID="{D530FEB3-910F-454D-B78A-7FB95339DD20}" presName="textBox5a" presStyleLbl="revTx" presStyleIdx="0" presStyleCnt="5" custScaleX="239934" custScaleY="215624" custLinFactNeighborX="64766" custLinFactNeighborY="-6269">
        <dgm:presLayoutVars>
          <dgm:bulletEnabled val="1"/>
        </dgm:presLayoutVars>
      </dgm:prSet>
      <dgm:spPr/>
      <dgm:t>
        <a:bodyPr/>
        <a:lstStyle/>
        <a:p>
          <a:endParaRPr lang="en-US"/>
        </a:p>
      </dgm:t>
    </dgm:pt>
    <dgm:pt modelId="{387DFB19-2E86-4A33-92A9-7C3D7DC28EA1}" type="pres">
      <dgm:prSet presAssocID="{EB613DF4-15BF-4130-8487-38282C7335C5}" presName="bullet5b" presStyleLbl="node1" presStyleIdx="1" presStyleCnt="5" custScaleX="114222" custScaleY="107327" custLinFactX="264064" custLinFactY="-100000" custLinFactNeighborX="300000" custLinFactNeighborY="-164295"/>
      <dgm:spPr/>
    </dgm:pt>
    <dgm:pt modelId="{D3D1BAE6-6707-4E8C-AE5D-78FE788BA8A1}" type="pres">
      <dgm:prSet presAssocID="{EB613DF4-15BF-4130-8487-38282C7335C5}" presName="textBox5b" presStyleLbl="revTx" presStyleIdx="1" presStyleCnt="5" custLinFactNeighborX="22878" custLinFactNeighborY="-31962">
        <dgm:presLayoutVars>
          <dgm:bulletEnabled val="1"/>
        </dgm:presLayoutVars>
      </dgm:prSet>
      <dgm:spPr/>
      <dgm:t>
        <a:bodyPr/>
        <a:lstStyle/>
        <a:p>
          <a:endParaRPr lang="en-US"/>
        </a:p>
      </dgm:t>
    </dgm:pt>
    <dgm:pt modelId="{07C6BF2F-0567-4779-BBBD-93F1373168C2}" type="pres">
      <dgm:prSet presAssocID="{25D50A06-C031-4D11-980F-E07D91124DC4}" presName="bullet5c" presStyleLbl="node1" presStyleIdx="2" presStyleCnt="5" custScaleX="76878" custScaleY="76288" custLinFactX="-104446" custLinFactY="17841" custLinFactNeighborX="-200000" custLinFactNeighborY="100000"/>
      <dgm:spPr/>
    </dgm:pt>
    <dgm:pt modelId="{DCE4F236-3A4D-4A39-A690-2AC88825CDF0}" type="pres">
      <dgm:prSet presAssocID="{25D50A06-C031-4D11-980F-E07D91124DC4}" presName="textBox5c" presStyleLbl="revTx" presStyleIdx="2" presStyleCnt="5" custScaleY="100000" custLinFactNeighborX="23038" custLinFactNeighborY="-12556">
        <dgm:presLayoutVars>
          <dgm:bulletEnabled val="1"/>
        </dgm:presLayoutVars>
      </dgm:prSet>
      <dgm:spPr/>
      <dgm:t>
        <a:bodyPr/>
        <a:lstStyle/>
        <a:p>
          <a:endParaRPr lang="en-US"/>
        </a:p>
      </dgm:t>
    </dgm:pt>
    <dgm:pt modelId="{86506785-8F9D-4F2D-AB8D-738BA7F56604}" type="pres">
      <dgm:prSet presAssocID="{D46ED54C-BAE0-471B-8CC5-00CF8675B08D}" presName="bullet5d" presStyleLbl="node1" presStyleIdx="3" presStyleCnt="5" custScaleX="68203" custScaleY="64712" custLinFactNeighborX="66633" custLinFactNeighborY="22824"/>
      <dgm:spPr/>
    </dgm:pt>
    <dgm:pt modelId="{F1A09AA9-581A-4AF0-A526-71499476BECB}" type="pres">
      <dgm:prSet presAssocID="{D46ED54C-BAE0-471B-8CC5-00CF8675B08D}" presName="textBox5d" presStyleLbl="revTx" presStyleIdx="3" presStyleCnt="5" custScaleY="51823" custLinFactNeighborX="27347" custLinFactNeighborY="-28067">
        <dgm:presLayoutVars>
          <dgm:bulletEnabled val="1"/>
        </dgm:presLayoutVars>
      </dgm:prSet>
      <dgm:spPr/>
      <dgm:t>
        <a:bodyPr/>
        <a:lstStyle/>
        <a:p>
          <a:endParaRPr lang="en-US"/>
        </a:p>
      </dgm:t>
    </dgm:pt>
    <dgm:pt modelId="{E8D15C1E-26FE-4C8E-BD20-E51DDFAFC0D6}" type="pres">
      <dgm:prSet presAssocID="{3E012E6F-145C-4BCA-9616-7ED7C59D1BDA}" presName="bullet5e" presStyleLbl="node1" presStyleIdx="4" presStyleCnt="5" custScaleX="53835" custScaleY="54701" custLinFactNeighborX="48228" custLinFactNeighborY="35378"/>
      <dgm:spPr/>
    </dgm:pt>
    <dgm:pt modelId="{ACFEEEE8-FFEE-4FF6-A7AF-2C1130E2593B}" type="pres">
      <dgm:prSet presAssocID="{3E012E6F-145C-4BCA-9616-7ED7C59D1BDA}" presName="textBox5e" presStyleLbl="revTx" presStyleIdx="4" presStyleCnt="5" custScaleY="36268" custLinFactNeighborX="17736" custLinFactNeighborY="-30362">
        <dgm:presLayoutVars>
          <dgm:bulletEnabled val="1"/>
        </dgm:presLayoutVars>
      </dgm:prSet>
      <dgm:spPr/>
      <dgm:t>
        <a:bodyPr/>
        <a:lstStyle/>
        <a:p>
          <a:endParaRPr lang="en-US"/>
        </a:p>
      </dgm:t>
    </dgm:pt>
  </dgm:ptLst>
  <dgm:cxnLst>
    <dgm:cxn modelId="{1657FCA0-7B89-43C7-885E-6FD73D725979}" srcId="{FF99B097-01A8-4E3B-86D1-5F189BEE7E65}" destId="{D46ED54C-BAE0-471B-8CC5-00CF8675B08D}" srcOrd="3" destOrd="0" parTransId="{74FCE704-9DBD-4ED0-854E-ECB4D4AED410}" sibTransId="{1BF94E06-5C97-4C58-8CF4-44479421812C}"/>
    <dgm:cxn modelId="{D90C20D1-868C-473A-ACAC-7FD13F4C8737}" type="presOf" srcId="{D530FEB3-910F-454D-B78A-7FB95339DD20}" destId="{E1D5BB0A-7FB1-427A-AEEC-91324A0A21C6}" srcOrd="0" destOrd="0" presId="urn:microsoft.com/office/officeart/2005/8/layout/arrow2"/>
    <dgm:cxn modelId="{C61A0C08-BAB0-4179-BFBE-8E73E0C949DE}" srcId="{FF99B097-01A8-4E3B-86D1-5F189BEE7E65}" destId="{479C4F7A-2DA5-4984-A210-DAAD59129EC6}" srcOrd="5" destOrd="0" parTransId="{0886C428-8E57-4EF9-97B0-95A7A6230B4F}" sibTransId="{CCFB7CA4-B542-423F-84A8-9C322B4B39D1}"/>
    <dgm:cxn modelId="{DB7486E8-8127-4B2C-A754-B2E3A606546E}" srcId="{FF99B097-01A8-4E3B-86D1-5F189BEE7E65}" destId="{3E012E6F-145C-4BCA-9616-7ED7C59D1BDA}" srcOrd="4" destOrd="0" parTransId="{DC736C8D-E1B7-4123-8168-DF11E48A4FCA}" sibTransId="{F3052D4B-EA62-4379-AE03-7EF558E3493F}"/>
    <dgm:cxn modelId="{BDA2C3C5-A589-44F8-B743-3484D44750D7}" type="presOf" srcId="{D46ED54C-BAE0-471B-8CC5-00CF8675B08D}" destId="{F1A09AA9-581A-4AF0-A526-71499476BECB}" srcOrd="0" destOrd="0" presId="urn:microsoft.com/office/officeart/2005/8/layout/arrow2"/>
    <dgm:cxn modelId="{9D4B1D01-A7EC-4AE1-9C07-3FFAE5E2EDE2}" type="presOf" srcId="{25D50A06-C031-4D11-980F-E07D91124DC4}" destId="{DCE4F236-3A4D-4A39-A690-2AC88825CDF0}" srcOrd="0" destOrd="0" presId="urn:microsoft.com/office/officeart/2005/8/layout/arrow2"/>
    <dgm:cxn modelId="{D42CCAE0-7CC3-4650-A74F-E3A302762C78}" type="presOf" srcId="{EB613DF4-15BF-4130-8487-38282C7335C5}" destId="{D3D1BAE6-6707-4E8C-AE5D-78FE788BA8A1}" srcOrd="0" destOrd="0" presId="urn:microsoft.com/office/officeart/2005/8/layout/arrow2"/>
    <dgm:cxn modelId="{78E3047C-6954-4BDC-9685-04BD48103256}" srcId="{FF99B097-01A8-4E3B-86D1-5F189BEE7E65}" destId="{D530FEB3-910F-454D-B78A-7FB95339DD20}" srcOrd="0" destOrd="0" parTransId="{C8AED4F6-810A-457A-9845-F21CB95339D1}" sibTransId="{10D4F33F-6E3E-4A2D-BCDF-9DFC60E95FBB}"/>
    <dgm:cxn modelId="{8E33EDBD-4287-400C-A0A7-01DD41F8084D}" srcId="{FF99B097-01A8-4E3B-86D1-5F189BEE7E65}" destId="{25D50A06-C031-4D11-980F-E07D91124DC4}" srcOrd="2" destOrd="0" parTransId="{0B0D0213-6D50-4F30-91D4-B5127D2C15AE}" sibTransId="{802105B4-CEBF-4E7C-BCA7-4E8D3801B570}"/>
    <dgm:cxn modelId="{EC2ECCA4-1846-4BDB-87DA-63F22A455EC4}" srcId="{FF99B097-01A8-4E3B-86D1-5F189BEE7E65}" destId="{EB613DF4-15BF-4130-8487-38282C7335C5}" srcOrd="1" destOrd="0" parTransId="{B9C87876-D49F-4CC5-BD88-DDA14E40CD1A}" sibTransId="{C06F9C25-889E-432A-81ED-A8FC67C597AB}"/>
    <dgm:cxn modelId="{A7EAA4F3-FCE7-4F18-8A64-553110F68713}" type="presOf" srcId="{3E012E6F-145C-4BCA-9616-7ED7C59D1BDA}" destId="{ACFEEEE8-FFEE-4FF6-A7AF-2C1130E2593B}" srcOrd="0" destOrd="0" presId="urn:microsoft.com/office/officeart/2005/8/layout/arrow2"/>
    <dgm:cxn modelId="{13A54186-15D4-4702-BF09-716E2833A98E}" type="presOf" srcId="{FF99B097-01A8-4E3B-86D1-5F189BEE7E65}" destId="{FF34B6DC-DF16-46B9-AD44-0878002C4A88}" srcOrd="0" destOrd="0" presId="urn:microsoft.com/office/officeart/2005/8/layout/arrow2"/>
    <dgm:cxn modelId="{27F7448F-6ED9-48AF-8788-FEEFEB4BB754}" type="presParOf" srcId="{FF34B6DC-DF16-46B9-AD44-0878002C4A88}" destId="{120D8C4B-324C-439D-A672-2B41B0D0B8B8}" srcOrd="0" destOrd="0" presId="urn:microsoft.com/office/officeart/2005/8/layout/arrow2"/>
    <dgm:cxn modelId="{6FB81FA6-4D74-4420-BA24-05764A0A37CE}" type="presParOf" srcId="{FF34B6DC-DF16-46B9-AD44-0878002C4A88}" destId="{EFDE7C9D-34C8-4060-B857-06FA19194662}" srcOrd="1" destOrd="0" presId="urn:microsoft.com/office/officeart/2005/8/layout/arrow2"/>
    <dgm:cxn modelId="{07DEF8E1-D8EE-4C9A-9943-75840A675E99}" type="presParOf" srcId="{EFDE7C9D-34C8-4060-B857-06FA19194662}" destId="{0BACEC39-947B-4733-A043-4E6BAA05C7CD}" srcOrd="0" destOrd="0" presId="urn:microsoft.com/office/officeart/2005/8/layout/arrow2"/>
    <dgm:cxn modelId="{99D1F595-1DDC-43B4-B5A6-9B9506B76B80}" type="presParOf" srcId="{EFDE7C9D-34C8-4060-B857-06FA19194662}" destId="{E1D5BB0A-7FB1-427A-AEEC-91324A0A21C6}" srcOrd="1" destOrd="0" presId="urn:microsoft.com/office/officeart/2005/8/layout/arrow2"/>
    <dgm:cxn modelId="{E94A51EE-C5B0-45B3-ACE0-E0A401CB51E7}" type="presParOf" srcId="{EFDE7C9D-34C8-4060-B857-06FA19194662}" destId="{387DFB19-2E86-4A33-92A9-7C3D7DC28EA1}" srcOrd="2" destOrd="0" presId="urn:microsoft.com/office/officeart/2005/8/layout/arrow2"/>
    <dgm:cxn modelId="{483DE404-930F-4C19-8A79-21DFFADFAE45}" type="presParOf" srcId="{EFDE7C9D-34C8-4060-B857-06FA19194662}" destId="{D3D1BAE6-6707-4E8C-AE5D-78FE788BA8A1}" srcOrd="3" destOrd="0" presId="urn:microsoft.com/office/officeart/2005/8/layout/arrow2"/>
    <dgm:cxn modelId="{F6763370-9147-4572-B482-4E0CFEF39B91}" type="presParOf" srcId="{EFDE7C9D-34C8-4060-B857-06FA19194662}" destId="{07C6BF2F-0567-4779-BBBD-93F1373168C2}" srcOrd="4" destOrd="0" presId="urn:microsoft.com/office/officeart/2005/8/layout/arrow2"/>
    <dgm:cxn modelId="{96552C2C-A47B-4FC7-947B-F403FE6EE7A4}" type="presParOf" srcId="{EFDE7C9D-34C8-4060-B857-06FA19194662}" destId="{DCE4F236-3A4D-4A39-A690-2AC88825CDF0}" srcOrd="5" destOrd="0" presId="urn:microsoft.com/office/officeart/2005/8/layout/arrow2"/>
    <dgm:cxn modelId="{7DBB303D-35D7-4F7B-BDDC-BED252B70743}" type="presParOf" srcId="{EFDE7C9D-34C8-4060-B857-06FA19194662}" destId="{86506785-8F9D-4F2D-AB8D-738BA7F56604}" srcOrd="6" destOrd="0" presId="urn:microsoft.com/office/officeart/2005/8/layout/arrow2"/>
    <dgm:cxn modelId="{FC2C2714-A6CA-4147-90A4-3E6995CB3D8B}" type="presParOf" srcId="{EFDE7C9D-34C8-4060-B857-06FA19194662}" destId="{F1A09AA9-581A-4AF0-A526-71499476BECB}" srcOrd="7" destOrd="0" presId="urn:microsoft.com/office/officeart/2005/8/layout/arrow2"/>
    <dgm:cxn modelId="{D120E1F0-DDED-4184-A506-EC622D58774B}" type="presParOf" srcId="{EFDE7C9D-34C8-4060-B857-06FA19194662}" destId="{E8D15C1E-26FE-4C8E-BD20-E51DDFAFC0D6}" srcOrd="8" destOrd="0" presId="urn:microsoft.com/office/officeart/2005/8/layout/arrow2"/>
    <dgm:cxn modelId="{6F1DCE4B-9127-46F7-9F36-3AFBC895690B}" type="presParOf" srcId="{EFDE7C9D-34C8-4060-B857-06FA19194662}" destId="{ACFEEEE8-FFEE-4FF6-A7AF-2C1130E2593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0DD1D8-089D-4710-9E08-ACA8D86A196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0E64834-9A51-491C-899A-75CFDF6388BB}">
      <dgm:prSet phldrT="[Text]" custT="1"/>
      <dgm:spPr/>
      <dgm:t>
        <a:bodyPr/>
        <a:lstStyle/>
        <a:p>
          <a:r>
            <a:rPr lang="en-US" sz="2000" b="1" dirty="0" smtClean="0"/>
            <a:t>A Highly Integrated and Cohesive Economy</a:t>
          </a:r>
          <a:endParaRPr lang="en-US" sz="2000" b="1" dirty="0"/>
        </a:p>
      </dgm:t>
    </dgm:pt>
    <dgm:pt modelId="{73CC6024-DB54-46D9-B809-CF2CDA4E0894}" type="parTrans" cxnId="{504B78B5-48D2-46F0-8A03-282C42FE46F1}">
      <dgm:prSet/>
      <dgm:spPr/>
      <dgm:t>
        <a:bodyPr/>
        <a:lstStyle/>
        <a:p>
          <a:endParaRPr lang="en-US" sz="1400"/>
        </a:p>
      </dgm:t>
    </dgm:pt>
    <dgm:pt modelId="{B3D83DB0-4D83-408E-96AA-A82687E4684F}" type="sibTrans" cxnId="{504B78B5-48D2-46F0-8A03-282C42FE46F1}">
      <dgm:prSet/>
      <dgm:spPr/>
      <dgm:t>
        <a:bodyPr/>
        <a:lstStyle/>
        <a:p>
          <a:endParaRPr lang="en-US" sz="1400"/>
        </a:p>
      </dgm:t>
    </dgm:pt>
    <dgm:pt modelId="{40A87732-47FE-448B-A8BA-DE55510C70FD}">
      <dgm:prSet phldrT="[Text]" custT="1"/>
      <dgm:spPr>
        <a:solidFill>
          <a:schemeClr val="accent1">
            <a:lumMod val="75000"/>
          </a:schemeClr>
        </a:solidFill>
      </dgm:spPr>
      <dgm:t>
        <a:bodyPr/>
        <a:lstStyle/>
        <a:p>
          <a:r>
            <a:rPr lang="en-US" sz="2000" b="1" dirty="0" smtClean="0"/>
            <a:t>A Competitive, Innovative and Dynamic  ASEAN</a:t>
          </a:r>
          <a:endParaRPr lang="en-US" sz="2000" b="1" dirty="0"/>
        </a:p>
      </dgm:t>
    </dgm:pt>
    <dgm:pt modelId="{70C0891F-D6EA-4BF0-9074-00DFDD41C7C2}" type="parTrans" cxnId="{2CC007D6-A65B-4EE1-8048-3D8E44AA6B87}">
      <dgm:prSet/>
      <dgm:spPr/>
      <dgm:t>
        <a:bodyPr/>
        <a:lstStyle/>
        <a:p>
          <a:endParaRPr lang="en-US" sz="1400"/>
        </a:p>
      </dgm:t>
    </dgm:pt>
    <dgm:pt modelId="{9D242E1F-ECC5-49CA-8C57-0B600FC5FA71}" type="sibTrans" cxnId="{2CC007D6-A65B-4EE1-8048-3D8E44AA6B87}">
      <dgm:prSet/>
      <dgm:spPr/>
      <dgm:t>
        <a:bodyPr/>
        <a:lstStyle/>
        <a:p>
          <a:endParaRPr lang="en-US" sz="1400"/>
        </a:p>
      </dgm:t>
    </dgm:pt>
    <dgm:pt modelId="{BFEF521D-E63C-4EEE-8728-52AEC235FA79}">
      <dgm:prSet phldrT="[Text]" custT="1"/>
      <dgm:spPr/>
      <dgm:t>
        <a:bodyPr/>
        <a:lstStyle/>
        <a:p>
          <a:r>
            <a:rPr lang="en-US" sz="2000" b="1" dirty="0" smtClean="0"/>
            <a:t>Enhanced Connectivity and </a:t>
          </a:r>
          <a:r>
            <a:rPr lang="en-US" sz="2000" b="1" dirty="0" err="1" smtClean="0"/>
            <a:t>Sectoral</a:t>
          </a:r>
          <a:r>
            <a:rPr lang="en-US" sz="2000" b="1" dirty="0" smtClean="0"/>
            <a:t> Cooperation</a:t>
          </a:r>
          <a:endParaRPr lang="en-US" sz="2000" b="1" dirty="0"/>
        </a:p>
      </dgm:t>
    </dgm:pt>
    <dgm:pt modelId="{4CCD9D85-A838-4450-AFFD-2DE0C1B320F8}" type="parTrans" cxnId="{C24CE168-13CE-4BE3-B5E3-8471A0341599}">
      <dgm:prSet/>
      <dgm:spPr/>
      <dgm:t>
        <a:bodyPr/>
        <a:lstStyle/>
        <a:p>
          <a:endParaRPr lang="en-US" sz="1400"/>
        </a:p>
      </dgm:t>
    </dgm:pt>
    <dgm:pt modelId="{8E9952F5-6F07-4C48-834E-AE28220DADAC}" type="sibTrans" cxnId="{C24CE168-13CE-4BE3-B5E3-8471A0341599}">
      <dgm:prSet/>
      <dgm:spPr/>
      <dgm:t>
        <a:bodyPr/>
        <a:lstStyle/>
        <a:p>
          <a:endParaRPr lang="en-US" sz="1400"/>
        </a:p>
      </dgm:t>
    </dgm:pt>
    <dgm:pt modelId="{5C2895C4-4DFE-414B-89C6-733680DD64DC}">
      <dgm:prSet phldrT="[Text]" custT="1"/>
      <dgm:spPr>
        <a:solidFill>
          <a:schemeClr val="accent3"/>
        </a:solidFill>
      </dgm:spPr>
      <dgm:t>
        <a:bodyPr/>
        <a:lstStyle/>
        <a:p>
          <a:r>
            <a:rPr lang="en-US" sz="2000" b="1" dirty="0" smtClean="0"/>
            <a:t>A Resilient, Inclusive and People-Oriented, and People-</a:t>
          </a:r>
          <a:r>
            <a:rPr lang="en-US" sz="2000" b="1" dirty="0" err="1" smtClean="0"/>
            <a:t>Centred</a:t>
          </a:r>
          <a:r>
            <a:rPr lang="en-US" sz="2000" b="1" dirty="0" smtClean="0"/>
            <a:t> ASEAN</a:t>
          </a:r>
          <a:endParaRPr lang="en-US" sz="2000" b="1" dirty="0"/>
        </a:p>
      </dgm:t>
    </dgm:pt>
    <dgm:pt modelId="{6A8730DA-E743-44C6-BE66-E6A103CFC51C}" type="parTrans" cxnId="{EE7C7A25-1D7C-4349-AD53-09F41385C4A2}">
      <dgm:prSet/>
      <dgm:spPr/>
      <dgm:t>
        <a:bodyPr/>
        <a:lstStyle/>
        <a:p>
          <a:endParaRPr lang="en-US" sz="1400"/>
        </a:p>
      </dgm:t>
    </dgm:pt>
    <dgm:pt modelId="{ACA14628-0568-43CD-9938-D504019FDD05}" type="sibTrans" cxnId="{EE7C7A25-1D7C-4349-AD53-09F41385C4A2}">
      <dgm:prSet/>
      <dgm:spPr/>
      <dgm:t>
        <a:bodyPr/>
        <a:lstStyle/>
        <a:p>
          <a:endParaRPr lang="en-US" sz="1400"/>
        </a:p>
      </dgm:t>
    </dgm:pt>
    <dgm:pt modelId="{99F2F674-8942-467F-8928-E4A100EB0099}">
      <dgm:prSet phldrT="[Text]" custT="1"/>
      <dgm:spPr/>
      <dgm:t>
        <a:bodyPr/>
        <a:lstStyle/>
        <a:p>
          <a:r>
            <a:rPr lang="en-US" sz="2000" b="1" dirty="0" smtClean="0"/>
            <a:t>A Global ASEAN</a:t>
          </a:r>
          <a:endParaRPr lang="en-US" sz="2000" b="1" dirty="0"/>
        </a:p>
      </dgm:t>
    </dgm:pt>
    <dgm:pt modelId="{BC532CC9-1AE5-47BF-934B-93D32163EF2F}" type="parTrans" cxnId="{1D3EB6E3-C3A7-4C78-A174-13286F1D50EA}">
      <dgm:prSet/>
      <dgm:spPr/>
      <dgm:t>
        <a:bodyPr/>
        <a:lstStyle/>
        <a:p>
          <a:endParaRPr lang="en-US" sz="1400"/>
        </a:p>
      </dgm:t>
    </dgm:pt>
    <dgm:pt modelId="{E3241C68-23F3-4F86-97D1-FCE115E92D93}" type="sibTrans" cxnId="{1D3EB6E3-C3A7-4C78-A174-13286F1D50EA}">
      <dgm:prSet/>
      <dgm:spPr/>
      <dgm:t>
        <a:bodyPr/>
        <a:lstStyle/>
        <a:p>
          <a:endParaRPr lang="en-US" sz="1400"/>
        </a:p>
      </dgm:t>
    </dgm:pt>
    <dgm:pt modelId="{11311643-3180-4CC5-87D6-D96D9CC86376}" type="pres">
      <dgm:prSet presAssocID="{C00DD1D8-089D-4710-9E08-ACA8D86A1965}" presName="linear" presStyleCnt="0">
        <dgm:presLayoutVars>
          <dgm:animLvl val="lvl"/>
          <dgm:resizeHandles val="exact"/>
        </dgm:presLayoutVars>
      </dgm:prSet>
      <dgm:spPr/>
      <dgm:t>
        <a:bodyPr/>
        <a:lstStyle/>
        <a:p>
          <a:endParaRPr lang="en-US"/>
        </a:p>
      </dgm:t>
    </dgm:pt>
    <dgm:pt modelId="{309660E3-4D30-47FD-B26A-6EB7FDE527ED}" type="pres">
      <dgm:prSet presAssocID="{40E64834-9A51-491C-899A-75CFDF6388BB}" presName="parentText" presStyleLbl="node1" presStyleIdx="0" presStyleCnt="5" custScaleX="99048" custScaleY="78506">
        <dgm:presLayoutVars>
          <dgm:chMax val="0"/>
          <dgm:bulletEnabled val="1"/>
        </dgm:presLayoutVars>
      </dgm:prSet>
      <dgm:spPr/>
      <dgm:t>
        <a:bodyPr/>
        <a:lstStyle/>
        <a:p>
          <a:endParaRPr lang="en-US"/>
        </a:p>
      </dgm:t>
    </dgm:pt>
    <dgm:pt modelId="{CA2AFC81-3A74-4B16-ACD6-02C6E2B270AD}" type="pres">
      <dgm:prSet presAssocID="{B3D83DB0-4D83-408E-96AA-A82687E4684F}" presName="spacer" presStyleCnt="0"/>
      <dgm:spPr/>
    </dgm:pt>
    <dgm:pt modelId="{1C1D52EA-822B-4EDD-8727-B6D4A867A52A}" type="pres">
      <dgm:prSet presAssocID="{40A87732-47FE-448B-A8BA-DE55510C70FD}" presName="parentText" presStyleLbl="node1" presStyleIdx="1" presStyleCnt="5" custScaleX="99048" custScaleY="81410" custLinFactNeighborX="-476" custLinFactNeighborY="-36520">
        <dgm:presLayoutVars>
          <dgm:chMax val="0"/>
          <dgm:bulletEnabled val="1"/>
        </dgm:presLayoutVars>
      </dgm:prSet>
      <dgm:spPr/>
      <dgm:t>
        <a:bodyPr/>
        <a:lstStyle/>
        <a:p>
          <a:endParaRPr lang="en-US"/>
        </a:p>
      </dgm:t>
    </dgm:pt>
    <dgm:pt modelId="{6A63E901-EC72-4E5B-8E22-ABBB64FF8835}" type="pres">
      <dgm:prSet presAssocID="{9D242E1F-ECC5-49CA-8C57-0B600FC5FA71}" presName="spacer" presStyleCnt="0"/>
      <dgm:spPr/>
    </dgm:pt>
    <dgm:pt modelId="{A1F71252-C58A-4865-AE1C-BF3417BDEBAD}" type="pres">
      <dgm:prSet presAssocID="{BFEF521D-E63C-4EEE-8728-52AEC235FA79}" presName="parentText" presStyleLbl="node1" presStyleIdx="2" presStyleCnt="5" custScaleX="99048" custScaleY="81410" custLinFactNeighborX="-476" custLinFactNeighborY="-79003">
        <dgm:presLayoutVars>
          <dgm:chMax val="0"/>
          <dgm:bulletEnabled val="1"/>
        </dgm:presLayoutVars>
      </dgm:prSet>
      <dgm:spPr/>
      <dgm:t>
        <a:bodyPr/>
        <a:lstStyle/>
        <a:p>
          <a:endParaRPr lang="en-US"/>
        </a:p>
      </dgm:t>
    </dgm:pt>
    <dgm:pt modelId="{0B4AB595-3054-46FA-8EB7-A937516C944D}" type="pres">
      <dgm:prSet presAssocID="{8E9952F5-6F07-4C48-834E-AE28220DADAC}" presName="spacer" presStyleCnt="0"/>
      <dgm:spPr/>
    </dgm:pt>
    <dgm:pt modelId="{F90D358C-A56D-4D1B-BAEC-AC8999038BEE}" type="pres">
      <dgm:prSet presAssocID="{5C2895C4-4DFE-414B-89C6-733680DD64DC}" presName="parentText" presStyleLbl="node1" presStyleIdx="3" presStyleCnt="5" custScaleX="99048" custScaleY="83142" custLinFactY="-5075" custLinFactNeighborX="-476" custLinFactNeighborY="-100000">
        <dgm:presLayoutVars>
          <dgm:chMax val="0"/>
          <dgm:bulletEnabled val="1"/>
        </dgm:presLayoutVars>
      </dgm:prSet>
      <dgm:spPr/>
      <dgm:t>
        <a:bodyPr/>
        <a:lstStyle/>
        <a:p>
          <a:endParaRPr lang="en-US"/>
        </a:p>
      </dgm:t>
    </dgm:pt>
    <dgm:pt modelId="{EF9B35F0-F9B3-4C18-A9F8-5850DB4E1640}" type="pres">
      <dgm:prSet presAssocID="{ACA14628-0568-43CD-9938-D504019FDD05}" presName="spacer" presStyleCnt="0"/>
      <dgm:spPr/>
    </dgm:pt>
    <dgm:pt modelId="{2AFB5C3D-514C-48F7-A64C-4D5D9EDAAE1F}" type="pres">
      <dgm:prSet presAssocID="{99F2F674-8942-467F-8928-E4A100EB0099}" presName="parentText" presStyleLbl="node1" presStyleIdx="4" presStyleCnt="5" custScaleX="99048" custScaleY="83142" custLinFactY="-15112" custLinFactNeighborX="-476" custLinFactNeighborY="-100000">
        <dgm:presLayoutVars>
          <dgm:chMax val="0"/>
          <dgm:bulletEnabled val="1"/>
        </dgm:presLayoutVars>
      </dgm:prSet>
      <dgm:spPr/>
      <dgm:t>
        <a:bodyPr/>
        <a:lstStyle/>
        <a:p>
          <a:endParaRPr lang="en-US"/>
        </a:p>
      </dgm:t>
    </dgm:pt>
  </dgm:ptLst>
  <dgm:cxnLst>
    <dgm:cxn modelId="{A1B6FED4-801D-4217-BCAE-096B20F6FC7F}" type="presOf" srcId="{40E64834-9A51-491C-899A-75CFDF6388BB}" destId="{309660E3-4D30-47FD-B26A-6EB7FDE527ED}" srcOrd="0" destOrd="0" presId="urn:microsoft.com/office/officeart/2005/8/layout/vList2"/>
    <dgm:cxn modelId="{1D3EB6E3-C3A7-4C78-A174-13286F1D50EA}" srcId="{C00DD1D8-089D-4710-9E08-ACA8D86A1965}" destId="{99F2F674-8942-467F-8928-E4A100EB0099}" srcOrd="4" destOrd="0" parTransId="{BC532CC9-1AE5-47BF-934B-93D32163EF2F}" sibTransId="{E3241C68-23F3-4F86-97D1-FCE115E92D93}"/>
    <dgm:cxn modelId="{2CC007D6-A65B-4EE1-8048-3D8E44AA6B87}" srcId="{C00DD1D8-089D-4710-9E08-ACA8D86A1965}" destId="{40A87732-47FE-448B-A8BA-DE55510C70FD}" srcOrd="1" destOrd="0" parTransId="{70C0891F-D6EA-4BF0-9074-00DFDD41C7C2}" sibTransId="{9D242E1F-ECC5-49CA-8C57-0B600FC5FA71}"/>
    <dgm:cxn modelId="{A31C8286-5B8B-4AAC-93E0-236A6E236617}" type="presOf" srcId="{BFEF521D-E63C-4EEE-8728-52AEC235FA79}" destId="{A1F71252-C58A-4865-AE1C-BF3417BDEBAD}" srcOrd="0" destOrd="0" presId="urn:microsoft.com/office/officeart/2005/8/layout/vList2"/>
    <dgm:cxn modelId="{EE7C7A25-1D7C-4349-AD53-09F41385C4A2}" srcId="{C00DD1D8-089D-4710-9E08-ACA8D86A1965}" destId="{5C2895C4-4DFE-414B-89C6-733680DD64DC}" srcOrd="3" destOrd="0" parTransId="{6A8730DA-E743-44C6-BE66-E6A103CFC51C}" sibTransId="{ACA14628-0568-43CD-9938-D504019FDD05}"/>
    <dgm:cxn modelId="{E01B0A8A-1798-4FFF-8840-717D45FDDCF2}" type="presOf" srcId="{40A87732-47FE-448B-A8BA-DE55510C70FD}" destId="{1C1D52EA-822B-4EDD-8727-B6D4A867A52A}" srcOrd="0" destOrd="0" presId="urn:microsoft.com/office/officeart/2005/8/layout/vList2"/>
    <dgm:cxn modelId="{F4544ECF-3169-4414-B868-D21E75BA492C}" type="presOf" srcId="{C00DD1D8-089D-4710-9E08-ACA8D86A1965}" destId="{11311643-3180-4CC5-87D6-D96D9CC86376}" srcOrd="0" destOrd="0" presId="urn:microsoft.com/office/officeart/2005/8/layout/vList2"/>
    <dgm:cxn modelId="{77C0E923-D983-478B-820C-88332CAB6E2A}" type="presOf" srcId="{99F2F674-8942-467F-8928-E4A100EB0099}" destId="{2AFB5C3D-514C-48F7-A64C-4D5D9EDAAE1F}" srcOrd="0" destOrd="0" presId="urn:microsoft.com/office/officeart/2005/8/layout/vList2"/>
    <dgm:cxn modelId="{504B78B5-48D2-46F0-8A03-282C42FE46F1}" srcId="{C00DD1D8-089D-4710-9E08-ACA8D86A1965}" destId="{40E64834-9A51-491C-899A-75CFDF6388BB}" srcOrd="0" destOrd="0" parTransId="{73CC6024-DB54-46D9-B809-CF2CDA4E0894}" sibTransId="{B3D83DB0-4D83-408E-96AA-A82687E4684F}"/>
    <dgm:cxn modelId="{3C69F4C0-2B8C-4182-9DA8-AB6F03F0EE14}" type="presOf" srcId="{5C2895C4-4DFE-414B-89C6-733680DD64DC}" destId="{F90D358C-A56D-4D1B-BAEC-AC8999038BEE}" srcOrd="0" destOrd="0" presId="urn:microsoft.com/office/officeart/2005/8/layout/vList2"/>
    <dgm:cxn modelId="{C24CE168-13CE-4BE3-B5E3-8471A0341599}" srcId="{C00DD1D8-089D-4710-9E08-ACA8D86A1965}" destId="{BFEF521D-E63C-4EEE-8728-52AEC235FA79}" srcOrd="2" destOrd="0" parTransId="{4CCD9D85-A838-4450-AFFD-2DE0C1B320F8}" sibTransId="{8E9952F5-6F07-4C48-834E-AE28220DADAC}"/>
    <dgm:cxn modelId="{61D47FA0-0DDC-4A8B-9EC4-D95BDC5BB5E5}" type="presParOf" srcId="{11311643-3180-4CC5-87D6-D96D9CC86376}" destId="{309660E3-4D30-47FD-B26A-6EB7FDE527ED}" srcOrd="0" destOrd="0" presId="urn:microsoft.com/office/officeart/2005/8/layout/vList2"/>
    <dgm:cxn modelId="{396549EA-CAB5-445E-BC5F-4A89B0C21B78}" type="presParOf" srcId="{11311643-3180-4CC5-87D6-D96D9CC86376}" destId="{CA2AFC81-3A74-4B16-ACD6-02C6E2B270AD}" srcOrd="1" destOrd="0" presId="urn:microsoft.com/office/officeart/2005/8/layout/vList2"/>
    <dgm:cxn modelId="{E296A5FA-F998-4969-A9E5-42A4407F3CF1}" type="presParOf" srcId="{11311643-3180-4CC5-87D6-D96D9CC86376}" destId="{1C1D52EA-822B-4EDD-8727-B6D4A867A52A}" srcOrd="2" destOrd="0" presId="urn:microsoft.com/office/officeart/2005/8/layout/vList2"/>
    <dgm:cxn modelId="{8B5734E3-3CEB-4BD3-A666-C1F775A1AA06}" type="presParOf" srcId="{11311643-3180-4CC5-87D6-D96D9CC86376}" destId="{6A63E901-EC72-4E5B-8E22-ABBB64FF8835}" srcOrd="3" destOrd="0" presId="urn:microsoft.com/office/officeart/2005/8/layout/vList2"/>
    <dgm:cxn modelId="{60002994-4956-4EA1-AB70-C0B1F5A45238}" type="presParOf" srcId="{11311643-3180-4CC5-87D6-D96D9CC86376}" destId="{A1F71252-C58A-4865-AE1C-BF3417BDEBAD}" srcOrd="4" destOrd="0" presId="urn:microsoft.com/office/officeart/2005/8/layout/vList2"/>
    <dgm:cxn modelId="{00EB17A3-5681-4E0D-8A0F-5024DDBFE4B0}" type="presParOf" srcId="{11311643-3180-4CC5-87D6-D96D9CC86376}" destId="{0B4AB595-3054-46FA-8EB7-A937516C944D}" srcOrd="5" destOrd="0" presId="urn:microsoft.com/office/officeart/2005/8/layout/vList2"/>
    <dgm:cxn modelId="{96E455EC-A288-49F4-9904-F045A39CA3A7}" type="presParOf" srcId="{11311643-3180-4CC5-87D6-D96D9CC86376}" destId="{F90D358C-A56D-4D1B-BAEC-AC8999038BEE}" srcOrd="6" destOrd="0" presId="urn:microsoft.com/office/officeart/2005/8/layout/vList2"/>
    <dgm:cxn modelId="{6EE195C4-ACC8-4DF5-9C9B-643FB8567000}" type="presParOf" srcId="{11311643-3180-4CC5-87D6-D96D9CC86376}" destId="{EF9B35F0-F9B3-4C18-A9F8-5850DB4E1640}" srcOrd="7" destOrd="0" presId="urn:microsoft.com/office/officeart/2005/8/layout/vList2"/>
    <dgm:cxn modelId="{47671FDC-6C4F-422B-B1DA-023AF90505CD}" type="presParOf" srcId="{11311643-3180-4CC5-87D6-D96D9CC86376}" destId="{2AFB5C3D-514C-48F7-A64C-4D5D9EDAAE1F}" srcOrd="8" destOrd="0" presId="urn:microsoft.com/office/officeart/2005/8/layout/vList2"/>
  </dgm:cxnLst>
  <dgm:bg>
    <a:effectLst>
      <a:softEdge rad="31750"/>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573A8-395A-4DC8-AA8C-6A61BDF02184}"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D7924CF-2DA8-430C-868B-2EE9427338D6}">
      <dgm:prSet phldrT="[Text]" custT="1"/>
      <dgm:spPr/>
      <dgm:t>
        <a:bodyPr/>
        <a:lstStyle/>
        <a:p>
          <a:r>
            <a:rPr lang="en-US" sz="1800" b="1" dirty="0" smtClean="0"/>
            <a:t>ASEAN Free Trade Area</a:t>
          </a:r>
          <a:endParaRPr lang="en-US" sz="1800" b="1" dirty="0"/>
        </a:p>
      </dgm:t>
    </dgm:pt>
    <dgm:pt modelId="{765390EB-4D1F-46F4-B198-592B049896FA}" type="parTrans" cxnId="{48BEB799-8DE1-4E3E-A78D-51F90B9C6AE1}">
      <dgm:prSet/>
      <dgm:spPr/>
      <dgm:t>
        <a:bodyPr/>
        <a:lstStyle/>
        <a:p>
          <a:endParaRPr lang="en-US" sz="2800" b="1"/>
        </a:p>
      </dgm:t>
    </dgm:pt>
    <dgm:pt modelId="{14BE7DAB-21F3-4654-98CE-A89E988BBD10}" type="sibTrans" cxnId="{48BEB799-8DE1-4E3E-A78D-51F90B9C6AE1}">
      <dgm:prSet/>
      <dgm:spPr/>
      <dgm:t>
        <a:bodyPr/>
        <a:lstStyle/>
        <a:p>
          <a:endParaRPr lang="en-US" sz="2800" b="1"/>
        </a:p>
      </dgm:t>
    </dgm:pt>
    <dgm:pt modelId="{3152C726-3C85-4B17-986D-993265BE112C}">
      <dgm:prSet phldrT="[Text]" custT="1"/>
      <dgm:spPr/>
      <dgm:t>
        <a:bodyPr/>
        <a:lstStyle/>
        <a:p>
          <a:r>
            <a:rPr lang="en-US" sz="2000" b="1" dirty="0" smtClean="0"/>
            <a:t>ASEAN-China FTA</a:t>
          </a:r>
          <a:endParaRPr lang="en-US" sz="2000" b="1" dirty="0"/>
        </a:p>
      </dgm:t>
    </dgm:pt>
    <dgm:pt modelId="{8EA96FB4-3733-4E7F-A2C6-5135E9A88DBE}" type="parTrans" cxnId="{F486F11B-91DF-4CA9-9075-B90CF9BAAC88}">
      <dgm:prSet custT="1"/>
      <dgm:spPr/>
      <dgm:t>
        <a:bodyPr/>
        <a:lstStyle/>
        <a:p>
          <a:endParaRPr lang="en-US" sz="1600" b="1"/>
        </a:p>
      </dgm:t>
    </dgm:pt>
    <dgm:pt modelId="{064518E9-D1AE-4221-A7D4-F52956534E7A}" type="sibTrans" cxnId="{F486F11B-91DF-4CA9-9075-B90CF9BAAC88}">
      <dgm:prSet/>
      <dgm:spPr/>
      <dgm:t>
        <a:bodyPr/>
        <a:lstStyle/>
        <a:p>
          <a:endParaRPr lang="en-US" sz="2800" b="1"/>
        </a:p>
      </dgm:t>
    </dgm:pt>
    <dgm:pt modelId="{EC5A8D38-2255-47AC-905E-0E9D5B37239D}">
      <dgm:prSet phldrT="[Text]" custT="1"/>
      <dgm:spPr/>
      <dgm:t>
        <a:bodyPr/>
        <a:lstStyle/>
        <a:p>
          <a:r>
            <a:rPr lang="en-US" sz="2000" b="1" dirty="0" smtClean="0"/>
            <a:t>ASEAN-Japan CEP</a:t>
          </a:r>
          <a:endParaRPr lang="en-US" sz="2000" b="1" dirty="0"/>
        </a:p>
      </dgm:t>
    </dgm:pt>
    <dgm:pt modelId="{2866E261-0461-4C2F-A904-7BB0A1FF65B3}" type="parTrans" cxnId="{A5F4A891-2C6F-41E2-83EF-8D0658A860D0}">
      <dgm:prSet custT="1"/>
      <dgm:spPr/>
      <dgm:t>
        <a:bodyPr/>
        <a:lstStyle/>
        <a:p>
          <a:endParaRPr lang="en-US" sz="1600" b="1"/>
        </a:p>
      </dgm:t>
    </dgm:pt>
    <dgm:pt modelId="{CCAD45EA-68BD-4CDF-B8DE-E8572A6B98A7}" type="sibTrans" cxnId="{A5F4A891-2C6F-41E2-83EF-8D0658A860D0}">
      <dgm:prSet/>
      <dgm:spPr/>
      <dgm:t>
        <a:bodyPr/>
        <a:lstStyle/>
        <a:p>
          <a:endParaRPr lang="en-US" sz="2800" b="1"/>
        </a:p>
      </dgm:t>
    </dgm:pt>
    <dgm:pt modelId="{CFBCBBCA-C242-46E3-AC50-23035DBD10E8}">
      <dgm:prSet phldrT="[Text]" custT="1"/>
      <dgm:spPr/>
      <dgm:t>
        <a:bodyPr/>
        <a:lstStyle/>
        <a:p>
          <a:r>
            <a:rPr lang="en-US" sz="2000" b="1" dirty="0" smtClean="0"/>
            <a:t>ASEAN-Korea FTA</a:t>
          </a:r>
          <a:endParaRPr lang="en-US" sz="2000" b="1" dirty="0"/>
        </a:p>
      </dgm:t>
    </dgm:pt>
    <dgm:pt modelId="{1259AD69-A8B6-4FF7-8FAF-F6233A44B2D8}" type="parTrans" cxnId="{CC62D58C-8502-4F83-9DC2-F0E868D3DF42}">
      <dgm:prSet custT="1"/>
      <dgm:spPr/>
      <dgm:t>
        <a:bodyPr/>
        <a:lstStyle/>
        <a:p>
          <a:endParaRPr lang="en-US" sz="1600" b="1"/>
        </a:p>
      </dgm:t>
    </dgm:pt>
    <dgm:pt modelId="{456B1B13-DCEA-4A1A-B3EC-3BA3A9AEF8F4}" type="sibTrans" cxnId="{CC62D58C-8502-4F83-9DC2-F0E868D3DF42}">
      <dgm:prSet/>
      <dgm:spPr/>
      <dgm:t>
        <a:bodyPr/>
        <a:lstStyle/>
        <a:p>
          <a:endParaRPr lang="en-US" sz="2800" b="1"/>
        </a:p>
      </dgm:t>
    </dgm:pt>
    <dgm:pt modelId="{A7A5892B-D13B-4246-8717-4870D3B2BEAC}">
      <dgm:prSet phldrT="[Text]" custT="1"/>
      <dgm:spPr>
        <a:solidFill>
          <a:schemeClr val="bg2">
            <a:lumMod val="50000"/>
          </a:schemeClr>
        </a:solidFill>
      </dgm:spPr>
      <dgm:t>
        <a:bodyPr/>
        <a:lstStyle/>
        <a:p>
          <a:r>
            <a:rPr lang="en-US" sz="2000" b="1" dirty="0" smtClean="0"/>
            <a:t>ASEAN-India FTA</a:t>
          </a:r>
          <a:endParaRPr lang="en-US" sz="2000" b="1" dirty="0"/>
        </a:p>
      </dgm:t>
    </dgm:pt>
    <dgm:pt modelId="{866B08AC-3D06-4089-8B70-4E6107AF2E7A}" type="parTrans" cxnId="{FD12C36C-DACA-4DDC-B029-7735EDAE746D}">
      <dgm:prSet custT="1"/>
      <dgm:spPr>
        <a:solidFill>
          <a:schemeClr val="bg2">
            <a:lumMod val="50000"/>
          </a:schemeClr>
        </a:solidFill>
      </dgm:spPr>
      <dgm:t>
        <a:bodyPr/>
        <a:lstStyle/>
        <a:p>
          <a:endParaRPr lang="en-US" sz="1600" b="1"/>
        </a:p>
      </dgm:t>
    </dgm:pt>
    <dgm:pt modelId="{F14A2BBB-41A7-4AB3-A9CC-FFE0EA503F04}" type="sibTrans" cxnId="{FD12C36C-DACA-4DDC-B029-7735EDAE746D}">
      <dgm:prSet/>
      <dgm:spPr/>
      <dgm:t>
        <a:bodyPr/>
        <a:lstStyle/>
        <a:p>
          <a:endParaRPr lang="en-US" sz="2800" b="1"/>
        </a:p>
      </dgm:t>
    </dgm:pt>
    <dgm:pt modelId="{96EE82FD-A8B0-4F5C-AA65-378DF4B0490B}">
      <dgm:prSet phldrT="[Text]" custT="1"/>
      <dgm:spPr/>
      <dgm:t>
        <a:bodyPr/>
        <a:lstStyle/>
        <a:p>
          <a:r>
            <a:rPr lang="en-US" sz="1800" b="1" dirty="0" smtClean="0"/>
            <a:t>ASEAN-Australia New Zealand FTA</a:t>
          </a:r>
          <a:endParaRPr lang="en-US" sz="1800" b="1" dirty="0"/>
        </a:p>
      </dgm:t>
    </dgm:pt>
    <dgm:pt modelId="{B6A1E11B-E04E-443B-9732-DB5301F85FB3}" type="parTrans" cxnId="{BD784396-6D50-4260-94AE-7101089F56BD}">
      <dgm:prSet custT="1"/>
      <dgm:spPr/>
      <dgm:t>
        <a:bodyPr/>
        <a:lstStyle/>
        <a:p>
          <a:endParaRPr lang="en-US" sz="1600" b="1"/>
        </a:p>
      </dgm:t>
    </dgm:pt>
    <dgm:pt modelId="{F53DC35F-9E5D-4C7E-8B02-C9BC06A6E7C4}" type="sibTrans" cxnId="{BD784396-6D50-4260-94AE-7101089F56BD}">
      <dgm:prSet/>
      <dgm:spPr/>
      <dgm:t>
        <a:bodyPr/>
        <a:lstStyle/>
        <a:p>
          <a:endParaRPr lang="en-US" sz="2800" b="1"/>
        </a:p>
      </dgm:t>
    </dgm:pt>
    <dgm:pt modelId="{FAFE5434-3A0D-4975-8BEA-C0DE97FC4957}" type="pres">
      <dgm:prSet presAssocID="{C09573A8-395A-4DC8-AA8C-6A61BDF02184}" presName="Name0" presStyleCnt="0">
        <dgm:presLayoutVars>
          <dgm:chMax val="1"/>
          <dgm:dir/>
          <dgm:animLvl val="ctr"/>
          <dgm:resizeHandles val="exact"/>
        </dgm:presLayoutVars>
      </dgm:prSet>
      <dgm:spPr/>
      <dgm:t>
        <a:bodyPr/>
        <a:lstStyle/>
        <a:p>
          <a:endParaRPr lang="en-US"/>
        </a:p>
      </dgm:t>
    </dgm:pt>
    <dgm:pt modelId="{4E93F166-A7B4-4898-A225-BC840B183755}" type="pres">
      <dgm:prSet presAssocID="{1D7924CF-2DA8-430C-868B-2EE9427338D6}" presName="centerShape" presStyleLbl="node0" presStyleIdx="0" presStyleCnt="1" custScaleX="112931"/>
      <dgm:spPr/>
      <dgm:t>
        <a:bodyPr/>
        <a:lstStyle/>
        <a:p>
          <a:endParaRPr lang="en-US"/>
        </a:p>
      </dgm:t>
    </dgm:pt>
    <dgm:pt modelId="{E7234129-D93A-4551-B2CC-3E44332D1ADE}" type="pres">
      <dgm:prSet presAssocID="{8EA96FB4-3733-4E7F-A2C6-5135E9A88DBE}" presName="parTrans" presStyleLbl="sibTrans2D1" presStyleIdx="0" presStyleCnt="5" custLinFactNeighborX="-9607" custLinFactNeighborY="-4150"/>
      <dgm:spPr/>
      <dgm:t>
        <a:bodyPr/>
        <a:lstStyle/>
        <a:p>
          <a:endParaRPr lang="en-US"/>
        </a:p>
      </dgm:t>
    </dgm:pt>
    <dgm:pt modelId="{5BA6C88C-69DF-4C7D-B604-D88D17AE497C}" type="pres">
      <dgm:prSet presAssocID="{8EA96FB4-3733-4E7F-A2C6-5135E9A88DBE}" presName="connectorText" presStyleLbl="sibTrans2D1" presStyleIdx="0" presStyleCnt="5"/>
      <dgm:spPr/>
      <dgm:t>
        <a:bodyPr/>
        <a:lstStyle/>
        <a:p>
          <a:endParaRPr lang="en-US"/>
        </a:p>
      </dgm:t>
    </dgm:pt>
    <dgm:pt modelId="{F09EF94D-427B-4F4E-B572-CAE7C05DF78C}" type="pres">
      <dgm:prSet presAssocID="{3152C726-3C85-4B17-986D-993265BE112C}" presName="node" presStyleLbl="node1" presStyleIdx="0" presStyleCnt="5">
        <dgm:presLayoutVars>
          <dgm:bulletEnabled val="1"/>
        </dgm:presLayoutVars>
      </dgm:prSet>
      <dgm:spPr/>
      <dgm:t>
        <a:bodyPr/>
        <a:lstStyle/>
        <a:p>
          <a:endParaRPr lang="en-US"/>
        </a:p>
      </dgm:t>
    </dgm:pt>
    <dgm:pt modelId="{3971D65E-C0E3-4B0D-99A7-6B5FF81C64FD}" type="pres">
      <dgm:prSet presAssocID="{2866E261-0461-4C2F-A904-7BB0A1FF65B3}" presName="parTrans" presStyleLbl="sibTrans2D1" presStyleIdx="1" presStyleCnt="5"/>
      <dgm:spPr/>
      <dgm:t>
        <a:bodyPr/>
        <a:lstStyle/>
        <a:p>
          <a:endParaRPr lang="en-US"/>
        </a:p>
      </dgm:t>
    </dgm:pt>
    <dgm:pt modelId="{F18C61FC-54C0-4C5A-ADF6-87E38017C47E}" type="pres">
      <dgm:prSet presAssocID="{2866E261-0461-4C2F-A904-7BB0A1FF65B3}" presName="connectorText" presStyleLbl="sibTrans2D1" presStyleIdx="1" presStyleCnt="5"/>
      <dgm:spPr/>
      <dgm:t>
        <a:bodyPr/>
        <a:lstStyle/>
        <a:p>
          <a:endParaRPr lang="en-US"/>
        </a:p>
      </dgm:t>
    </dgm:pt>
    <dgm:pt modelId="{C549F999-4B19-46E7-984D-7FE8F761CC07}" type="pres">
      <dgm:prSet presAssocID="{EC5A8D38-2255-47AC-905E-0E9D5B37239D}" presName="node" presStyleLbl="node1" presStyleIdx="1" presStyleCnt="5">
        <dgm:presLayoutVars>
          <dgm:bulletEnabled val="1"/>
        </dgm:presLayoutVars>
      </dgm:prSet>
      <dgm:spPr/>
      <dgm:t>
        <a:bodyPr/>
        <a:lstStyle/>
        <a:p>
          <a:endParaRPr lang="en-US"/>
        </a:p>
      </dgm:t>
    </dgm:pt>
    <dgm:pt modelId="{19730E37-F4C5-45F6-8507-07C935CB2F5D}" type="pres">
      <dgm:prSet presAssocID="{1259AD69-A8B6-4FF7-8FAF-F6233A44B2D8}" presName="parTrans" presStyleLbl="sibTrans2D1" presStyleIdx="2" presStyleCnt="5"/>
      <dgm:spPr/>
      <dgm:t>
        <a:bodyPr/>
        <a:lstStyle/>
        <a:p>
          <a:endParaRPr lang="en-US"/>
        </a:p>
      </dgm:t>
    </dgm:pt>
    <dgm:pt modelId="{F84ACA93-7F5B-45B1-83BB-5E42D91AF2D8}" type="pres">
      <dgm:prSet presAssocID="{1259AD69-A8B6-4FF7-8FAF-F6233A44B2D8}" presName="connectorText" presStyleLbl="sibTrans2D1" presStyleIdx="2" presStyleCnt="5"/>
      <dgm:spPr/>
      <dgm:t>
        <a:bodyPr/>
        <a:lstStyle/>
        <a:p>
          <a:endParaRPr lang="en-US"/>
        </a:p>
      </dgm:t>
    </dgm:pt>
    <dgm:pt modelId="{C30A9BE2-15C9-42BA-844B-48731684FA93}" type="pres">
      <dgm:prSet presAssocID="{CFBCBBCA-C242-46E3-AC50-23035DBD10E8}" presName="node" presStyleLbl="node1" presStyleIdx="2" presStyleCnt="5">
        <dgm:presLayoutVars>
          <dgm:bulletEnabled val="1"/>
        </dgm:presLayoutVars>
      </dgm:prSet>
      <dgm:spPr/>
      <dgm:t>
        <a:bodyPr/>
        <a:lstStyle/>
        <a:p>
          <a:endParaRPr lang="en-US"/>
        </a:p>
      </dgm:t>
    </dgm:pt>
    <dgm:pt modelId="{F3D9EF65-FA65-4465-B962-1D82604EC9ED}" type="pres">
      <dgm:prSet presAssocID="{866B08AC-3D06-4089-8B70-4E6107AF2E7A}" presName="parTrans" presStyleLbl="sibTrans2D1" presStyleIdx="3" presStyleCnt="5"/>
      <dgm:spPr/>
      <dgm:t>
        <a:bodyPr/>
        <a:lstStyle/>
        <a:p>
          <a:endParaRPr lang="en-US"/>
        </a:p>
      </dgm:t>
    </dgm:pt>
    <dgm:pt modelId="{4C378846-2096-4413-BBC2-A19092798FB3}" type="pres">
      <dgm:prSet presAssocID="{866B08AC-3D06-4089-8B70-4E6107AF2E7A}" presName="connectorText" presStyleLbl="sibTrans2D1" presStyleIdx="3" presStyleCnt="5"/>
      <dgm:spPr/>
      <dgm:t>
        <a:bodyPr/>
        <a:lstStyle/>
        <a:p>
          <a:endParaRPr lang="en-US"/>
        </a:p>
      </dgm:t>
    </dgm:pt>
    <dgm:pt modelId="{D8B263E4-2BEF-42D2-9801-171615A5D494}" type="pres">
      <dgm:prSet presAssocID="{A7A5892B-D13B-4246-8717-4870D3B2BEAC}" presName="node" presStyleLbl="node1" presStyleIdx="3" presStyleCnt="5">
        <dgm:presLayoutVars>
          <dgm:bulletEnabled val="1"/>
        </dgm:presLayoutVars>
      </dgm:prSet>
      <dgm:spPr/>
      <dgm:t>
        <a:bodyPr/>
        <a:lstStyle/>
        <a:p>
          <a:endParaRPr lang="en-US"/>
        </a:p>
      </dgm:t>
    </dgm:pt>
    <dgm:pt modelId="{3CE81246-6A73-4C01-B403-2AA4A79FBC6C}" type="pres">
      <dgm:prSet presAssocID="{B6A1E11B-E04E-443B-9732-DB5301F85FB3}" presName="parTrans" presStyleLbl="sibTrans2D1" presStyleIdx="4" presStyleCnt="5"/>
      <dgm:spPr/>
      <dgm:t>
        <a:bodyPr/>
        <a:lstStyle/>
        <a:p>
          <a:endParaRPr lang="en-US"/>
        </a:p>
      </dgm:t>
    </dgm:pt>
    <dgm:pt modelId="{23024245-A1C5-4036-A1F1-80BF3CCE342A}" type="pres">
      <dgm:prSet presAssocID="{B6A1E11B-E04E-443B-9732-DB5301F85FB3}" presName="connectorText" presStyleLbl="sibTrans2D1" presStyleIdx="4" presStyleCnt="5"/>
      <dgm:spPr/>
      <dgm:t>
        <a:bodyPr/>
        <a:lstStyle/>
        <a:p>
          <a:endParaRPr lang="en-US"/>
        </a:p>
      </dgm:t>
    </dgm:pt>
    <dgm:pt modelId="{A989290A-DE0D-47E2-88C7-604751BEBDAF}" type="pres">
      <dgm:prSet presAssocID="{96EE82FD-A8B0-4F5C-AA65-378DF4B0490B}" presName="node" presStyleLbl="node1" presStyleIdx="4" presStyleCnt="5">
        <dgm:presLayoutVars>
          <dgm:bulletEnabled val="1"/>
        </dgm:presLayoutVars>
      </dgm:prSet>
      <dgm:spPr/>
      <dgm:t>
        <a:bodyPr/>
        <a:lstStyle/>
        <a:p>
          <a:endParaRPr lang="en-US"/>
        </a:p>
      </dgm:t>
    </dgm:pt>
  </dgm:ptLst>
  <dgm:cxnLst>
    <dgm:cxn modelId="{FDD148CF-23AF-4B35-90BE-E1E620F20CAC}" type="presOf" srcId="{1259AD69-A8B6-4FF7-8FAF-F6233A44B2D8}" destId="{19730E37-F4C5-45F6-8507-07C935CB2F5D}" srcOrd="0" destOrd="0" presId="urn:microsoft.com/office/officeart/2005/8/layout/radial5"/>
    <dgm:cxn modelId="{65BBDFEE-AA0E-44DB-A0AA-60828E489B37}" type="presOf" srcId="{866B08AC-3D06-4089-8B70-4E6107AF2E7A}" destId="{4C378846-2096-4413-BBC2-A19092798FB3}" srcOrd="1" destOrd="0" presId="urn:microsoft.com/office/officeart/2005/8/layout/radial5"/>
    <dgm:cxn modelId="{4FE6265A-ECC4-4326-A502-FDB3FE032E42}" type="presOf" srcId="{3152C726-3C85-4B17-986D-993265BE112C}" destId="{F09EF94D-427B-4F4E-B572-CAE7C05DF78C}" srcOrd="0" destOrd="0" presId="urn:microsoft.com/office/officeart/2005/8/layout/radial5"/>
    <dgm:cxn modelId="{82EA34C8-6B8D-4C57-A66D-AAD3B6B354E7}" type="presOf" srcId="{A7A5892B-D13B-4246-8717-4870D3B2BEAC}" destId="{D8B263E4-2BEF-42D2-9801-171615A5D494}" srcOrd="0" destOrd="0" presId="urn:microsoft.com/office/officeart/2005/8/layout/radial5"/>
    <dgm:cxn modelId="{222790C6-2832-4BD2-9101-62C07AF22928}" type="presOf" srcId="{866B08AC-3D06-4089-8B70-4E6107AF2E7A}" destId="{F3D9EF65-FA65-4465-B962-1D82604EC9ED}" srcOrd="0" destOrd="0" presId="urn:microsoft.com/office/officeart/2005/8/layout/radial5"/>
    <dgm:cxn modelId="{A3368D7B-99A0-48D6-A17D-C51BF4753F2B}" type="presOf" srcId="{EC5A8D38-2255-47AC-905E-0E9D5B37239D}" destId="{C549F999-4B19-46E7-984D-7FE8F761CC07}" srcOrd="0" destOrd="0" presId="urn:microsoft.com/office/officeart/2005/8/layout/radial5"/>
    <dgm:cxn modelId="{326107B6-A052-40DB-9B82-D3504B7C1F98}" type="presOf" srcId="{1D7924CF-2DA8-430C-868B-2EE9427338D6}" destId="{4E93F166-A7B4-4898-A225-BC840B183755}" srcOrd="0" destOrd="0" presId="urn:microsoft.com/office/officeart/2005/8/layout/radial5"/>
    <dgm:cxn modelId="{F486F11B-91DF-4CA9-9075-B90CF9BAAC88}" srcId="{1D7924CF-2DA8-430C-868B-2EE9427338D6}" destId="{3152C726-3C85-4B17-986D-993265BE112C}" srcOrd="0" destOrd="0" parTransId="{8EA96FB4-3733-4E7F-A2C6-5135E9A88DBE}" sibTransId="{064518E9-D1AE-4221-A7D4-F52956534E7A}"/>
    <dgm:cxn modelId="{54218125-EF43-4614-AF2C-0879D6E5AF1D}" type="presOf" srcId="{8EA96FB4-3733-4E7F-A2C6-5135E9A88DBE}" destId="{5BA6C88C-69DF-4C7D-B604-D88D17AE497C}" srcOrd="1" destOrd="0" presId="urn:microsoft.com/office/officeart/2005/8/layout/radial5"/>
    <dgm:cxn modelId="{48BEB799-8DE1-4E3E-A78D-51F90B9C6AE1}" srcId="{C09573A8-395A-4DC8-AA8C-6A61BDF02184}" destId="{1D7924CF-2DA8-430C-868B-2EE9427338D6}" srcOrd="0" destOrd="0" parTransId="{765390EB-4D1F-46F4-B198-592B049896FA}" sibTransId="{14BE7DAB-21F3-4654-98CE-A89E988BBD10}"/>
    <dgm:cxn modelId="{D0DA75A3-B8DC-4F99-A2CF-4CFA593224BA}" type="presOf" srcId="{C09573A8-395A-4DC8-AA8C-6A61BDF02184}" destId="{FAFE5434-3A0D-4975-8BEA-C0DE97FC4957}" srcOrd="0" destOrd="0" presId="urn:microsoft.com/office/officeart/2005/8/layout/radial5"/>
    <dgm:cxn modelId="{964F9E0D-CE88-425F-9D3A-E8BB214F1309}" type="presOf" srcId="{2866E261-0461-4C2F-A904-7BB0A1FF65B3}" destId="{3971D65E-C0E3-4B0D-99A7-6B5FF81C64FD}" srcOrd="0" destOrd="0" presId="urn:microsoft.com/office/officeart/2005/8/layout/radial5"/>
    <dgm:cxn modelId="{CC62D58C-8502-4F83-9DC2-F0E868D3DF42}" srcId="{1D7924CF-2DA8-430C-868B-2EE9427338D6}" destId="{CFBCBBCA-C242-46E3-AC50-23035DBD10E8}" srcOrd="2" destOrd="0" parTransId="{1259AD69-A8B6-4FF7-8FAF-F6233A44B2D8}" sibTransId="{456B1B13-DCEA-4A1A-B3EC-3BA3A9AEF8F4}"/>
    <dgm:cxn modelId="{FD12C36C-DACA-4DDC-B029-7735EDAE746D}" srcId="{1D7924CF-2DA8-430C-868B-2EE9427338D6}" destId="{A7A5892B-D13B-4246-8717-4870D3B2BEAC}" srcOrd="3" destOrd="0" parTransId="{866B08AC-3D06-4089-8B70-4E6107AF2E7A}" sibTransId="{F14A2BBB-41A7-4AB3-A9CC-FFE0EA503F04}"/>
    <dgm:cxn modelId="{BACF3F32-575E-4C35-A086-A926FD4FDF4D}" type="presOf" srcId="{B6A1E11B-E04E-443B-9732-DB5301F85FB3}" destId="{3CE81246-6A73-4C01-B403-2AA4A79FBC6C}" srcOrd="0" destOrd="0" presId="urn:microsoft.com/office/officeart/2005/8/layout/radial5"/>
    <dgm:cxn modelId="{3070CE98-9D04-4B8C-A680-4B1CAFF2762C}" type="presOf" srcId="{96EE82FD-A8B0-4F5C-AA65-378DF4B0490B}" destId="{A989290A-DE0D-47E2-88C7-604751BEBDAF}" srcOrd="0" destOrd="0" presId="urn:microsoft.com/office/officeart/2005/8/layout/radial5"/>
    <dgm:cxn modelId="{DBE3EEA5-EA83-4DA5-AFE1-F115D7392145}" type="presOf" srcId="{2866E261-0461-4C2F-A904-7BB0A1FF65B3}" destId="{F18C61FC-54C0-4C5A-ADF6-87E38017C47E}" srcOrd="1" destOrd="0" presId="urn:microsoft.com/office/officeart/2005/8/layout/radial5"/>
    <dgm:cxn modelId="{BD784396-6D50-4260-94AE-7101089F56BD}" srcId="{1D7924CF-2DA8-430C-868B-2EE9427338D6}" destId="{96EE82FD-A8B0-4F5C-AA65-378DF4B0490B}" srcOrd="4" destOrd="0" parTransId="{B6A1E11B-E04E-443B-9732-DB5301F85FB3}" sibTransId="{F53DC35F-9E5D-4C7E-8B02-C9BC06A6E7C4}"/>
    <dgm:cxn modelId="{2FF2A271-F96F-4ED0-BDDE-0844A73DB16C}" type="presOf" srcId="{8EA96FB4-3733-4E7F-A2C6-5135E9A88DBE}" destId="{E7234129-D93A-4551-B2CC-3E44332D1ADE}" srcOrd="0" destOrd="0" presId="urn:microsoft.com/office/officeart/2005/8/layout/radial5"/>
    <dgm:cxn modelId="{0859D7E8-7792-41B3-B98E-942350CD76CD}" type="presOf" srcId="{B6A1E11B-E04E-443B-9732-DB5301F85FB3}" destId="{23024245-A1C5-4036-A1F1-80BF3CCE342A}" srcOrd="1" destOrd="0" presId="urn:microsoft.com/office/officeart/2005/8/layout/radial5"/>
    <dgm:cxn modelId="{8C9C47DE-4A06-4AA2-8990-D37396FB878F}" type="presOf" srcId="{CFBCBBCA-C242-46E3-AC50-23035DBD10E8}" destId="{C30A9BE2-15C9-42BA-844B-48731684FA93}" srcOrd="0" destOrd="0" presId="urn:microsoft.com/office/officeart/2005/8/layout/radial5"/>
    <dgm:cxn modelId="{0A355F36-35F7-4CD4-9C8A-C0884FF6CE98}" type="presOf" srcId="{1259AD69-A8B6-4FF7-8FAF-F6233A44B2D8}" destId="{F84ACA93-7F5B-45B1-83BB-5E42D91AF2D8}" srcOrd="1" destOrd="0" presId="urn:microsoft.com/office/officeart/2005/8/layout/radial5"/>
    <dgm:cxn modelId="{A5F4A891-2C6F-41E2-83EF-8D0658A860D0}" srcId="{1D7924CF-2DA8-430C-868B-2EE9427338D6}" destId="{EC5A8D38-2255-47AC-905E-0E9D5B37239D}" srcOrd="1" destOrd="0" parTransId="{2866E261-0461-4C2F-A904-7BB0A1FF65B3}" sibTransId="{CCAD45EA-68BD-4CDF-B8DE-E8572A6B98A7}"/>
    <dgm:cxn modelId="{379105E1-BABE-4E00-9485-605813E590D7}" type="presParOf" srcId="{FAFE5434-3A0D-4975-8BEA-C0DE97FC4957}" destId="{4E93F166-A7B4-4898-A225-BC840B183755}" srcOrd="0" destOrd="0" presId="urn:microsoft.com/office/officeart/2005/8/layout/radial5"/>
    <dgm:cxn modelId="{34F31085-8DF8-4FC4-8016-CD6A9D304BAF}" type="presParOf" srcId="{FAFE5434-3A0D-4975-8BEA-C0DE97FC4957}" destId="{E7234129-D93A-4551-B2CC-3E44332D1ADE}" srcOrd="1" destOrd="0" presId="urn:microsoft.com/office/officeart/2005/8/layout/radial5"/>
    <dgm:cxn modelId="{677C4101-1BB3-4278-A096-938DDF665D19}" type="presParOf" srcId="{E7234129-D93A-4551-B2CC-3E44332D1ADE}" destId="{5BA6C88C-69DF-4C7D-B604-D88D17AE497C}" srcOrd="0" destOrd="0" presId="urn:microsoft.com/office/officeart/2005/8/layout/radial5"/>
    <dgm:cxn modelId="{902A6D6E-F9B4-46A5-A6DF-A79B0C5F53C3}" type="presParOf" srcId="{FAFE5434-3A0D-4975-8BEA-C0DE97FC4957}" destId="{F09EF94D-427B-4F4E-B572-CAE7C05DF78C}" srcOrd="2" destOrd="0" presId="urn:microsoft.com/office/officeart/2005/8/layout/radial5"/>
    <dgm:cxn modelId="{6816EBD4-ED64-47C7-A1E4-E399401E7F06}" type="presParOf" srcId="{FAFE5434-3A0D-4975-8BEA-C0DE97FC4957}" destId="{3971D65E-C0E3-4B0D-99A7-6B5FF81C64FD}" srcOrd="3" destOrd="0" presId="urn:microsoft.com/office/officeart/2005/8/layout/radial5"/>
    <dgm:cxn modelId="{274ECB5D-0E94-46FE-AB3C-690E5CCFF850}" type="presParOf" srcId="{3971D65E-C0E3-4B0D-99A7-6B5FF81C64FD}" destId="{F18C61FC-54C0-4C5A-ADF6-87E38017C47E}" srcOrd="0" destOrd="0" presId="urn:microsoft.com/office/officeart/2005/8/layout/radial5"/>
    <dgm:cxn modelId="{A6454C0F-4E30-4855-83E3-9CD6E821D52E}" type="presParOf" srcId="{FAFE5434-3A0D-4975-8BEA-C0DE97FC4957}" destId="{C549F999-4B19-46E7-984D-7FE8F761CC07}" srcOrd="4" destOrd="0" presId="urn:microsoft.com/office/officeart/2005/8/layout/radial5"/>
    <dgm:cxn modelId="{5A21E8AE-ED0A-4FC4-81AA-E0373AC4F896}" type="presParOf" srcId="{FAFE5434-3A0D-4975-8BEA-C0DE97FC4957}" destId="{19730E37-F4C5-45F6-8507-07C935CB2F5D}" srcOrd="5" destOrd="0" presId="urn:microsoft.com/office/officeart/2005/8/layout/radial5"/>
    <dgm:cxn modelId="{9533E7A9-FFFD-4F95-9F61-C303B91C7254}" type="presParOf" srcId="{19730E37-F4C5-45F6-8507-07C935CB2F5D}" destId="{F84ACA93-7F5B-45B1-83BB-5E42D91AF2D8}" srcOrd="0" destOrd="0" presId="urn:microsoft.com/office/officeart/2005/8/layout/radial5"/>
    <dgm:cxn modelId="{9AA61672-759E-4FD9-BC77-45D125063BD9}" type="presParOf" srcId="{FAFE5434-3A0D-4975-8BEA-C0DE97FC4957}" destId="{C30A9BE2-15C9-42BA-844B-48731684FA93}" srcOrd="6" destOrd="0" presId="urn:microsoft.com/office/officeart/2005/8/layout/radial5"/>
    <dgm:cxn modelId="{C371964E-C1CC-4812-9B4D-06ED2999142A}" type="presParOf" srcId="{FAFE5434-3A0D-4975-8BEA-C0DE97FC4957}" destId="{F3D9EF65-FA65-4465-B962-1D82604EC9ED}" srcOrd="7" destOrd="0" presId="urn:microsoft.com/office/officeart/2005/8/layout/radial5"/>
    <dgm:cxn modelId="{90EBC5D9-8FF5-46AC-91F1-7EE3D25EE4BA}" type="presParOf" srcId="{F3D9EF65-FA65-4465-B962-1D82604EC9ED}" destId="{4C378846-2096-4413-BBC2-A19092798FB3}" srcOrd="0" destOrd="0" presId="urn:microsoft.com/office/officeart/2005/8/layout/radial5"/>
    <dgm:cxn modelId="{89C3C059-98F0-488F-92EC-0E4A4BC36A26}" type="presParOf" srcId="{FAFE5434-3A0D-4975-8BEA-C0DE97FC4957}" destId="{D8B263E4-2BEF-42D2-9801-171615A5D494}" srcOrd="8" destOrd="0" presId="urn:microsoft.com/office/officeart/2005/8/layout/radial5"/>
    <dgm:cxn modelId="{A69C068C-8101-426E-B3EA-3C59828B7654}" type="presParOf" srcId="{FAFE5434-3A0D-4975-8BEA-C0DE97FC4957}" destId="{3CE81246-6A73-4C01-B403-2AA4A79FBC6C}" srcOrd="9" destOrd="0" presId="urn:microsoft.com/office/officeart/2005/8/layout/radial5"/>
    <dgm:cxn modelId="{B2016448-C60F-4981-8355-A69C04550642}" type="presParOf" srcId="{3CE81246-6A73-4C01-B403-2AA4A79FBC6C}" destId="{23024245-A1C5-4036-A1F1-80BF3CCE342A}" srcOrd="0" destOrd="0" presId="urn:microsoft.com/office/officeart/2005/8/layout/radial5"/>
    <dgm:cxn modelId="{8181A046-B34C-40AB-A655-F5A183887398}" type="presParOf" srcId="{FAFE5434-3A0D-4975-8BEA-C0DE97FC4957}" destId="{A989290A-DE0D-47E2-88C7-604751BEBDAF}"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42F207-D363-B542-A914-2A4F8E2C9BCC}" type="doc">
      <dgm:prSet loTypeId="urn:microsoft.com/office/officeart/2005/8/layout/vList3" loCatId="" qsTypeId="urn:microsoft.com/office/officeart/2005/8/quickstyle/simple4" qsCatId="simple" csTypeId="urn:microsoft.com/office/officeart/2005/8/colors/colorful5" csCatId="colorful" phldr="1"/>
      <dgm:spPr/>
    </dgm:pt>
    <dgm:pt modelId="{78882021-0219-6945-BBD3-20F3F82EA01F}">
      <dgm:prSet phldrT="[Text]" custT="1"/>
      <dgm:spPr/>
      <dgm:t>
        <a:bodyPr/>
        <a:lstStyle/>
        <a:p>
          <a:r>
            <a:rPr lang="en-US" sz="1400" dirty="0">
              <a:solidFill>
                <a:schemeClr val="tx1"/>
              </a:solidFill>
              <a:latin typeface="Arial" pitchFamily="34" charset="0"/>
              <a:cs typeface="Arial" pitchFamily="34" charset="0"/>
            </a:rPr>
            <a:t>Enhance </a:t>
          </a:r>
          <a:r>
            <a:rPr lang="en-US" sz="1400" b="1" dirty="0">
              <a:solidFill>
                <a:schemeClr val="tx1"/>
              </a:solidFill>
              <a:latin typeface="Arial" pitchFamily="34" charset="0"/>
              <a:cs typeface="Arial" pitchFamily="34" charset="0"/>
            </a:rPr>
            <a:t>commitment, participation and social responsibility of ASEAN peoples </a:t>
          </a:r>
          <a:r>
            <a:rPr lang="en-US" sz="1400" dirty="0">
              <a:solidFill>
                <a:schemeClr val="tx1"/>
              </a:solidFill>
              <a:latin typeface="Arial" pitchFamily="34" charset="0"/>
              <a:cs typeface="Arial" pitchFamily="34" charset="0"/>
            </a:rPr>
            <a:t>through an accountable and inclusive mechanism for the benefit of all</a:t>
          </a:r>
        </a:p>
      </dgm:t>
    </dgm:pt>
    <dgm:pt modelId="{3EB8ACFF-2C7C-4040-AA83-B7E16C62EB81}" type="parTrans" cxnId="{58F761C0-D2D9-1149-9159-71E0AD075EE1}">
      <dgm:prSet/>
      <dgm:spPr/>
      <dgm:t>
        <a:bodyPr/>
        <a:lstStyle/>
        <a:p>
          <a:endParaRPr lang="en-US">
            <a:latin typeface="Arial" pitchFamily="34" charset="0"/>
            <a:cs typeface="Arial" pitchFamily="34" charset="0"/>
          </a:endParaRPr>
        </a:p>
      </dgm:t>
    </dgm:pt>
    <dgm:pt modelId="{EC4C00CF-F304-A944-86C5-79B17CDD1526}" type="sibTrans" cxnId="{58F761C0-D2D9-1149-9159-71E0AD075EE1}">
      <dgm:prSet/>
      <dgm:spPr/>
      <dgm:t>
        <a:bodyPr/>
        <a:lstStyle/>
        <a:p>
          <a:endParaRPr lang="en-US">
            <a:latin typeface="Arial" pitchFamily="34" charset="0"/>
            <a:cs typeface="Arial" pitchFamily="34" charset="0"/>
          </a:endParaRPr>
        </a:p>
      </dgm:t>
    </dgm:pt>
    <dgm:pt modelId="{C10A5EE1-8F48-2B41-B1E6-2A04C926DAA5}">
      <dgm:prSet phldrT="[Text]"/>
      <dgm:spPr/>
      <dgm:t>
        <a:bodyPr/>
        <a:lstStyle/>
        <a:p>
          <a:r>
            <a:rPr lang="en-US" dirty="0">
              <a:solidFill>
                <a:schemeClr val="tx1"/>
              </a:solidFill>
              <a:latin typeface="Arial" pitchFamily="34" charset="0"/>
              <a:cs typeface="Arial" pitchFamily="34" charset="0"/>
            </a:rPr>
            <a:t>Promote </a:t>
          </a:r>
          <a:r>
            <a:rPr lang="en-US" b="1" dirty="0">
              <a:solidFill>
                <a:schemeClr val="tx1"/>
              </a:solidFill>
              <a:latin typeface="Arial" pitchFamily="34" charset="0"/>
              <a:cs typeface="Arial" pitchFamily="34" charset="0"/>
            </a:rPr>
            <a:t>equal access and opportunity for all</a:t>
          </a:r>
          <a:r>
            <a:rPr lang="en-US" dirty="0">
              <a:solidFill>
                <a:schemeClr val="tx1"/>
              </a:solidFill>
              <a:latin typeface="Arial" pitchFamily="34" charset="0"/>
              <a:cs typeface="Arial" pitchFamily="34" charset="0"/>
            </a:rPr>
            <a:t>, as well as </a:t>
          </a:r>
          <a:r>
            <a:rPr lang="en-US" b="1" dirty="0">
              <a:solidFill>
                <a:schemeClr val="tx1"/>
              </a:solidFill>
              <a:latin typeface="Arial" pitchFamily="34" charset="0"/>
              <a:cs typeface="Arial" pitchFamily="34" charset="0"/>
            </a:rPr>
            <a:t>promote and protect human rights</a:t>
          </a:r>
        </a:p>
      </dgm:t>
    </dgm:pt>
    <dgm:pt modelId="{475EC611-AFAE-A24D-A922-B4270383E652}" type="parTrans" cxnId="{F0122F90-D160-024E-B1DD-05A35911D131}">
      <dgm:prSet/>
      <dgm:spPr/>
      <dgm:t>
        <a:bodyPr/>
        <a:lstStyle/>
        <a:p>
          <a:endParaRPr lang="en-US">
            <a:latin typeface="Arial" pitchFamily="34" charset="0"/>
            <a:cs typeface="Arial" pitchFamily="34" charset="0"/>
          </a:endParaRPr>
        </a:p>
      </dgm:t>
    </dgm:pt>
    <dgm:pt modelId="{D294101D-265D-964E-91D7-13CBDBCF164B}" type="sibTrans" cxnId="{F0122F90-D160-024E-B1DD-05A35911D131}">
      <dgm:prSet/>
      <dgm:spPr/>
      <dgm:t>
        <a:bodyPr/>
        <a:lstStyle/>
        <a:p>
          <a:endParaRPr lang="en-US">
            <a:latin typeface="Arial" pitchFamily="34" charset="0"/>
            <a:cs typeface="Arial" pitchFamily="34" charset="0"/>
          </a:endParaRPr>
        </a:p>
      </dgm:t>
    </dgm:pt>
    <dgm:pt modelId="{F4F13978-A48A-3A40-9B5A-D9AA39ED4437}">
      <dgm:prSet phldrT="[Text]"/>
      <dgm:spPr/>
      <dgm:t>
        <a:bodyPr/>
        <a:lstStyle/>
        <a:p>
          <a:r>
            <a:rPr lang="en-US" dirty="0">
              <a:solidFill>
                <a:schemeClr val="tx1"/>
              </a:solidFill>
              <a:latin typeface="Arial" pitchFamily="34" charset="0"/>
              <a:cs typeface="Arial" pitchFamily="34" charset="0"/>
            </a:rPr>
            <a:t>Promote </a:t>
          </a:r>
          <a:r>
            <a:rPr lang="en-US" b="1" dirty="0">
              <a:solidFill>
                <a:schemeClr val="tx1"/>
              </a:solidFill>
              <a:latin typeface="Arial" pitchFamily="34" charset="0"/>
              <a:cs typeface="Arial" pitchFamily="34" charset="0"/>
            </a:rPr>
            <a:t>balanced social development and sustainable environment </a:t>
          </a:r>
          <a:r>
            <a:rPr lang="en-US" dirty="0">
              <a:solidFill>
                <a:schemeClr val="tx1"/>
              </a:solidFill>
              <a:latin typeface="Arial" pitchFamily="34" charset="0"/>
              <a:cs typeface="Arial" pitchFamily="34" charset="0"/>
            </a:rPr>
            <a:t>that meet the current and future needs of the people</a:t>
          </a:r>
        </a:p>
      </dgm:t>
    </dgm:pt>
    <dgm:pt modelId="{15284713-488D-0541-A0B0-40CC41DE0F41}" type="parTrans" cxnId="{ADEEB45D-E03D-FE40-85FD-01A2C7E40B92}">
      <dgm:prSet/>
      <dgm:spPr/>
      <dgm:t>
        <a:bodyPr/>
        <a:lstStyle/>
        <a:p>
          <a:endParaRPr lang="en-US">
            <a:latin typeface="Arial" pitchFamily="34" charset="0"/>
            <a:cs typeface="Arial" pitchFamily="34" charset="0"/>
          </a:endParaRPr>
        </a:p>
      </dgm:t>
    </dgm:pt>
    <dgm:pt modelId="{1252249F-69A0-EE45-938A-B5F5F672A115}" type="sibTrans" cxnId="{ADEEB45D-E03D-FE40-85FD-01A2C7E40B92}">
      <dgm:prSet/>
      <dgm:spPr/>
      <dgm:t>
        <a:bodyPr/>
        <a:lstStyle/>
        <a:p>
          <a:endParaRPr lang="en-US">
            <a:latin typeface="Arial" pitchFamily="34" charset="0"/>
            <a:cs typeface="Arial" pitchFamily="34" charset="0"/>
          </a:endParaRPr>
        </a:p>
      </dgm:t>
    </dgm:pt>
    <dgm:pt modelId="{23CBB325-537F-B347-927E-BDECCE4B2F5E}">
      <dgm:prSet/>
      <dgm:spPr/>
      <dgm:t>
        <a:bodyPr/>
        <a:lstStyle/>
        <a:p>
          <a:r>
            <a:rPr lang="en-US" dirty="0">
              <a:solidFill>
                <a:schemeClr val="tx1"/>
              </a:solidFill>
              <a:latin typeface="Arial" pitchFamily="34" charset="0"/>
              <a:cs typeface="Arial" pitchFamily="34" charset="0"/>
            </a:rPr>
            <a:t>Enhance </a:t>
          </a:r>
          <a:r>
            <a:rPr lang="en-US" b="1" dirty="0">
              <a:solidFill>
                <a:schemeClr val="tx1"/>
              </a:solidFill>
              <a:latin typeface="Arial" pitchFamily="34" charset="0"/>
              <a:cs typeface="Arial" pitchFamily="34" charset="0"/>
            </a:rPr>
            <a:t>capacity and capability to collectively respond and adapt to emerging trends</a:t>
          </a:r>
        </a:p>
      </dgm:t>
    </dgm:pt>
    <dgm:pt modelId="{442E1944-BBF9-334C-B557-FD639834A705}" type="parTrans" cxnId="{106DD62D-6723-F943-A1D4-3D756355BB1C}">
      <dgm:prSet/>
      <dgm:spPr/>
      <dgm:t>
        <a:bodyPr/>
        <a:lstStyle/>
        <a:p>
          <a:endParaRPr lang="en-US">
            <a:latin typeface="Arial" pitchFamily="34" charset="0"/>
            <a:cs typeface="Arial" pitchFamily="34" charset="0"/>
          </a:endParaRPr>
        </a:p>
      </dgm:t>
    </dgm:pt>
    <dgm:pt modelId="{0286E1E9-4AE2-AA4D-BD08-7C2ECD8E2758}" type="sibTrans" cxnId="{106DD62D-6723-F943-A1D4-3D756355BB1C}">
      <dgm:prSet/>
      <dgm:spPr/>
      <dgm:t>
        <a:bodyPr/>
        <a:lstStyle/>
        <a:p>
          <a:endParaRPr lang="en-US">
            <a:latin typeface="Arial" pitchFamily="34" charset="0"/>
            <a:cs typeface="Arial" pitchFamily="34" charset="0"/>
          </a:endParaRPr>
        </a:p>
      </dgm:t>
    </dgm:pt>
    <dgm:pt modelId="{D03372FD-EFE0-E748-9C07-56F5E2535DBB}">
      <dgm:prSet/>
      <dgm:spPr/>
      <dgm:t>
        <a:bodyPr/>
        <a:lstStyle/>
        <a:p>
          <a:r>
            <a:rPr lang="en-US" dirty="0">
              <a:solidFill>
                <a:schemeClr val="tx1"/>
              </a:solidFill>
              <a:latin typeface="Arial" pitchFamily="34" charset="0"/>
              <a:cs typeface="Arial" pitchFamily="34" charset="0"/>
            </a:rPr>
            <a:t>Strengthen ability to </a:t>
          </a:r>
          <a:r>
            <a:rPr lang="en-US" b="1" dirty="0">
              <a:solidFill>
                <a:schemeClr val="tx1"/>
              </a:solidFill>
              <a:latin typeface="Arial" pitchFamily="34" charset="0"/>
              <a:cs typeface="Arial" pitchFamily="34" charset="0"/>
            </a:rPr>
            <a:t>continuously innovate and be a proactive member of the global community</a:t>
          </a:r>
        </a:p>
      </dgm:t>
    </dgm:pt>
    <dgm:pt modelId="{DA3EE5D9-8B9A-194C-BA37-121314951066}" type="parTrans" cxnId="{E76208B9-91BA-DC48-9862-84CA4ADD66D0}">
      <dgm:prSet/>
      <dgm:spPr/>
      <dgm:t>
        <a:bodyPr/>
        <a:lstStyle/>
        <a:p>
          <a:endParaRPr lang="en-US">
            <a:latin typeface="Arial" pitchFamily="34" charset="0"/>
            <a:cs typeface="Arial" pitchFamily="34" charset="0"/>
          </a:endParaRPr>
        </a:p>
      </dgm:t>
    </dgm:pt>
    <dgm:pt modelId="{23164B84-8784-4747-9F55-962111CD5046}" type="sibTrans" cxnId="{E76208B9-91BA-DC48-9862-84CA4ADD66D0}">
      <dgm:prSet/>
      <dgm:spPr/>
      <dgm:t>
        <a:bodyPr/>
        <a:lstStyle/>
        <a:p>
          <a:endParaRPr lang="en-US">
            <a:latin typeface="Arial" pitchFamily="34" charset="0"/>
            <a:cs typeface="Arial" pitchFamily="34" charset="0"/>
          </a:endParaRPr>
        </a:p>
      </dgm:t>
    </dgm:pt>
    <dgm:pt modelId="{FEC45E6F-22F5-FE4B-8845-A73021E12FAE}" type="pres">
      <dgm:prSet presAssocID="{E742F207-D363-B542-A914-2A4F8E2C9BCC}" presName="linearFlow" presStyleCnt="0">
        <dgm:presLayoutVars>
          <dgm:dir/>
          <dgm:resizeHandles val="exact"/>
        </dgm:presLayoutVars>
      </dgm:prSet>
      <dgm:spPr/>
    </dgm:pt>
    <dgm:pt modelId="{EF99A42D-8FC5-914C-8ED1-7F311A2F71F1}" type="pres">
      <dgm:prSet presAssocID="{78882021-0219-6945-BBD3-20F3F82EA01F}" presName="composite" presStyleCnt="0"/>
      <dgm:spPr/>
    </dgm:pt>
    <dgm:pt modelId="{0A67F789-0225-8D42-9B3C-F84F3E4620CB}" type="pres">
      <dgm:prSet presAssocID="{78882021-0219-6945-BBD3-20F3F82EA01F}" presName="imgShp" presStyleLbl="fgImgPlace1" presStyleIdx="0" presStyleCnt="5" custLinFactNeighborX="-36209" custLinFactNeighborY="2013"/>
      <dgm:spPr/>
    </dgm:pt>
    <dgm:pt modelId="{EC8C6DF5-D4D0-5946-9862-F7426741C95C}" type="pres">
      <dgm:prSet presAssocID="{78882021-0219-6945-BBD3-20F3F82EA01F}" presName="txShp" presStyleLbl="node1" presStyleIdx="0" presStyleCnt="5" custScaleX="123188" custLinFactNeighborX="7056" custLinFactNeighborY="2013">
        <dgm:presLayoutVars>
          <dgm:bulletEnabled val="1"/>
        </dgm:presLayoutVars>
      </dgm:prSet>
      <dgm:spPr/>
      <dgm:t>
        <a:bodyPr/>
        <a:lstStyle/>
        <a:p>
          <a:endParaRPr lang="en-GB"/>
        </a:p>
      </dgm:t>
    </dgm:pt>
    <dgm:pt modelId="{4952A7A2-3B08-BF49-8604-DA25BBE0FD9F}" type="pres">
      <dgm:prSet presAssocID="{EC4C00CF-F304-A944-86C5-79B17CDD1526}" presName="spacing" presStyleCnt="0"/>
      <dgm:spPr/>
    </dgm:pt>
    <dgm:pt modelId="{5FCEE4C1-8961-2343-B042-58745986A921}" type="pres">
      <dgm:prSet presAssocID="{C10A5EE1-8F48-2B41-B1E6-2A04C926DAA5}" presName="composite" presStyleCnt="0"/>
      <dgm:spPr/>
    </dgm:pt>
    <dgm:pt modelId="{566CC75F-96BA-4844-A6C3-BAAB5A47AF1B}" type="pres">
      <dgm:prSet presAssocID="{C10A5EE1-8F48-2B41-B1E6-2A04C926DAA5}" presName="imgShp" presStyleLbl="fgImgPlace1" presStyleIdx="1" presStyleCnt="5" custLinFactNeighborX="-36209"/>
      <dgm:spPr/>
    </dgm:pt>
    <dgm:pt modelId="{F1D12FCD-B5B1-D548-8EDD-B1C7894D9A12}" type="pres">
      <dgm:prSet presAssocID="{C10A5EE1-8F48-2B41-B1E6-2A04C926DAA5}" presName="txShp" presStyleLbl="node1" presStyleIdx="1" presStyleCnt="5" custScaleX="124132" custLinFactNeighborX="6492" custLinFactNeighborY="-2632">
        <dgm:presLayoutVars>
          <dgm:bulletEnabled val="1"/>
        </dgm:presLayoutVars>
      </dgm:prSet>
      <dgm:spPr/>
      <dgm:t>
        <a:bodyPr/>
        <a:lstStyle/>
        <a:p>
          <a:endParaRPr lang="en-GB"/>
        </a:p>
      </dgm:t>
    </dgm:pt>
    <dgm:pt modelId="{0B6B5A5C-D009-E84A-B1B1-819629869AA9}" type="pres">
      <dgm:prSet presAssocID="{D294101D-265D-964E-91D7-13CBDBCF164B}" presName="spacing" presStyleCnt="0"/>
      <dgm:spPr/>
    </dgm:pt>
    <dgm:pt modelId="{C5A2EE10-131A-5046-826F-67866AE83754}" type="pres">
      <dgm:prSet presAssocID="{F4F13978-A48A-3A40-9B5A-D9AA39ED4437}" presName="composite" presStyleCnt="0"/>
      <dgm:spPr/>
    </dgm:pt>
    <dgm:pt modelId="{3136ACE5-361A-E14D-9C99-56CBA4A28D32}" type="pres">
      <dgm:prSet presAssocID="{F4F13978-A48A-3A40-9B5A-D9AA39ED4437}" presName="imgShp" presStyleLbl="fgImgPlace1" presStyleIdx="2" presStyleCnt="5" custLinFactNeighborX="-36210"/>
      <dgm:spPr/>
    </dgm:pt>
    <dgm:pt modelId="{8F812886-3E5C-914B-9EEE-E7A565D91574}" type="pres">
      <dgm:prSet presAssocID="{F4F13978-A48A-3A40-9B5A-D9AA39ED4437}" presName="txShp" presStyleLbl="node1" presStyleIdx="2" presStyleCnt="5" custScaleX="123188" custLinFactNeighborX="7056" custLinFactNeighborY="3157">
        <dgm:presLayoutVars>
          <dgm:bulletEnabled val="1"/>
        </dgm:presLayoutVars>
      </dgm:prSet>
      <dgm:spPr/>
      <dgm:t>
        <a:bodyPr/>
        <a:lstStyle/>
        <a:p>
          <a:endParaRPr lang="en-GB"/>
        </a:p>
      </dgm:t>
    </dgm:pt>
    <dgm:pt modelId="{F5C306AF-BEB5-9148-A974-A3026F757726}" type="pres">
      <dgm:prSet presAssocID="{1252249F-69A0-EE45-938A-B5F5F672A115}" presName="spacing" presStyleCnt="0"/>
      <dgm:spPr/>
    </dgm:pt>
    <dgm:pt modelId="{C947D038-9B44-254E-B92E-B8643A657971}" type="pres">
      <dgm:prSet presAssocID="{23CBB325-537F-B347-927E-BDECCE4B2F5E}" presName="composite" presStyleCnt="0"/>
      <dgm:spPr/>
    </dgm:pt>
    <dgm:pt modelId="{6A9933EB-3DA8-E942-B507-4E67492B6742}" type="pres">
      <dgm:prSet presAssocID="{23CBB325-537F-B347-927E-BDECCE4B2F5E}" presName="imgShp" presStyleLbl="fgImgPlace1" presStyleIdx="3" presStyleCnt="5" custLinFactNeighborX="-36210"/>
      <dgm:spPr/>
    </dgm:pt>
    <dgm:pt modelId="{5FB0079A-C30D-A24A-AB31-745FCB0E497C}" type="pres">
      <dgm:prSet presAssocID="{23CBB325-537F-B347-927E-BDECCE4B2F5E}" presName="txShp" presStyleLbl="node1" presStyleIdx="3" presStyleCnt="5" custScaleX="123006" custLinFactNeighborX="7056" custLinFactNeighborY="3157">
        <dgm:presLayoutVars>
          <dgm:bulletEnabled val="1"/>
        </dgm:presLayoutVars>
      </dgm:prSet>
      <dgm:spPr/>
      <dgm:t>
        <a:bodyPr/>
        <a:lstStyle/>
        <a:p>
          <a:endParaRPr lang="en-GB"/>
        </a:p>
      </dgm:t>
    </dgm:pt>
    <dgm:pt modelId="{2EFF1F80-7875-C348-A451-90B65E415D80}" type="pres">
      <dgm:prSet presAssocID="{0286E1E9-4AE2-AA4D-BD08-7C2ECD8E2758}" presName="spacing" presStyleCnt="0"/>
      <dgm:spPr/>
    </dgm:pt>
    <dgm:pt modelId="{E00C559F-3132-AA4F-9731-30DCE1312F7E}" type="pres">
      <dgm:prSet presAssocID="{D03372FD-EFE0-E748-9C07-56F5E2535DBB}" presName="composite" presStyleCnt="0"/>
      <dgm:spPr/>
    </dgm:pt>
    <dgm:pt modelId="{96BFCA27-1FA8-134C-A3F9-AA601B704085}" type="pres">
      <dgm:prSet presAssocID="{D03372FD-EFE0-E748-9C07-56F5E2535DBB}" presName="imgShp" presStyleLbl="fgImgPlace1" presStyleIdx="4" presStyleCnt="5" custLinFactNeighborX="-36210"/>
      <dgm:spPr/>
    </dgm:pt>
    <dgm:pt modelId="{6CE97900-DB48-F440-B9F8-3EE7FA631252}" type="pres">
      <dgm:prSet presAssocID="{D03372FD-EFE0-E748-9C07-56F5E2535DBB}" presName="txShp" presStyleLbl="node1" presStyleIdx="4" presStyleCnt="5" custScaleX="123006" custLinFactNeighborX="7056" custLinFactNeighborY="161">
        <dgm:presLayoutVars>
          <dgm:bulletEnabled val="1"/>
        </dgm:presLayoutVars>
      </dgm:prSet>
      <dgm:spPr/>
      <dgm:t>
        <a:bodyPr/>
        <a:lstStyle/>
        <a:p>
          <a:endParaRPr lang="en-GB"/>
        </a:p>
      </dgm:t>
    </dgm:pt>
  </dgm:ptLst>
  <dgm:cxnLst>
    <dgm:cxn modelId="{0C104581-89C7-4E17-A328-C49323DE659A}" type="presOf" srcId="{C10A5EE1-8F48-2B41-B1E6-2A04C926DAA5}" destId="{F1D12FCD-B5B1-D548-8EDD-B1C7894D9A12}" srcOrd="0" destOrd="0" presId="urn:microsoft.com/office/officeart/2005/8/layout/vList3"/>
    <dgm:cxn modelId="{E76208B9-91BA-DC48-9862-84CA4ADD66D0}" srcId="{E742F207-D363-B542-A914-2A4F8E2C9BCC}" destId="{D03372FD-EFE0-E748-9C07-56F5E2535DBB}" srcOrd="4" destOrd="0" parTransId="{DA3EE5D9-8B9A-194C-BA37-121314951066}" sibTransId="{23164B84-8784-4747-9F55-962111CD5046}"/>
    <dgm:cxn modelId="{3EBB8162-D38C-4CCA-B11C-359B55ECF0A4}" type="presOf" srcId="{E742F207-D363-B542-A914-2A4F8E2C9BCC}" destId="{FEC45E6F-22F5-FE4B-8845-A73021E12FAE}" srcOrd="0" destOrd="0" presId="urn:microsoft.com/office/officeart/2005/8/layout/vList3"/>
    <dgm:cxn modelId="{582B25B8-E4EC-4088-8076-6FDEC069B34E}" type="presOf" srcId="{D03372FD-EFE0-E748-9C07-56F5E2535DBB}" destId="{6CE97900-DB48-F440-B9F8-3EE7FA631252}" srcOrd="0" destOrd="0" presId="urn:microsoft.com/office/officeart/2005/8/layout/vList3"/>
    <dgm:cxn modelId="{F0122F90-D160-024E-B1DD-05A35911D131}" srcId="{E742F207-D363-B542-A914-2A4F8E2C9BCC}" destId="{C10A5EE1-8F48-2B41-B1E6-2A04C926DAA5}" srcOrd="1" destOrd="0" parTransId="{475EC611-AFAE-A24D-A922-B4270383E652}" sibTransId="{D294101D-265D-964E-91D7-13CBDBCF164B}"/>
    <dgm:cxn modelId="{106DD62D-6723-F943-A1D4-3D756355BB1C}" srcId="{E742F207-D363-B542-A914-2A4F8E2C9BCC}" destId="{23CBB325-537F-B347-927E-BDECCE4B2F5E}" srcOrd="3" destOrd="0" parTransId="{442E1944-BBF9-334C-B557-FD639834A705}" sibTransId="{0286E1E9-4AE2-AA4D-BD08-7C2ECD8E2758}"/>
    <dgm:cxn modelId="{5E91D80E-88C8-44D7-8A3B-0BEDA31FE1B1}" type="presOf" srcId="{23CBB325-537F-B347-927E-BDECCE4B2F5E}" destId="{5FB0079A-C30D-A24A-AB31-745FCB0E497C}" srcOrd="0" destOrd="0" presId="urn:microsoft.com/office/officeart/2005/8/layout/vList3"/>
    <dgm:cxn modelId="{38E8D80B-7B04-4ACD-8EA6-23A5E70AA205}" type="presOf" srcId="{78882021-0219-6945-BBD3-20F3F82EA01F}" destId="{EC8C6DF5-D4D0-5946-9862-F7426741C95C}" srcOrd="0" destOrd="0" presId="urn:microsoft.com/office/officeart/2005/8/layout/vList3"/>
    <dgm:cxn modelId="{58F761C0-D2D9-1149-9159-71E0AD075EE1}" srcId="{E742F207-D363-B542-A914-2A4F8E2C9BCC}" destId="{78882021-0219-6945-BBD3-20F3F82EA01F}" srcOrd="0" destOrd="0" parTransId="{3EB8ACFF-2C7C-4040-AA83-B7E16C62EB81}" sibTransId="{EC4C00CF-F304-A944-86C5-79B17CDD1526}"/>
    <dgm:cxn modelId="{ADEEB45D-E03D-FE40-85FD-01A2C7E40B92}" srcId="{E742F207-D363-B542-A914-2A4F8E2C9BCC}" destId="{F4F13978-A48A-3A40-9B5A-D9AA39ED4437}" srcOrd="2" destOrd="0" parTransId="{15284713-488D-0541-A0B0-40CC41DE0F41}" sibTransId="{1252249F-69A0-EE45-938A-B5F5F672A115}"/>
    <dgm:cxn modelId="{B70614B8-3C8B-4239-A360-8E6D6F911545}" type="presOf" srcId="{F4F13978-A48A-3A40-9B5A-D9AA39ED4437}" destId="{8F812886-3E5C-914B-9EEE-E7A565D91574}" srcOrd="0" destOrd="0" presId="urn:microsoft.com/office/officeart/2005/8/layout/vList3"/>
    <dgm:cxn modelId="{9D71C529-C354-433E-A075-7380DC7A29B0}" type="presParOf" srcId="{FEC45E6F-22F5-FE4B-8845-A73021E12FAE}" destId="{EF99A42D-8FC5-914C-8ED1-7F311A2F71F1}" srcOrd="0" destOrd="0" presId="urn:microsoft.com/office/officeart/2005/8/layout/vList3"/>
    <dgm:cxn modelId="{8ADAB285-6A7A-41C1-942D-783A8194E6B6}" type="presParOf" srcId="{EF99A42D-8FC5-914C-8ED1-7F311A2F71F1}" destId="{0A67F789-0225-8D42-9B3C-F84F3E4620CB}" srcOrd="0" destOrd="0" presId="urn:microsoft.com/office/officeart/2005/8/layout/vList3"/>
    <dgm:cxn modelId="{E620F003-6637-4BD6-86F2-9495ADDB7498}" type="presParOf" srcId="{EF99A42D-8FC5-914C-8ED1-7F311A2F71F1}" destId="{EC8C6DF5-D4D0-5946-9862-F7426741C95C}" srcOrd="1" destOrd="0" presId="urn:microsoft.com/office/officeart/2005/8/layout/vList3"/>
    <dgm:cxn modelId="{1A94204D-1D0F-474A-B95D-B6907B8D32D9}" type="presParOf" srcId="{FEC45E6F-22F5-FE4B-8845-A73021E12FAE}" destId="{4952A7A2-3B08-BF49-8604-DA25BBE0FD9F}" srcOrd="1" destOrd="0" presId="urn:microsoft.com/office/officeart/2005/8/layout/vList3"/>
    <dgm:cxn modelId="{51A77BC7-DDF1-4A11-8A0F-995A0EF8BC4F}" type="presParOf" srcId="{FEC45E6F-22F5-FE4B-8845-A73021E12FAE}" destId="{5FCEE4C1-8961-2343-B042-58745986A921}" srcOrd="2" destOrd="0" presId="urn:microsoft.com/office/officeart/2005/8/layout/vList3"/>
    <dgm:cxn modelId="{3C171611-B518-4D1E-BCC3-AA979503809F}" type="presParOf" srcId="{5FCEE4C1-8961-2343-B042-58745986A921}" destId="{566CC75F-96BA-4844-A6C3-BAAB5A47AF1B}" srcOrd="0" destOrd="0" presId="urn:microsoft.com/office/officeart/2005/8/layout/vList3"/>
    <dgm:cxn modelId="{67D23526-5317-4B2C-AD97-A7ECB83327F4}" type="presParOf" srcId="{5FCEE4C1-8961-2343-B042-58745986A921}" destId="{F1D12FCD-B5B1-D548-8EDD-B1C7894D9A12}" srcOrd="1" destOrd="0" presId="urn:microsoft.com/office/officeart/2005/8/layout/vList3"/>
    <dgm:cxn modelId="{B1F1564B-1E73-4CCD-9AFE-970939466D31}" type="presParOf" srcId="{FEC45E6F-22F5-FE4B-8845-A73021E12FAE}" destId="{0B6B5A5C-D009-E84A-B1B1-819629869AA9}" srcOrd="3" destOrd="0" presId="urn:microsoft.com/office/officeart/2005/8/layout/vList3"/>
    <dgm:cxn modelId="{45F6A4B5-B4AD-46DF-9F43-329424C048BE}" type="presParOf" srcId="{FEC45E6F-22F5-FE4B-8845-A73021E12FAE}" destId="{C5A2EE10-131A-5046-826F-67866AE83754}" srcOrd="4" destOrd="0" presId="urn:microsoft.com/office/officeart/2005/8/layout/vList3"/>
    <dgm:cxn modelId="{2265E4D4-5FDA-4225-B981-A3E221AD4B7B}" type="presParOf" srcId="{C5A2EE10-131A-5046-826F-67866AE83754}" destId="{3136ACE5-361A-E14D-9C99-56CBA4A28D32}" srcOrd="0" destOrd="0" presId="urn:microsoft.com/office/officeart/2005/8/layout/vList3"/>
    <dgm:cxn modelId="{E5F3F93F-EB8E-4B64-9EF0-8B2A5EBD0196}" type="presParOf" srcId="{C5A2EE10-131A-5046-826F-67866AE83754}" destId="{8F812886-3E5C-914B-9EEE-E7A565D91574}" srcOrd="1" destOrd="0" presId="urn:microsoft.com/office/officeart/2005/8/layout/vList3"/>
    <dgm:cxn modelId="{BEBE3A81-1DC7-4AF0-A3CA-B21135B7C663}" type="presParOf" srcId="{FEC45E6F-22F5-FE4B-8845-A73021E12FAE}" destId="{F5C306AF-BEB5-9148-A974-A3026F757726}" srcOrd="5" destOrd="0" presId="urn:microsoft.com/office/officeart/2005/8/layout/vList3"/>
    <dgm:cxn modelId="{CB02F1DE-8172-4405-85A4-4D28B6007334}" type="presParOf" srcId="{FEC45E6F-22F5-FE4B-8845-A73021E12FAE}" destId="{C947D038-9B44-254E-B92E-B8643A657971}" srcOrd="6" destOrd="0" presId="urn:microsoft.com/office/officeart/2005/8/layout/vList3"/>
    <dgm:cxn modelId="{AD79B044-967B-4DF9-9FA7-EE5808871731}" type="presParOf" srcId="{C947D038-9B44-254E-B92E-B8643A657971}" destId="{6A9933EB-3DA8-E942-B507-4E67492B6742}" srcOrd="0" destOrd="0" presId="urn:microsoft.com/office/officeart/2005/8/layout/vList3"/>
    <dgm:cxn modelId="{A72C463F-2743-4682-AF4D-C88A6661174C}" type="presParOf" srcId="{C947D038-9B44-254E-B92E-B8643A657971}" destId="{5FB0079A-C30D-A24A-AB31-745FCB0E497C}" srcOrd="1" destOrd="0" presId="urn:microsoft.com/office/officeart/2005/8/layout/vList3"/>
    <dgm:cxn modelId="{8393828B-DB33-418D-9A9A-2D856F12ADC2}" type="presParOf" srcId="{FEC45E6F-22F5-FE4B-8845-A73021E12FAE}" destId="{2EFF1F80-7875-C348-A451-90B65E415D80}" srcOrd="7" destOrd="0" presId="urn:microsoft.com/office/officeart/2005/8/layout/vList3"/>
    <dgm:cxn modelId="{84B61F6B-5B51-46E6-A369-CDC1694A031A}" type="presParOf" srcId="{FEC45E6F-22F5-FE4B-8845-A73021E12FAE}" destId="{E00C559F-3132-AA4F-9731-30DCE1312F7E}" srcOrd="8" destOrd="0" presId="urn:microsoft.com/office/officeart/2005/8/layout/vList3"/>
    <dgm:cxn modelId="{695A697C-B0BD-4BBA-86C7-1967F038BDE0}" type="presParOf" srcId="{E00C559F-3132-AA4F-9731-30DCE1312F7E}" destId="{96BFCA27-1FA8-134C-A3F9-AA601B704085}" srcOrd="0" destOrd="0" presId="urn:microsoft.com/office/officeart/2005/8/layout/vList3"/>
    <dgm:cxn modelId="{6088B04B-96DF-43BC-BFCA-8ECC5169015D}" type="presParOf" srcId="{E00C559F-3132-AA4F-9731-30DCE1312F7E}" destId="{6CE97900-DB48-F440-B9F8-3EE7FA63125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D8C4B-324C-439D-A672-2B41B0D0B8B8}">
      <dsp:nvSpPr>
        <dsp:cNvPr id="0" name=""/>
        <dsp:cNvSpPr/>
      </dsp:nvSpPr>
      <dsp:spPr>
        <a:xfrm>
          <a:off x="0" y="-18686"/>
          <a:ext cx="8534388" cy="4187916"/>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BACEC39-947B-4733-A043-4E6BAA05C7CD}">
      <dsp:nvSpPr>
        <dsp:cNvPr id="0" name=""/>
        <dsp:cNvSpPr/>
      </dsp:nvSpPr>
      <dsp:spPr>
        <a:xfrm>
          <a:off x="1113090" y="2804678"/>
          <a:ext cx="269128" cy="27928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D5BB0A-7FB1-427A-AEEC-91324A0A21C6}">
      <dsp:nvSpPr>
        <dsp:cNvPr id="0" name=""/>
        <dsp:cNvSpPr/>
      </dsp:nvSpPr>
      <dsp:spPr>
        <a:xfrm>
          <a:off x="1327206" y="2532615"/>
          <a:ext cx="2570182" cy="2622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57" tIns="0" rIns="0" bIns="0" numCol="1" spcCol="1270" anchor="t" anchorCtr="0">
          <a:noAutofit/>
        </a:bodyPr>
        <a:lstStyle/>
        <a:p>
          <a:pPr lvl="0" algn="l" defTabSz="1244600">
            <a:lnSpc>
              <a:spcPct val="90000"/>
            </a:lnSpc>
            <a:spcBef>
              <a:spcPct val="0"/>
            </a:spcBef>
            <a:spcAft>
              <a:spcPct val="35000"/>
            </a:spcAft>
          </a:pPr>
          <a:r>
            <a:rPr lang="en-US" sz="2800" b="1" kern="1200" dirty="0" smtClean="0">
              <a:solidFill>
                <a:srgbClr val="C00000"/>
              </a:solidFill>
            </a:rPr>
            <a:t>1967</a:t>
          </a:r>
        </a:p>
        <a:p>
          <a:pPr lvl="0" algn="l" defTabSz="1244600">
            <a:lnSpc>
              <a:spcPct val="90000"/>
            </a:lnSpc>
            <a:spcBef>
              <a:spcPct val="0"/>
            </a:spcBef>
            <a:spcAft>
              <a:spcPct val="35000"/>
            </a:spcAft>
          </a:pPr>
          <a:endParaRPr lang="en-US" sz="1300" kern="1200" dirty="0" smtClean="0"/>
        </a:p>
        <a:p>
          <a:pPr lvl="0" algn="l" defTabSz="1244600">
            <a:lnSpc>
              <a:spcPct val="90000"/>
            </a:lnSpc>
            <a:spcBef>
              <a:spcPct val="0"/>
            </a:spcBef>
            <a:spcAft>
              <a:spcPct val="35000"/>
            </a:spcAft>
          </a:pPr>
          <a:r>
            <a:rPr lang="en-US" sz="1600" b="1" kern="1200" dirty="0" smtClean="0"/>
            <a:t>Indonesia</a:t>
          </a:r>
        </a:p>
        <a:p>
          <a:pPr lvl="0" algn="l" defTabSz="1244600">
            <a:lnSpc>
              <a:spcPct val="90000"/>
            </a:lnSpc>
            <a:spcBef>
              <a:spcPct val="0"/>
            </a:spcBef>
            <a:spcAft>
              <a:spcPct val="35000"/>
            </a:spcAft>
          </a:pPr>
          <a:r>
            <a:rPr lang="en-US" sz="1600" b="1" kern="1200" dirty="0" smtClean="0"/>
            <a:t>Malaysia</a:t>
          </a:r>
        </a:p>
        <a:p>
          <a:pPr lvl="0" algn="l" defTabSz="1244600">
            <a:lnSpc>
              <a:spcPct val="90000"/>
            </a:lnSpc>
            <a:spcBef>
              <a:spcPct val="0"/>
            </a:spcBef>
            <a:spcAft>
              <a:spcPct val="35000"/>
            </a:spcAft>
          </a:pPr>
          <a:r>
            <a:rPr lang="en-US" sz="1600" b="1" kern="1200" dirty="0" smtClean="0"/>
            <a:t>Philippines</a:t>
          </a:r>
        </a:p>
        <a:p>
          <a:pPr lvl="0" algn="l" defTabSz="1244600">
            <a:lnSpc>
              <a:spcPct val="90000"/>
            </a:lnSpc>
            <a:spcBef>
              <a:spcPct val="0"/>
            </a:spcBef>
            <a:spcAft>
              <a:spcPct val="35000"/>
            </a:spcAft>
          </a:pPr>
          <a:r>
            <a:rPr lang="en-US" sz="1600" b="1" kern="1200" dirty="0" smtClean="0"/>
            <a:t>Singapore</a:t>
          </a:r>
        </a:p>
        <a:p>
          <a:pPr lvl="0" algn="l" defTabSz="1244600">
            <a:lnSpc>
              <a:spcPct val="90000"/>
            </a:lnSpc>
            <a:spcBef>
              <a:spcPct val="0"/>
            </a:spcBef>
            <a:spcAft>
              <a:spcPct val="35000"/>
            </a:spcAft>
          </a:pPr>
          <a:r>
            <a:rPr lang="en-US" sz="1600" b="1" kern="1200" dirty="0" smtClean="0"/>
            <a:t>Thailand</a:t>
          </a:r>
        </a:p>
        <a:p>
          <a:pPr lvl="0" algn="l" defTabSz="1244600">
            <a:lnSpc>
              <a:spcPct val="90000"/>
            </a:lnSpc>
            <a:spcBef>
              <a:spcPct val="0"/>
            </a:spcBef>
            <a:spcAft>
              <a:spcPct val="35000"/>
            </a:spcAft>
          </a:pPr>
          <a:r>
            <a:rPr lang="en-US" sz="1600" b="1" kern="1200" dirty="0" smtClean="0">
              <a:solidFill>
                <a:srgbClr val="C00000"/>
              </a:solidFill>
            </a:rPr>
            <a:t>(8 August)</a:t>
          </a:r>
          <a:endParaRPr lang="en-US" sz="1600" b="1" kern="1200" dirty="0">
            <a:solidFill>
              <a:srgbClr val="C00000"/>
            </a:solidFill>
          </a:endParaRPr>
        </a:p>
      </dsp:txBody>
      <dsp:txXfrm>
        <a:off x="1327206" y="2532615"/>
        <a:ext cx="2570182" cy="2622738"/>
      </dsp:txXfrm>
    </dsp:sp>
    <dsp:sp modelId="{387DFB19-2E86-4A33-92A9-7C3D7DC28EA1}">
      <dsp:nvSpPr>
        <dsp:cNvPr id="0" name=""/>
        <dsp:cNvSpPr/>
      </dsp:nvSpPr>
      <dsp:spPr>
        <a:xfrm>
          <a:off x="3946474" y="1451029"/>
          <a:ext cx="336242" cy="31594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D1BAE6-6707-4E8C-AE5D-78FE788BA8A1}">
      <dsp:nvSpPr>
        <dsp:cNvPr id="0" name=""/>
        <dsp:cNvSpPr/>
      </dsp:nvSpPr>
      <dsp:spPr>
        <a:xfrm>
          <a:off x="2764670" y="1702595"/>
          <a:ext cx="1357403" cy="2141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984" tIns="0" rIns="0" bIns="0" numCol="1" spcCol="1270" anchor="t" anchorCtr="0">
          <a:noAutofit/>
        </a:bodyPr>
        <a:lstStyle/>
        <a:p>
          <a:pPr lvl="0" algn="l" defTabSz="1244600">
            <a:lnSpc>
              <a:spcPct val="90000"/>
            </a:lnSpc>
            <a:spcBef>
              <a:spcPct val="0"/>
            </a:spcBef>
            <a:spcAft>
              <a:spcPct val="35000"/>
            </a:spcAft>
          </a:pPr>
          <a:r>
            <a:rPr lang="en-US" sz="2800" b="1" kern="1200" dirty="0" smtClean="0">
              <a:solidFill>
                <a:srgbClr val="C00000"/>
              </a:solidFill>
            </a:rPr>
            <a:t>1984</a:t>
          </a:r>
        </a:p>
        <a:p>
          <a:pPr lvl="0" algn="l" defTabSz="1244600">
            <a:lnSpc>
              <a:spcPct val="90000"/>
            </a:lnSpc>
            <a:spcBef>
              <a:spcPct val="0"/>
            </a:spcBef>
            <a:spcAft>
              <a:spcPct val="35000"/>
            </a:spcAft>
          </a:pPr>
          <a:endParaRPr lang="en-US" sz="1500" b="1" kern="1200" dirty="0" smtClean="0"/>
        </a:p>
        <a:p>
          <a:pPr lvl="0" algn="l" defTabSz="1244600">
            <a:lnSpc>
              <a:spcPct val="90000"/>
            </a:lnSpc>
            <a:spcBef>
              <a:spcPct val="0"/>
            </a:spcBef>
            <a:spcAft>
              <a:spcPct val="35000"/>
            </a:spcAft>
          </a:pPr>
          <a:r>
            <a:rPr lang="en-US" sz="1500" b="1" kern="1200" dirty="0" smtClean="0"/>
            <a:t>Brunei Darussalam </a:t>
          </a:r>
        </a:p>
        <a:p>
          <a:pPr lvl="0" algn="l" defTabSz="1244600">
            <a:lnSpc>
              <a:spcPct val="90000"/>
            </a:lnSpc>
            <a:spcBef>
              <a:spcPct val="0"/>
            </a:spcBef>
            <a:spcAft>
              <a:spcPct val="35000"/>
            </a:spcAft>
          </a:pPr>
          <a:r>
            <a:rPr lang="en-US" sz="1500" b="1" kern="1200" dirty="0" smtClean="0">
              <a:solidFill>
                <a:srgbClr val="C00000"/>
              </a:solidFill>
            </a:rPr>
            <a:t>(7 January)</a:t>
          </a:r>
          <a:endParaRPr lang="en-US" sz="1500" b="1" kern="1200" dirty="0">
            <a:solidFill>
              <a:srgbClr val="C00000"/>
            </a:solidFill>
          </a:endParaRPr>
        </a:p>
      </dsp:txBody>
      <dsp:txXfrm>
        <a:off x="2764670" y="1702595"/>
        <a:ext cx="1357403" cy="2141385"/>
      </dsp:txXfrm>
    </dsp:sp>
    <dsp:sp modelId="{07C6BF2F-0567-4779-BBBD-93F1373168C2}">
      <dsp:nvSpPr>
        <dsp:cNvPr id="0" name=""/>
        <dsp:cNvSpPr/>
      </dsp:nvSpPr>
      <dsp:spPr>
        <a:xfrm>
          <a:off x="2465695" y="1969006"/>
          <a:ext cx="301747" cy="29943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E4F236-3A4D-4A39-A690-2AC88825CDF0}">
      <dsp:nvSpPr>
        <dsp:cNvPr id="0" name=""/>
        <dsp:cNvSpPr/>
      </dsp:nvSpPr>
      <dsp:spPr>
        <a:xfrm>
          <a:off x="4175109" y="1295558"/>
          <a:ext cx="1578186" cy="287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79" tIns="0" rIns="0" bIns="0" numCol="1" spcCol="1270" anchor="t" anchorCtr="0">
          <a:noAutofit/>
        </a:bodyPr>
        <a:lstStyle/>
        <a:p>
          <a:pPr lvl="0" algn="l" defTabSz="1244600">
            <a:lnSpc>
              <a:spcPct val="90000"/>
            </a:lnSpc>
            <a:spcBef>
              <a:spcPct val="0"/>
            </a:spcBef>
            <a:spcAft>
              <a:spcPct val="35000"/>
            </a:spcAft>
          </a:pPr>
          <a:r>
            <a:rPr lang="en-US" sz="2800" b="1" kern="1200" dirty="0" smtClean="0">
              <a:solidFill>
                <a:srgbClr val="C00000"/>
              </a:solidFill>
            </a:rPr>
            <a:t>1995</a:t>
          </a:r>
        </a:p>
        <a:p>
          <a:pPr lvl="0" algn="l" defTabSz="1244600">
            <a:lnSpc>
              <a:spcPct val="90000"/>
            </a:lnSpc>
            <a:spcBef>
              <a:spcPct val="0"/>
            </a:spcBef>
            <a:spcAft>
              <a:spcPct val="35000"/>
            </a:spcAft>
          </a:pPr>
          <a:endParaRPr lang="en-US" sz="1500" b="1" kern="1200" dirty="0" smtClean="0"/>
        </a:p>
        <a:p>
          <a:pPr lvl="0" algn="l" defTabSz="1244600">
            <a:lnSpc>
              <a:spcPct val="90000"/>
            </a:lnSpc>
            <a:spcBef>
              <a:spcPct val="0"/>
            </a:spcBef>
            <a:spcAft>
              <a:spcPct val="35000"/>
            </a:spcAft>
          </a:pPr>
          <a:r>
            <a:rPr lang="en-US" sz="1500" b="1" kern="1200" dirty="0" smtClean="0"/>
            <a:t>Viet Nam</a:t>
          </a:r>
        </a:p>
        <a:p>
          <a:pPr lvl="0" algn="l" defTabSz="1244600">
            <a:lnSpc>
              <a:spcPct val="90000"/>
            </a:lnSpc>
            <a:spcBef>
              <a:spcPct val="0"/>
            </a:spcBef>
            <a:spcAft>
              <a:spcPct val="35000"/>
            </a:spcAft>
          </a:pPr>
          <a:r>
            <a:rPr lang="en-US" sz="1500" b="1" kern="1200" dirty="0" smtClean="0">
              <a:solidFill>
                <a:srgbClr val="C00000"/>
              </a:solidFill>
            </a:rPr>
            <a:t>(28 July)</a:t>
          </a:r>
          <a:endParaRPr lang="en-US" sz="1500" b="1" kern="1200" dirty="0">
            <a:solidFill>
              <a:srgbClr val="C00000"/>
            </a:solidFill>
          </a:endParaRPr>
        </a:p>
      </dsp:txBody>
      <dsp:txXfrm>
        <a:off x="4175109" y="1295558"/>
        <a:ext cx="1578186" cy="2872216"/>
      </dsp:txXfrm>
    </dsp:sp>
    <dsp:sp modelId="{86506785-8F9D-4F2D-AB8D-738BA7F56604}">
      <dsp:nvSpPr>
        <dsp:cNvPr id="0" name=""/>
        <dsp:cNvSpPr/>
      </dsp:nvSpPr>
      <dsp:spPr>
        <a:xfrm>
          <a:off x="5554641" y="1055912"/>
          <a:ext cx="345776" cy="328078"/>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A09AA9-581A-4AF0-A526-71499476BECB}">
      <dsp:nvSpPr>
        <dsp:cNvPr id="0" name=""/>
        <dsp:cNvSpPr/>
      </dsp:nvSpPr>
      <dsp:spPr>
        <a:xfrm>
          <a:off x="5836952" y="968007"/>
          <a:ext cx="1635425" cy="177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39" tIns="0" rIns="0" bIns="0" numCol="1" spcCol="1270" anchor="t" anchorCtr="0">
          <a:noAutofit/>
        </a:bodyPr>
        <a:lstStyle/>
        <a:p>
          <a:pPr lvl="0" algn="l" defTabSz="1244600">
            <a:lnSpc>
              <a:spcPct val="90000"/>
            </a:lnSpc>
            <a:spcBef>
              <a:spcPct val="0"/>
            </a:spcBef>
            <a:spcAft>
              <a:spcPct val="35000"/>
            </a:spcAft>
          </a:pPr>
          <a:r>
            <a:rPr lang="en-US" sz="2800" b="1" kern="1200" dirty="0" smtClean="0">
              <a:solidFill>
                <a:srgbClr val="C00000"/>
              </a:solidFill>
            </a:rPr>
            <a:t>1997</a:t>
          </a:r>
        </a:p>
        <a:p>
          <a:pPr lvl="0" algn="l" defTabSz="1244600">
            <a:lnSpc>
              <a:spcPct val="90000"/>
            </a:lnSpc>
            <a:spcBef>
              <a:spcPct val="0"/>
            </a:spcBef>
            <a:spcAft>
              <a:spcPct val="35000"/>
            </a:spcAft>
          </a:pPr>
          <a:endParaRPr lang="en-US" sz="1500" b="1" kern="1200" dirty="0" smtClean="0"/>
        </a:p>
        <a:p>
          <a:pPr lvl="0" algn="l" defTabSz="1244600">
            <a:lnSpc>
              <a:spcPct val="90000"/>
            </a:lnSpc>
            <a:spcBef>
              <a:spcPct val="0"/>
            </a:spcBef>
            <a:spcAft>
              <a:spcPct val="35000"/>
            </a:spcAft>
          </a:pPr>
          <a:r>
            <a:rPr lang="en-US" sz="1500" b="1" kern="1200" dirty="0" smtClean="0"/>
            <a:t>Lao PDR</a:t>
          </a:r>
        </a:p>
        <a:p>
          <a:pPr lvl="0" algn="l" defTabSz="1244600">
            <a:lnSpc>
              <a:spcPct val="90000"/>
            </a:lnSpc>
            <a:spcBef>
              <a:spcPct val="0"/>
            </a:spcBef>
            <a:spcAft>
              <a:spcPct val="35000"/>
            </a:spcAft>
          </a:pPr>
          <a:r>
            <a:rPr lang="en-US" sz="1500" b="1" kern="1200" dirty="0" smtClean="0"/>
            <a:t>Myanmar</a:t>
          </a:r>
        </a:p>
        <a:p>
          <a:pPr lvl="0" algn="l" defTabSz="1244600">
            <a:lnSpc>
              <a:spcPct val="90000"/>
            </a:lnSpc>
            <a:spcBef>
              <a:spcPct val="0"/>
            </a:spcBef>
            <a:spcAft>
              <a:spcPct val="35000"/>
            </a:spcAft>
          </a:pPr>
          <a:r>
            <a:rPr lang="en-US" sz="1500" b="1" kern="1200" dirty="0" smtClean="0">
              <a:solidFill>
                <a:srgbClr val="C00000"/>
              </a:solidFill>
            </a:rPr>
            <a:t>(23 July)</a:t>
          </a:r>
          <a:endParaRPr lang="en-US" sz="1500" b="1" kern="1200" dirty="0">
            <a:solidFill>
              <a:srgbClr val="C00000"/>
            </a:solidFill>
          </a:endParaRPr>
        </a:p>
      </dsp:txBody>
      <dsp:txXfrm>
        <a:off x="5836952" y="968007"/>
        <a:ext cx="1635425" cy="1774509"/>
      </dsp:txXfrm>
    </dsp:sp>
    <dsp:sp modelId="{E8D15C1E-26FE-4C8E-BD20-E51DDFAFC0D6}">
      <dsp:nvSpPr>
        <dsp:cNvPr id="0" name=""/>
        <dsp:cNvSpPr/>
      </dsp:nvSpPr>
      <dsp:spPr>
        <a:xfrm>
          <a:off x="7162803" y="818788"/>
          <a:ext cx="347770" cy="35336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CFEEEE8-FFEE-4FF6-A7AF-2C1130E2593B}">
      <dsp:nvSpPr>
        <dsp:cNvPr id="0" name=""/>
        <dsp:cNvSpPr/>
      </dsp:nvSpPr>
      <dsp:spPr>
        <a:xfrm>
          <a:off x="7315198" y="823504"/>
          <a:ext cx="1635425" cy="136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8" tIns="0" rIns="0" bIns="0" numCol="1" spcCol="1270" anchor="t" anchorCtr="0">
          <a:noAutofit/>
        </a:bodyPr>
        <a:lstStyle/>
        <a:p>
          <a:pPr lvl="0" algn="l" defTabSz="1244600">
            <a:lnSpc>
              <a:spcPct val="90000"/>
            </a:lnSpc>
            <a:spcBef>
              <a:spcPct val="0"/>
            </a:spcBef>
            <a:spcAft>
              <a:spcPct val="35000"/>
            </a:spcAft>
          </a:pPr>
          <a:r>
            <a:rPr lang="en-US" sz="2800" b="1" kern="1200" dirty="0" smtClean="0">
              <a:solidFill>
                <a:srgbClr val="C00000"/>
              </a:solidFill>
            </a:rPr>
            <a:t>1999</a:t>
          </a:r>
        </a:p>
        <a:p>
          <a:pPr lvl="0" algn="l" defTabSz="1244600">
            <a:lnSpc>
              <a:spcPct val="90000"/>
            </a:lnSpc>
            <a:spcBef>
              <a:spcPct val="0"/>
            </a:spcBef>
            <a:spcAft>
              <a:spcPct val="35000"/>
            </a:spcAft>
          </a:pPr>
          <a:endParaRPr lang="en-US" sz="1500" b="1" kern="1200" dirty="0" smtClean="0"/>
        </a:p>
        <a:p>
          <a:pPr lvl="0" algn="l" defTabSz="1244600">
            <a:lnSpc>
              <a:spcPct val="90000"/>
            </a:lnSpc>
            <a:spcBef>
              <a:spcPct val="0"/>
            </a:spcBef>
            <a:spcAft>
              <a:spcPct val="35000"/>
            </a:spcAft>
          </a:pPr>
          <a:r>
            <a:rPr lang="en-US" sz="1500" b="1" kern="1200" dirty="0" smtClean="0"/>
            <a:t>Cambodia </a:t>
          </a:r>
        </a:p>
        <a:p>
          <a:pPr lvl="0" algn="l" defTabSz="1244600">
            <a:lnSpc>
              <a:spcPct val="90000"/>
            </a:lnSpc>
            <a:spcBef>
              <a:spcPct val="0"/>
            </a:spcBef>
            <a:spcAft>
              <a:spcPct val="35000"/>
            </a:spcAft>
          </a:pPr>
          <a:r>
            <a:rPr lang="en-US" sz="1500" b="1" kern="1200" dirty="0" smtClean="0">
              <a:solidFill>
                <a:srgbClr val="C00000"/>
              </a:solidFill>
            </a:rPr>
            <a:t>(30 April)</a:t>
          </a:r>
        </a:p>
      </dsp:txBody>
      <dsp:txXfrm>
        <a:off x="7315198" y="823504"/>
        <a:ext cx="1635425" cy="1364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799C7F9-AB85-4941-ADFC-28A2D93600DF}" type="datetimeFigureOut">
              <a:rPr lang="en-US" smtClean="0"/>
              <a:t>7/18/2018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51DCE01-75FA-461C-8CE0-FAF48E8BF188}" type="slidenum">
              <a:rPr lang="en-US" smtClean="0"/>
              <a:t>‹#›</a:t>
            </a:fld>
            <a:endParaRPr lang="en-US"/>
          </a:p>
        </p:txBody>
      </p:sp>
    </p:spTree>
    <p:extLst>
      <p:ext uri="{BB962C8B-B14F-4D97-AF65-F5344CB8AC3E}">
        <p14:creationId xmlns:p14="http://schemas.microsoft.com/office/powerpoint/2010/main" val="290191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92998E4-4945-44F9-8220-ABC2809FC4AC}" type="datetimeFigureOut">
              <a:rPr lang="en-US" smtClean="0"/>
              <a:t>7/18/2018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BFD81C7-2F41-412C-8C77-495257E54198}" type="slidenum">
              <a:rPr lang="en-US" smtClean="0"/>
              <a:t>‹#›</a:t>
            </a:fld>
            <a:endParaRPr lang="en-US"/>
          </a:p>
        </p:txBody>
      </p:sp>
    </p:spTree>
    <p:extLst>
      <p:ext uri="{BB962C8B-B14F-4D97-AF65-F5344CB8AC3E}">
        <p14:creationId xmlns:p14="http://schemas.microsoft.com/office/powerpoint/2010/main" val="79123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E74FDE-3E6A-44B1-BF2E-0E0F615F4ECD}" type="slidenum">
              <a:rPr lang="en-GB" smtClean="0"/>
              <a:pPr fontAlgn="base">
                <a:spcBef>
                  <a:spcPct val="0"/>
                </a:spcBef>
                <a:spcAft>
                  <a:spcPct val="0"/>
                </a:spcAft>
                <a:defRPr/>
              </a:pPr>
              <a:t>2</a:t>
            </a:fld>
            <a:endParaRPr lang="en-GB"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Tree>
    <p:extLst>
      <p:ext uri="{BB962C8B-B14F-4D97-AF65-F5344CB8AC3E}">
        <p14:creationId xmlns:p14="http://schemas.microsoft.com/office/powerpoint/2010/main" val="886345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ASEAN Qualification Reference Framework (AQRF) was endorsed in August 2014 to provide a standard for voluntary cross-referencing among the different National Qualification Frameworks of AMS.</a:t>
            </a:r>
          </a:p>
          <a:p>
            <a:endParaRPr lang="en-US" dirty="0" smtClean="0"/>
          </a:p>
          <a:p>
            <a:r>
              <a:rPr lang="en-US" sz="1200" dirty="0" smtClean="0"/>
              <a:t>The ASEAN Agreement on the Movement of Natural Persons, which was entered into force on June 2016,  provides the legal framework to facilitate temporary cross‐border movement of people engaged in the conduct of trade in goods, services and investment. </a:t>
            </a:r>
          </a:p>
          <a:p>
            <a:endParaRPr lang="en-US" dirty="0" smtClean="0"/>
          </a:p>
          <a:p>
            <a:r>
              <a:rPr lang="en-US" dirty="0" smtClean="0"/>
              <a:t>The progress in implementing the MRAs on architectural services and engineering services are the most visible among the concluded ASEAN MRAs, partly because</a:t>
            </a:r>
          </a:p>
          <a:p>
            <a:r>
              <a:rPr lang="en-US" dirty="0" smtClean="0"/>
              <a:t>of the MRA approach, which involves registration of </a:t>
            </a:r>
            <a:r>
              <a:rPr lang="en-US" dirty="0" err="1" smtClean="0"/>
              <a:t>recognised</a:t>
            </a:r>
            <a:r>
              <a:rPr lang="en-US" dirty="0" smtClean="0"/>
              <a:t> professionals at ASEAN level. Approximately, there are a total of 1,252 engineers on the ASEAN Chartered Professional Engineers Register and 284 architects on the ASEAN Architect Register.</a:t>
            </a:r>
            <a:endParaRPr lang="en-US" dirty="0"/>
          </a:p>
        </p:txBody>
      </p:sp>
      <p:sp>
        <p:nvSpPr>
          <p:cNvPr id="4" name="Slide Number Placeholder 3"/>
          <p:cNvSpPr>
            <a:spLocks noGrp="1"/>
          </p:cNvSpPr>
          <p:nvPr>
            <p:ph type="sldNum" sz="quarter" idx="10"/>
          </p:nvPr>
        </p:nvSpPr>
        <p:spPr/>
        <p:txBody>
          <a:bodyPr/>
          <a:lstStyle/>
          <a:p>
            <a:fld id="{6BFD81C7-2F41-412C-8C77-495257E54198}" type="slidenum">
              <a:rPr lang="en-US" smtClean="0"/>
              <a:t>27</a:t>
            </a:fld>
            <a:endParaRPr lang="en-US"/>
          </a:p>
        </p:txBody>
      </p:sp>
    </p:spTree>
    <p:extLst>
      <p:ext uri="{BB962C8B-B14F-4D97-AF65-F5344CB8AC3E}">
        <p14:creationId xmlns:p14="http://schemas.microsoft.com/office/powerpoint/2010/main" val="41826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ASEAN has 5</a:t>
            </a:r>
            <a:r>
              <a:rPr lang="en-US" baseline="0" dirty="0" smtClean="0"/>
              <a:t> existing Free Trade Agreements (FTAs) with major trading partners, namely:</a:t>
            </a:r>
          </a:p>
          <a:p>
            <a:pPr marL="171450" indent="-171450">
              <a:buFontTx/>
              <a:buChar char="-"/>
            </a:pPr>
            <a:r>
              <a:rPr lang="en-US" dirty="0" smtClean="0"/>
              <a:t>ASEAN-China</a:t>
            </a:r>
            <a:r>
              <a:rPr lang="en-US" baseline="0" dirty="0" smtClean="0"/>
              <a:t> FTA (ACFTA)</a:t>
            </a:r>
          </a:p>
          <a:p>
            <a:pPr marL="171450" indent="-171450">
              <a:buFontTx/>
              <a:buChar char="-"/>
            </a:pPr>
            <a:r>
              <a:rPr lang="en-US" baseline="0" dirty="0" smtClean="0"/>
              <a:t>ASEAN-Korea FTA (AKFTA)</a:t>
            </a:r>
          </a:p>
          <a:p>
            <a:pPr marL="171450" indent="-171450">
              <a:buFontTx/>
              <a:buChar char="-"/>
            </a:pPr>
            <a:r>
              <a:rPr lang="en-US" baseline="0" dirty="0" smtClean="0"/>
              <a:t>ASEAN-Japan Comprehensive Economic Partnership (AJCEP)</a:t>
            </a:r>
          </a:p>
          <a:p>
            <a:pPr marL="171450" indent="-171450">
              <a:buFontTx/>
              <a:buChar char="-"/>
            </a:pPr>
            <a:r>
              <a:rPr lang="en-US" baseline="0" dirty="0" smtClean="0"/>
              <a:t>ASEAN-India FTA (AIFTA)</a:t>
            </a:r>
          </a:p>
          <a:p>
            <a:pPr marL="171450" indent="-171450">
              <a:buFontTx/>
              <a:buChar char="-"/>
            </a:pPr>
            <a:r>
              <a:rPr lang="en-US" baseline="0" dirty="0" smtClean="0"/>
              <a:t>ASEAN-Australia New Zealand FTA (AANZFTA)</a:t>
            </a:r>
            <a:endParaRPr lang="en-US" dirty="0" smtClean="0"/>
          </a:p>
          <a:p>
            <a:endParaRPr lang="en-US" dirty="0" smtClean="0"/>
          </a:p>
          <a:p>
            <a:r>
              <a:rPr lang="en-US" dirty="0" smtClean="0"/>
              <a:t>Currently,</a:t>
            </a:r>
            <a:r>
              <a:rPr lang="en-US" baseline="0" dirty="0" smtClean="0"/>
              <a:t> ASEAN is negotiating the ASEAN-Hong Kong FTA and Regional Comprehensive Economic Partnership (RCEP). The latter with the 5 existing FTA Partners, and is aimed at consolidating and significantly improving on the ASEAN+1 FTAs.</a:t>
            </a:r>
            <a:endParaRPr lang="en-US" dirty="0"/>
          </a:p>
        </p:txBody>
      </p:sp>
      <p:sp>
        <p:nvSpPr>
          <p:cNvPr id="4" name="Slide Number Placeholder 3"/>
          <p:cNvSpPr>
            <a:spLocks noGrp="1"/>
          </p:cNvSpPr>
          <p:nvPr>
            <p:ph type="sldNum" sz="quarter" idx="10"/>
          </p:nvPr>
        </p:nvSpPr>
        <p:spPr/>
        <p:txBody>
          <a:bodyPr/>
          <a:lstStyle/>
          <a:p>
            <a:fld id="{6BFD81C7-2F41-412C-8C77-495257E54198}" type="slidenum">
              <a:rPr lang="en-US" smtClean="0"/>
              <a:t>30</a:t>
            </a:fld>
            <a:endParaRPr lang="en-US"/>
          </a:p>
        </p:txBody>
      </p:sp>
    </p:spTree>
    <p:extLst>
      <p:ext uri="{BB962C8B-B14F-4D97-AF65-F5344CB8AC3E}">
        <p14:creationId xmlns:p14="http://schemas.microsoft.com/office/powerpoint/2010/main" val="403631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cs typeface="Arial" pitchFamily="34" charset="0"/>
              </a:rPr>
              <a:t>In support of </a:t>
            </a:r>
            <a:r>
              <a:rPr lang="en-US" sz="1200" kern="1200" dirty="0" err="1" smtClean="0">
                <a:solidFill>
                  <a:schemeClr val="tx1"/>
                </a:solidFill>
                <a:effectLst/>
                <a:latin typeface="Arial" pitchFamily="34" charset="0"/>
                <a:cs typeface="Arial" pitchFamily="34" charset="0"/>
              </a:rPr>
              <a:t>realising</a:t>
            </a:r>
            <a:r>
              <a:rPr lang="en-US" sz="1200" kern="1200" dirty="0" smtClean="0">
                <a:solidFill>
                  <a:schemeClr val="tx1"/>
                </a:solidFill>
                <a:effectLst/>
                <a:latin typeface="Arial" pitchFamily="34" charset="0"/>
                <a:cs typeface="Arial" pitchFamily="34" charset="0"/>
              </a:rPr>
              <a:t> a prosperous ASEAN Community 2025, the ASEAN Socio-Cultural Community (ASCC) envisions an ASEAN Community that engages and benefits the people, and is inclusive, sustainable, resilient, and dynamic. This</a:t>
            </a:r>
            <a:r>
              <a:rPr lang="en-US" sz="1200" kern="1200" baseline="0" dirty="0" smtClean="0">
                <a:solidFill>
                  <a:schemeClr val="tx1"/>
                </a:solidFill>
                <a:effectLst/>
                <a:latin typeface="Arial" pitchFamily="34" charset="0"/>
                <a:cs typeface="Arial" pitchFamily="34" charset="0"/>
              </a:rPr>
              <a:t> slide shows the five main ASCC characteristics, which will be explained in detail in the succeeding sections.</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FD81C7-2F41-412C-8C77-495257E54198}" type="slidenum">
              <a:rPr lang="en-US" smtClean="0"/>
              <a:pPr/>
              <a:t>31</a:t>
            </a:fld>
            <a:endParaRPr lang="en-US"/>
          </a:p>
        </p:txBody>
      </p:sp>
    </p:spTree>
    <p:extLst>
      <p:ext uri="{BB962C8B-B14F-4D97-AF65-F5344CB8AC3E}">
        <p14:creationId xmlns:p14="http://schemas.microsoft.com/office/powerpoint/2010/main" val="3071455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The</a:t>
            </a:r>
            <a:r>
              <a:rPr lang="en-US" sz="1200" baseline="0" dirty="0" smtClean="0">
                <a:solidFill>
                  <a:schemeClr val="tx1"/>
                </a:solidFill>
                <a:latin typeface="Arial" pitchFamily="34" charset="0"/>
                <a:cs typeface="Arial" pitchFamily="34" charset="0"/>
              </a:rPr>
              <a:t> first characteristic is: </a:t>
            </a:r>
            <a:r>
              <a:rPr lang="en-US" sz="1200" dirty="0" smtClean="0">
                <a:solidFill>
                  <a:schemeClr val="tx1"/>
                </a:solidFill>
                <a:latin typeface="Arial" pitchFamily="34" charset="0"/>
                <a:cs typeface="Arial" pitchFamily="34" charset="0"/>
              </a:rPr>
              <a:t>Enhance </a:t>
            </a:r>
            <a:r>
              <a:rPr lang="en-US" sz="1200" b="1" dirty="0" smtClean="0">
                <a:solidFill>
                  <a:schemeClr val="tx1"/>
                </a:solidFill>
                <a:latin typeface="Arial" pitchFamily="34" charset="0"/>
                <a:cs typeface="Arial" pitchFamily="34" charset="0"/>
              </a:rPr>
              <a:t>commitment, participation and social responsibility of ASEAN peoples </a:t>
            </a:r>
            <a:r>
              <a:rPr lang="en-US" sz="1200" dirty="0" smtClean="0">
                <a:solidFill>
                  <a:schemeClr val="tx1"/>
                </a:solidFill>
                <a:latin typeface="Arial" pitchFamily="34" charset="0"/>
                <a:cs typeface="Arial" pitchFamily="34" charset="0"/>
              </a:rPr>
              <a:t>through an accountable and inclusive mechanism for the benefit of all. The Key Result</a:t>
            </a:r>
            <a:r>
              <a:rPr lang="en-US" sz="1200" baseline="0" dirty="0" smtClean="0">
                <a:solidFill>
                  <a:schemeClr val="tx1"/>
                </a:solidFill>
                <a:latin typeface="Arial" pitchFamily="34" charset="0"/>
                <a:cs typeface="Arial" pitchFamily="34" charset="0"/>
              </a:rPr>
              <a:t> Areas for this are: 1) engaged stakeholders in ASEAN processes; and 2) empowered people and strengthened institutions.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Arial" pitchFamily="34" charset="0"/>
              <a:cs typeface="Arial" pitchFamily="34" charset="0"/>
            </a:endParaRPr>
          </a:p>
          <a:p>
            <a:pPr lvl="0" defTabSz="457200">
              <a:defRPr/>
            </a:pPr>
            <a:r>
              <a:rPr lang="en-US" sz="1200" baseline="0" dirty="0" smtClean="0">
                <a:solidFill>
                  <a:schemeClr val="tx1"/>
                </a:solidFill>
                <a:latin typeface="Arial" pitchFamily="34" charset="0"/>
                <a:cs typeface="Arial" pitchFamily="34" charset="0"/>
              </a:rPr>
              <a:t>The second </a:t>
            </a:r>
            <a:r>
              <a:rPr lang="en-US" dirty="0">
                <a:latin typeface="Arial" pitchFamily="34" charset="0"/>
                <a:cs typeface="Arial" pitchFamily="34" charset="0"/>
              </a:rPr>
              <a:t>characteristic </a:t>
            </a:r>
            <a:r>
              <a:rPr lang="en-US" sz="1200" baseline="0" dirty="0" smtClean="0">
                <a:solidFill>
                  <a:schemeClr val="tx1"/>
                </a:solidFill>
                <a:latin typeface="Arial" pitchFamily="34" charset="0"/>
                <a:cs typeface="Arial" pitchFamily="34" charset="0"/>
              </a:rPr>
              <a:t>is: </a:t>
            </a:r>
            <a:r>
              <a:rPr lang="en-US" dirty="0" smtClean="0">
                <a:solidFill>
                  <a:schemeClr val="tx1"/>
                </a:solidFill>
                <a:latin typeface="Arial" pitchFamily="34" charset="0"/>
                <a:cs typeface="Arial" pitchFamily="34" charset="0"/>
              </a:rPr>
              <a:t>Promote </a:t>
            </a:r>
            <a:r>
              <a:rPr lang="en-US" b="1" dirty="0" smtClean="0">
                <a:solidFill>
                  <a:schemeClr val="tx1"/>
                </a:solidFill>
                <a:latin typeface="Arial" pitchFamily="34" charset="0"/>
                <a:cs typeface="Arial" pitchFamily="34" charset="0"/>
              </a:rPr>
              <a:t>equal access and opportunity for all</a:t>
            </a:r>
            <a:r>
              <a:rPr lang="en-US" dirty="0" smtClean="0">
                <a:solidFill>
                  <a:schemeClr val="tx1"/>
                </a:solidFill>
                <a:latin typeface="Arial" pitchFamily="34" charset="0"/>
                <a:cs typeface="Arial" pitchFamily="34" charset="0"/>
              </a:rPr>
              <a:t>, as well as </a:t>
            </a:r>
            <a:r>
              <a:rPr lang="en-US" b="1" dirty="0" smtClean="0">
                <a:solidFill>
                  <a:schemeClr val="tx1"/>
                </a:solidFill>
                <a:latin typeface="Arial" pitchFamily="34" charset="0"/>
                <a:cs typeface="Arial" pitchFamily="34" charset="0"/>
              </a:rPr>
              <a:t>promote and protect human rights.</a:t>
            </a:r>
            <a:r>
              <a:rPr lang="en-US" b="1" baseline="0" dirty="0" smtClean="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The Key Result</a:t>
            </a:r>
            <a:r>
              <a:rPr lang="en-US" sz="1200" baseline="0" dirty="0" smtClean="0">
                <a:solidFill>
                  <a:schemeClr val="tx1"/>
                </a:solidFill>
                <a:latin typeface="Arial" pitchFamily="34" charset="0"/>
                <a:cs typeface="Arial" pitchFamily="34" charset="0"/>
              </a:rPr>
              <a:t> Areas for this are: 1) reducing barriers; 2) equitable access for all; and 3) promotion and protection of human rights.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Arial" pitchFamily="34" charset="0"/>
              <a:cs typeface="Arial" pitchFamily="34" charset="0"/>
            </a:endParaRPr>
          </a:p>
          <a:p>
            <a:pPr lvl="0" defTabSz="457200">
              <a:defRPr/>
            </a:pPr>
            <a:r>
              <a:rPr lang="en-US" sz="1200" baseline="0" dirty="0" smtClean="0">
                <a:solidFill>
                  <a:schemeClr val="tx1"/>
                </a:solidFill>
                <a:latin typeface="Arial" pitchFamily="34" charset="0"/>
                <a:cs typeface="Arial" pitchFamily="34" charset="0"/>
              </a:rPr>
              <a:t>The third </a:t>
            </a:r>
            <a:r>
              <a:rPr lang="en-US" dirty="0">
                <a:latin typeface="Arial" pitchFamily="34" charset="0"/>
                <a:cs typeface="Arial" pitchFamily="34" charset="0"/>
              </a:rPr>
              <a:t>characteristic </a:t>
            </a:r>
            <a:r>
              <a:rPr lang="en-US" sz="1200" baseline="0" dirty="0" smtClean="0">
                <a:solidFill>
                  <a:schemeClr val="tx1"/>
                </a:solidFill>
                <a:latin typeface="Arial" pitchFamily="34" charset="0"/>
                <a:cs typeface="Arial" pitchFamily="34" charset="0"/>
              </a:rPr>
              <a:t>is: </a:t>
            </a:r>
            <a:r>
              <a:rPr lang="en-US" dirty="0" smtClean="0">
                <a:solidFill>
                  <a:schemeClr val="tx1"/>
                </a:solidFill>
                <a:latin typeface="Arial" pitchFamily="34" charset="0"/>
                <a:cs typeface="Arial" pitchFamily="34" charset="0"/>
              </a:rPr>
              <a:t>Promote </a:t>
            </a:r>
            <a:r>
              <a:rPr lang="en-US" b="1" dirty="0" smtClean="0">
                <a:solidFill>
                  <a:schemeClr val="tx1"/>
                </a:solidFill>
                <a:latin typeface="Arial" pitchFamily="34" charset="0"/>
                <a:cs typeface="Arial" pitchFamily="34" charset="0"/>
              </a:rPr>
              <a:t>balanced social development and sustainable environment </a:t>
            </a:r>
            <a:r>
              <a:rPr lang="en-US" dirty="0" smtClean="0">
                <a:solidFill>
                  <a:schemeClr val="tx1"/>
                </a:solidFill>
                <a:latin typeface="Arial" pitchFamily="34" charset="0"/>
                <a:cs typeface="Arial" pitchFamily="34" charset="0"/>
              </a:rPr>
              <a:t>that meet the current and future needs of the people.</a:t>
            </a:r>
            <a:r>
              <a:rPr lang="en-US" baseline="0" dirty="0" smtClean="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The Key Result</a:t>
            </a:r>
            <a:r>
              <a:rPr lang="en-US" sz="1200" baseline="0" dirty="0" smtClean="0">
                <a:solidFill>
                  <a:schemeClr val="tx1"/>
                </a:solidFill>
                <a:latin typeface="Arial" pitchFamily="34" charset="0"/>
                <a:cs typeface="Arial" pitchFamily="34" charset="0"/>
              </a:rPr>
              <a:t> Areas for this are: 1) conservation and sustainable management of biodiversity and natural resources; 2) environmentally sustainable cities; 3) sustainable climate; and 4) sustainable consumption and production.</a:t>
            </a:r>
            <a:endParaRPr lang="en-US" sz="1200" dirty="0" smtClean="0">
              <a:solidFill>
                <a:schemeClr val="tx1"/>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BD60F58-76A2-4048-B2BA-96B086DEFC8A}" type="slidenum">
              <a:rPr lang="en-US" sz="1800" kern="0" smtClean="0">
                <a:solidFill>
                  <a:sysClr val="windowText" lastClr="000000"/>
                </a:solidFill>
              </a:rPr>
              <a:pPr>
                <a:defRPr/>
              </a:pPr>
              <a:t>32</a:t>
            </a:fld>
            <a:endParaRPr lang="en-US" sz="1800" kern="0" dirty="0">
              <a:solidFill>
                <a:sysClr val="windowText" lastClr="000000"/>
              </a:solidFill>
            </a:endParaRPr>
          </a:p>
        </p:txBody>
      </p:sp>
    </p:spTree>
    <p:extLst>
      <p:ext uri="{BB962C8B-B14F-4D97-AF65-F5344CB8AC3E}">
        <p14:creationId xmlns:p14="http://schemas.microsoft.com/office/powerpoint/2010/main" val="1549108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defTabSz="457200">
              <a:defRPr/>
            </a:pPr>
            <a:r>
              <a:rPr lang="en-US" dirty="0" smtClean="0">
                <a:latin typeface="Arial" pitchFamily="34" charset="0"/>
                <a:cs typeface="Arial" pitchFamily="34" charset="0"/>
              </a:rPr>
              <a:t>The</a:t>
            </a:r>
            <a:r>
              <a:rPr lang="en-US" baseline="0" dirty="0" smtClean="0">
                <a:latin typeface="Arial" pitchFamily="34" charset="0"/>
                <a:cs typeface="Arial" pitchFamily="34" charset="0"/>
              </a:rPr>
              <a:t> fourth </a:t>
            </a:r>
            <a:r>
              <a:rPr lang="en-US" dirty="0">
                <a:latin typeface="Arial" pitchFamily="34" charset="0"/>
                <a:cs typeface="Arial" pitchFamily="34" charset="0"/>
              </a:rPr>
              <a:t>characteristic </a:t>
            </a:r>
            <a:r>
              <a:rPr lang="en-US" baseline="0" dirty="0" smtClean="0">
                <a:latin typeface="Arial" pitchFamily="34" charset="0"/>
                <a:cs typeface="Arial" pitchFamily="34" charset="0"/>
              </a:rPr>
              <a:t>is: </a:t>
            </a:r>
            <a:r>
              <a:rPr lang="en-US" dirty="0" smtClean="0">
                <a:latin typeface="Arial" pitchFamily="34" charset="0"/>
                <a:cs typeface="Arial" pitchFamily="34" charset="0"/>
              </a:rPr>
              <a:t>Enhance </a:t>
            </a:r>
            <a:r>
              <a:rPr lang="en-US" b="1" dirty="0" smtClean="0">
                <a:latin typeface="Arial" pitchFamily="34" charset="0"/>
                <a:cs typeface="Arial" pitchFamily="34" charset="0"/>
              </a:rPr>
              <a:t>capacity and capability to collectively respond and adapt to emerging trends. </a:t>
            </a:r>
            <a:r>
              <a:rPr lang="en-US" b="0" dirty="0" smtClean="0">
                <a:latin typeface="Arial" pitchFamily="34" charset="0"/>
                <a:cs typeface="Arial" pitchFamily="34" charset="0"/>
              </a:rPr>
              <a:t>The Key</a:t>
            </a:r>
            <a:r>
              <a:rPr lang="en-US" b="0" baseline="0" dirty="0" smtClean="0">
                <a:latin typeface="Arial" pitchFamily="34" charset="0"/>
                <a:cs typeface="Arial" pitchFamily="34" charset="0"/>
              </a:rPr>
              <a:t> Result Areas for this are: 1) </a:t>
            </a:r>
            <a:r>
              <a:rPr kumimoji="0" lang="en-US" sz="1200" b="0" i="0" u="none" strike="noStrike" kern="0" cap="none" spc="0" normalizeH="0" baseline="0" noProof="0" dirty="0" smtClean="0">
                <a:ln>
                  <a:noFill/>
                </a:ln>
                <a:effectLst/>
                <a:uLnTx/>
                <a:uFillTx/>
                <a:latin typeface="Arial" pitchFamily="34" charset="0"/>
                <a:cs typeface="Arial" pitchFamily="34" charset="0"/>
              </a:rPr>
              <a:t>a disaster resilient ASEAN ; 2) a safer ASEAN that is able to respond to all health-related hazards; 3) a climate adaptive ASEAN; 4) strengthened social protection to reduce vulnerabilities; 5) enhanced and optimised financing systems, food, water, energy availability, and other social safety nets; and 6) a “Drug-Free” ASEAN.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Arial" pitchFamily="34" charset="0"/>
              <a:cs typeface="Arial" pitchFamily="34" charset="0"/>
            </a:endParaRPr>
          </a:p>
          <a:p>
            <a:pPr lvl="0" defTabSz="457200">
              <a:defRPr/>
            </a:pPr>
            <a:r>
              <a:rPr kumimoji="0" lang="en-US" sz="1200" b="0" i="0" u="none" strike="noStrike" kern="0" cap="none" spc="0" normalizeH="0" baseline="0" noProof="0" dirty="0" smtClean="0">
                <a:ln>
                  <a:noFill/>
                </a:ln>
                <a:effectLst/>
                <a:uLnTx/>
                <a:uFillTx/>
                <a:latin typeface="Arial" pitchFamily="34" charset="0"/>
                <a:cs typeface="Arial" pitchFamily="34" charset="0"/>
              </a:rPr>
              <a:t>The fifth </a:t>
            </a:r>
            <a:r>
              <a:rPr lang="en-US" dirty="0">
                <a:latin typeface="Arial" pitchFamily="34" charset="0"/>
                <a:cs typeface="Arial" pitchFamily="34" charset="0"/>
              </a:rPr>
              <a:t>characteristic </a:t>
            </a:r>
            <a:r>
              <a:rPr kumimoji="0" lang="en-US" sz="1200" b="0" i="0" u="none" strike="noStrike" kern="0" cap="none" spc="0" normalizeH="0" baseline="0" noProof="0" dirty="0" smtClean="0">
                <a:ln>
                  <a:noFill/>
                </a:ln>
                <a:effectLst/>
                <a:uLnTx/>
                <a:uFillTx/>
                <a:latin typeface="Arial" pitchFamily="34" charset="0"/>
                <a:cs typeface="Arial" pitchFamily="34" charset="0"/>
              </a:rPr>
              <a:t>is: </a:t>
            </a:r>
            <a:r>
              <a:rPr lang="en-US" dirty="0" smtClean="0">
                <a:latin typeface="Arial" pitchFamily="34" charset="0"/>
                <a:cs typeface="Arial" pitchFamily="34" charset="0"/>
              </a:rPr>
              <a:t>Strengthen ability to </a:t>
            </a:r>
            <a:r>
              <a:rPr lang="en-US" b="1" dirty="0" smtClean="0">
                <a:latin typeface="Arial" pitchFamily="34" charset="0"/>
                <a:cs typeface="Arial" pitchFamily="34" charset="0"/>
              </a:rPr>
              <a:t>continuously innovate and be a proactive member of the global community</a:t>
            </a:r>
            <a:r>
              <a:rPr lang="en-US" b="0" dirty="0" smtClean="0">
                <a:latin typeface="Arial" pitchFamily="34" charset="0"/>
                <a:cs typeface="Arial" pitchFamily="34" charset="0"/>
              </a:rPr>
              <a:t>.</a:t>
            </a:r>
            <a:r>
              <a:rPr lang="en-US" b="0" baseline="0" dirty="0" smtClean="0">
                <a:latin typeface="Arial" pitchFamily="34" charset="0"/>
                <a:cs typeface="Arial" pitchFamily="34" charset="0"/>
              </a:rPr>
              <a:t> The Key Result Areas for this are: 1) </a:t>
            </a:r>
            <a:r>
              <a:rPr kumimoji="0" lang="en-US" sz="1200" b="0" i="0" u="none" strike="noStrike" kern="0" cap="none" spc="0" normalizeH="0" baseline="0" noProof="0" dirty="0" smtClean="0">
                <a:ln>
                  <a:noFill/>
                </a:ln>
                <a:effectLst/>
                <a:uLnTx/>
                <a:uFillTx/>
                <a:latin typeface="Arial" pitchFamily="34" charset="0"/>
                <a:cs typeface="Arial" pitchFamily="34" charset="0"/>
              </a:rPr>
              <a:t>towards an open and adaptive ASEAN</a:t>
            </a:r>
            <a:r>
              <a:rPr kumimoji="0" lang="en-US" sz="1200" b="1" i="0" u="none" strike="noStrike" kern="1200" cap="none" spc="0" normalizeH="0" baseline="0" noProof="0" dirty="0" smtClean="0">
                <a:ln>
                  <a:noFill/>
                </a:ln>
                <a:effectLst/>
                <a:uLnTx/>
                <a:uFillTx/>
                <a:latin typeface="Arial" pitchFamily="34" charset="0"/>
                <a:cs typeface="Arial" pitchFamily="34" charset="0"/>
              </a:rPr>
              <a:t>;</a:t>
            </a:r>
            <a:r>
              <a:rPr kumimoji="0" lang="en-US" sz="1200" b="0" i="0" u="none" strike="noStrike" kern="1200" cap="none" spc="0" normalizeH="0" baseline="0" noProof="0" dirty="0" smtClean="0">
                <a:ln>
                  <a:noFill/>
                </a:ln>
                <a:effectLst/>
                <a:uLnTx/>
                <a:uFillTx/>
                <a:latin typeface="Arial" pitchFamily="34" charset="0"/>
                <a:cs typeface="Arial" pitchFamily="34" charset="0"/>
              </a:rPr>
              <a:t> 2) </a:t>
            </a:r>
            <a:r>
              <a:rPr kumimoji="0" lang="en-US" sz="1200" b="0" i="0" u="none" strike="noStrike" kern="0" cap="none" spc="0" normalizeH="0" baseline="0" noProof="0" dirty="0" smtClean="0">
                <a:ln>
                  <a:noFill/>
                </a:ln>
                <a:effectLst/>
                <a:uLnTx/>
                <a:uFillTx/>
                <a:latin typeface="Arial" pitchFamily="34" charset="0"/>
                <a:cs typeface="Arial" pitchFamily="34" charset="0"/>
              </a:rPr>
              <a:t>a creative, innovative and responsive ASEAN; and 3) Engender a culture of entrepreneurship in ASEAN.</a:t>
            </a:r>
          </a:p>
        </p:txBody>
      </p:sp>
      <p:sp>
        <p:nvSpPr>
          <p:cNvPr id="4" name="Slide Number Placeholder 3"/>
          <p:cNvSpPr>
            <a:spLocks noGrp="1"/>
          </p:cNvSpPr>
          <p:nvPr>
            <p:ph type="sldNum" sz="quarter" idx="10"/>
          </p:nvPr>
        </p:nvSpPr>
        <p:spPr/>
        <p:txBody>
          <a:bodyPr/>
          <a:lstStyle/>
          <a:p>
            <a:pPr>
              <a:defRPr/>
            </a:pPr>
            <a:fld id="{4BD60F58-76A2-4048-B2BA-96B086DEFC8A}" type="slidenum">
              <a:rPr lang="en-US" sz="1800" kern="0" smtClean="0">
                <a:solidFill>
                  <a:sysClr val="windowText" lastClr="000000"/>
                </a:solidFill>
              </a:rPr>
              <a:pPr>
                <a:defRPr/>
              </a:pPr>
              <a:t>33</a:t>
            </a:fld>
            <a:endParaRPr lang="en-US" sz="1800" kern="0" dirty="0">
              <a:solidFill>
                <a:sysClr val="windowText" lastClr="000000"/>
              </a:solidFill>
            </a:endParaRPr>
          </a:p>
        </p:txBody>
      </p:sp>
    </p:spTree>
    <p:extLst>
      <p:ext uri="{BB962C8B-B14F-4D97-AF65-F5344CB8AC3E}">
        <p14:creationId xmlns:p14="http://schemas.microsoft.com/office/powerpoint/2010/main" val="3791390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cs typeface="Arial" pitchFamily="34" charset="0"/>
              </a:rPr>
              <a:t>As the “people pillar”, the ASCC, devotes time and attention to 15 sectors including education, culture, information, environment, health, </a:t>
            </a:r>
            <a:r>
              <a:rPr lang="en-US" sz="1200" kern="1200" dirty="0" err="1" smtClean="0">
                <a:solidFill>
                  <a:schemeClr val="tx1"/>
                </a:solidFill>
                <a:effectLst/>
                <a:latin typeface="Arial" pitchFamily="34" charset="0"/>
                <a:cs typeface="Arial" pitchFamily="34" charset="0"/>
              </a:rPr>
              <a:t>labour</a:t>
            </a:r>
            <a:r>
              <a:rPr lang="en-US" sz="1200" kern="1200" dirty="0" smtClean="0">
                <a:solidFill>
                  <a:schemeClr val="tx1"/>
                </a:solidFill>
                <a:effectLst/>
                <a:latin typeface="Arial" pitchFamily="34" charset="0"/>
                <a:cs typeface="Arial" pitchFamily="34" charset="0"/>
              </a:rPr>
              <a:t>, civil service, disaster management, poverty eradication, gender, youth, sports, social welfare and others.</a:t>
            </a:r>
          </a:p>
          <a:p>
            <a:endParaRPr lang="en-US" sz="1200" kern="1200" dirty="0" smtClean="0">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cs typeface="Arial" pitchFamily="34" charset="0"/>
              </a:rPr>
              <a:t>Indeed, ASCC is an important pillar that serves as a converging platform for ASEAN integration.  Since it focuses on the development of the peoples of ASEAN and the desire to develop a stronger regional identity, the ASCC puts a human face to the ASEAN integration efforts.  </a:t>
            </a:r>
            <a:endParaRPr lang="en-GB" sz="1200" kern="1200" dirty="0" smtClean="0">
              <a:solidFill>
                <a:schemeClr val="tx1"/>
              </a:solidFill>
              <a:effectLst/>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FD81C7-2F41-412C-8C77-495257E54198}" type="slidenum">
              <a:rPr lang="en-US" smtClean="0"/>
              <a:pPr/>
              <a:t>34</a:t>
            </a:fld>
            <a:endParaRPr lang="en-US"/>
          </a:p>
        </p:txBody>
      </p:sp>
    </p:spTree>
    <p:extLst>
      <p:ext uri="{BB962C8B-B14F-4D97-AF65-F5344CB8AC3E}">
        <p14:creationId xmlns:p14="http://schemas.microsoft.com/office/powerpoint/2010/main" val="418876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Arial" pitchFamily="34" charset="0"/>
                <a:cs typeface="Arial" pitchFamily="34" charset="0"/>
              </a:rPr>
              <a:t>In term of socio-cultural landscape: </a:t>
            </a:r>
          </a:p>
          <a:p>
            <a:pPr>
              <a:defRPr/>
            </a:pPr>
            <a:endParaRPr lang="en-US" dirty="0">
              <a:latin typeface="Arial" pitchFamily="34" charset="0"/>
              <a:cs typeface="Arial" pitchFamily="34" charset="0"/>
            </a:endParaRPr>
          </a:p>
          <a:p>
            <a:pPr marL="171450" indent="-171450">
              <a:buFont typeface="Arial" panose="020B0604020202020204" pitchFamily="34" charset="0"/>
              <a:buChar char="•"/>
              <a:defRPr/>
            </a:pPr>
            <a:r>
              <a:rPr lang="en-US" dirty="0">
                <a:latin typeface="Arial" pitchFamily="34" charset="0"/>
                <a:cs typeface="Arial" pitchFamily="34" charset="0"/>
              </a:rPr>
              <a:t>ASEAN has impressive progress on poverty reduction. The </a:t>
            </a:r>
            <a:r>
              <a:rPr lang="en-US" b="1" dirty="0">
                <a:latin typeface="Arial" pitchFamily="34" charset="0"/>
                <a:cs typeface="Arial" pitchFamily="34" charset="0"/>
              </a:rPr>
              <a:t>Percentage of people living on &lt; US$ 1.25: decreased </a:t>
            </a:r>
            <a:r>
              <a:rPr lang="en-US" dirty="0">
                <a:latin typeface="Arial" pitchFamily="34" charset="0"/>
                <a:cs typeface="Arial" pitchFamily="34" charset="0"/>
              </a:rPr>
              <a:t>from 1 in 2 persons in 1990s to now 1 in 8 persons.</a:t>
            </a:r>
          </a:p>
          <a:p>
            <a:pPr marL="171450" indent="-171450">
              <a:buFont typeface="Arial" panose="020B0604020202020204" pitchFamily="34" charset="0"/>
              <a:buChar char="•"/>
              <a:defRPr/>
            </a:pPr>
            <a:r>
              <a:rPr lang="en-US" dirty="0">
                <a:latin typeface="Arial" pitchFamily="34" charset="0"/>
                <a:cs typeface="Arial" pitchFamily="34" charset="0"/>
              </a:rPr>
              <a:t>ASEAN also achieved close to universal access to primary education with </a:t>
            </a:r>
            <a:r>
              <a:rPr lang="en-US" b="1" dirty="0">
                <a:latin typeface="Arial" pitchFamily="34" charset="0"/>
                <a:cs typeface="Arial" pitchFamily="34" charset="0"/>
              </a:rPr>
              <a:t>Net enrolment Rate for Children at primary school age improved </a:t>
            </a:r>
            <a:r>
              <a:rPr lang="en-US" dirty="0">
                <a:latin typeface="Arial" pitchFamily="34" charset="0"/>
                <a:cs typeface="Arial" pitchFamily="34" charset="0"/>
              </a:rPr>
              <a:t>from 92% in 1996 to 94% in 2012. By 2014, some AMS have 100% of net enrollment. In many ASEAN Member States, almost all children do not only enter primary education but also </a:t>
            </a:r>
            <a:r>
              <a:rPr lang="en-US" dirty="0" smtClean="0">
                <a:latin typeface="Arial" pitchFamily="34" charset="0"/>
                <a:cs typeface="Arial" pitchFamily="34" charset="0"/>
              </a:rPr>
              <a:t>complete </a:t>
            </a:r>
            <a:r>
              <a:rPr lang="en-US" dirty="0">
                <a:latin typeface="Arial" pitchFamily="34" charset="0"/>
                <a:cs typeface="Arial" pitchFamily="34" charset="0"/>
              </a:rPr>
              <a:t>it. </a:t>
            </a:r>
          </a:p>
          <a:p>
            <a:pPr marL="171450" indent="-171450">
              <a:buFont typeface="Arial" panose="020B0604020202020204" pitchFamily="34" charset="0"/>
              <a:buChar char="•"/>
              <a:defRPr/>
            </a:pPr>
            <a:r>
              <a:rPr lang="en-US" b="1" dirty="0" smtClean="0">
                <a:latin typeface="Arial" pitchFamily="34" charset="0"/>
                <a:cs typeface="Arial" pitchFamily="34" charset="0"/>
              </a:rPr>
              <a:t>Over </a:t>
            </a:r>
            <a:r>
              <a:rPr lang="en-US" b="1" dirty="0">
                <a:latin typeface="Arial" pitchFamily="34" charset="0"/>
                <a:cs typeface="Arial" pitchFamily="34" charset="0"/>
              </a:rPr>
              <a:t>50% of ASEAN population are in active employment age. The </a:t>
            </a:r>
            <a:r>
              <a:rPr lang="en-US" b="1" dirty="0" err="1">
                <a:latin typeface="Arial" pitchFamily="34" charset="0"/>
                <a:cs typeface="Arial" pitchFamily="34" charset="0"/>
              </a:rPr>
              <a:t>labour</a:t>
            </a:r>
            <a:r>
              <a:rPr lang="en-US" b="1" dirty="0">
                <a:latin typeface="Arial" pitchFamily="34" charset="0"/>
                <a:cs typeface="Arial" pitchFamily="34" charset="0"/>
              </a:rPr>
              <a:t> participation rate across </a:t>
            </a:r>
            <a:r>
              <a:rPr lang="en-US" dirty="0">
                <a:latin typeface="Arial" pitchFamily="34" charset="0"/>
                <a:cs typeface="Arial" pitchFamily="34" charset="0"/>
              </a:rPr>
              <a:t>AMS where data is available (8) </a:t>
            </a:r>
            <a:r>
              <a:rPr lang="en-US" b="1" dirty="0">
                <a:latin typeface="Arial" pitchFamily="34" charset="0"/>
                <a:cs typeface="Arial" pitchFamily="34" charset="0"/>
              </a:rPr>
              <a:t>is between 67% (PH) to 83% (Cambodia) </a:t>
            </a:r>
            <a:r>
              <a:rPr lang="en-US" dirty="0">
                <a:latin typeface="Arial" pitchFamily="34" charset="0"/>
                <a:cs typeface="Arial" pitchFamily="34" charset="0"/>
              </a:rPr>
              <a:t>in 2014.</a:t>
            </a:r>
          </a:p>
          <a:p>
            <a:pPr>
              <a:defRPr/>
            </a:pPr>
            <a:endParaRPr lang="en-US" dirty="0">
              <a:latin typeface="Arial" pitchFamily="34" charset="0"/>
              <a:cs typeface="Arial"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F5D580A9-0374-4308-8BF6-33B57D7E35DA}" type="slidenum">
              <a:rPr lang="en-US" altLang="en-US">
                <a:latin typeface="Times"/>
              </a:rPr>
              <a:pPr/>
              <a:t>35</a:t>
            </a:fld>
            <a:endParaRPr lang="en-US" altLang="en-US">
              <a:latin typeface="Times"/>
            </a:endParaRPr>
          </a:p>
        </p:txBody>
      </p:sp>
    </p:spTree>
    <p:extLst>
      <p:ext uri="{BB962C8B-B14F-4D97-AF65-F5344CB8AC3E}">
        <p14:creationId xmlns:p14="http://schemas.microsoft.com/office/powerpoint/2010/main" val="146262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a:endParaRPr>
          </a:p>
        </p:txBody>
      </p:sp>
    </p:spTree>
    <p:extLst>
      <p:ext uri="{BB962C8B-B14F-4D97-AF65-F5344CB8AC3E}">
        <p14:creationId xmlns:p14="http://schemas.microsoft.com/office/powerpoint/2010/main" val="3494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700234" y="4414838"/>
            <a:ext cx="5609936"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ABA15-4B58-41B6-948A-D981D67B1EB8}" type="slidenum">
              <a:rPr lang="en-US" smtClean="0"/>
              <a:pPr>
                <a:defRPr/>
              </a:pPr>
              <a:t>40</a:t>
            </a:fld>
            <a:endParaRPr lang="en-US"/>
          </a:p>
        </p:txBody>
      </p:sp>
    </p:spTree>
    <p:extLst>
      <p:ext uri="{BB962C8B-B14F-4D97-AF65-F5344CB8AC3E}">
        <p14:creationId xmlns:p14="http://schemas.microsoft.com/office/powerpoint/2010/main" val="271900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dirty="0" smtClean="0"/>
              <a:t>The ASEAN Emblem shall be the official emblem of ASEAN. </a:t>
            </a:r>
            <a:r>
              <a:rPr lang="en-US" sz="1800" dirty="0" smtClean="0">
                <a:latin typeface="Arial" charset="0"/>
                <a:cs typeface="Arial" charset="0"/>
              </a:rPr>
              <a:t>The ASEAN Emblem is the reserved copyright of ASEAN.</a:t>
            </a:r>
          </a:p>
          <a:p>
            <a:endParaRPr lang="en-US" sz="1800" dirty="0" smtClean="0"/>
          </a:p>
          <a:p>
            <a:r>
              <a:rPr lang="en-US" sz="1800" dirty="0" smtClean="0">
                <a:latin typeface="Arial" charset="0"/>
                <a:cs typeface="Arial" charset="0"/>
              </a:rPr>
              <a:t>The blue represents peace and stability. Red depicts courage/ brave and dynamism, white shows purity and yellow </a:t>
            </a:r>
            <a:r>
              <a:rPr lang="en-US" sz="1800" dirty="0" err="1" smtClean="0">
                <a:latin typeface="Arial" charset="0"/>
                <a:cs typeface="Arial" charset="0"/>
              </a:rPr>
              <a:t>symbolises</a:t>
            </a:r>
            <a:r>
              <a:rPr lang="en-US" sz="1800" dirty="0" smtClean="0">
                <a:latin typeface="Arial" charset="0"/>
                <a:cs typeface="Arial" charset="0"/>
              </a:rPr>
              <a:t> prosperity.</a:t>
            </a:r>
          </a:p>
          <a:p>
            <a:endParaRPr lang="en-US" sz="1800" dirty="0" smtClean="0">
              <a:latin typeface="Arial" charset="0"/>
              <a:cs typeface="Arial" charset="0"/>
            </a:endParaRPr>
          </a:p>
          <a:p>
            <a:r>
              <a:rPr lang="en-US" sz="1800" dirty="0" smtClean="0">
                <a:latin typeface="Arial" charset="0"/>
                <a:cs typeface="Arial" charset="0"/>
              </a:rPr>
              <a:t>The stalks of </a:t>
            </a:r>
            <a:r>
              <a:rPr lang="en-US" sz="1800" dirty="0" err="1" smtClean="0">
                <a:latin typeface="Arial" charset="0"/>
                <a:cs typeface="Arial" charset="0"/>
              </a:rPr>
              <a:t>padi</a:t>
            </a:r>
            <a:r>
              <a:rPr lang="en-US" sz="1800" dirty="0" smtClean="0">
                <a:latin typeface="Arial" charset="0"/>
                <a:cs typeface="Arial" charset="0"/>
              </a:rPr>
              <a:t> in the </a:t>
            </a:r>
            <a:r>
              <a:rPr lang="en-US" sz="1800" dirty="0" err="1" smtClean="0">
                <a:latin typeface="Arial" charset="0"/>
                <a:cs typeface="Arial" charset="0"/>
              </a:rPr>
              <a:t>centre</a:t>
            </a:r>
            <a:r>
              <a:rPr lang="en-US" sz="1800" dirty="0" smtClean="0">
                <a:latin typeface="Arial" charset="0"/>
                <a:cs typeface="Arial" charset="0"/>
              </a:rPr>
              <a:t> of the Emblem represent the dream of ASEAN’s Founding Fathers for an ASEAN comprising all the countries in Southeast Asia, bound together in friendship and solidarity.</a:t>
            </a:r>
          </a:p>
          <a:p>
            <a:r>
              <a:rPr lang="en-US" sz="1800" dirty="0" smtClean="0">
                <a:latin typeface="Arial" charset="0"/>
                <a:cs typeface="Arial" charset="0"/>
              </a:rPr>
              <a:t>The circle represents the unity of ASEAN.</a:t>
            </a:r>
          </a:p>
          <a:p>
            <a:endParaRPr lang="en-US" sz="1800" dirty="0" smtClean="0">
              <a:latin typeface="Arial" charset="0"/>
              <a:cs typeface="Arial" charset="0"/>
            </a:endParaRPr>
          </a:p>
          <a:p>
            <a:endParaRPr lang="en-US" sz="1800" dirty="0" smtClean="0"/>
          </a:p>
          <a:p>
            <a:endParaRPr lang="en-US" sz="1800"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BBE9A3-72B3-445B-9B29-07701720D89B}" type="slidenum">
              <a:rPr lang="en-GB" smtClean="0"/>
              <a:pPr eaLnBrk="1" hangingPunct="1"/>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0ABA15-4B58-41B6-948A-D981D67B1EB8}" type="slidenum">
              <a:rPr lang="en-US" smtClean="0"/>
              <a:pPr>
                <a:defRPr/>
              </a:pPr>
              <a:t>41</a:t>
            </a:fld>
            <a:endParaRPr lang="en-US"/>
          </a:p>
        </p:txBody>
      </p:sp>
    </p:spTree>
    <p:extLst>
      <p:ext uri="{BB962C8B-B14F-4D97-AF65-F5344CB8AC3E}">
        <p14:creationId xmlns:p14="http://schemas.microsoft.com/office/powerpoint/2010/main" val="75565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1E8068A6-70D3-4A7C-B0DB-BE5368D138EB}" type="slidenum">
              <a:rPr lang="en-US" smtClean="0">
                <a:solidFill>
                  <a:srgbClr val="000000"/>
                </a:solidFill>
                <a:latin typeface="Times"/>
              </a:rPr>
              <a:pPr/>
              <a:t>43</a:t>
            </a:fld>
            <a:endParaRPr lang="en-US" smtClean="0">
              <a:solidFill>
                <a:srgbClr val="000000"/>
              </a:solidFill>
              <a:latin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ABA15-4B58-41B6-948A-D981D67B1EB8}" type="slidenum">
              <a:rPr lang="en-US" smtClean="0"/>
              <a:pPr>
                <a:defRPr/>
              </a:pPr>
              <a:t>45</a:t>
            </a:fld>
            <a:endParaRPr lang="en-US"/>
          </a:p>
        </p:txBody>
      </p:sp>
    </p:spTree>
    <p:extLst>
      <p:ext uri="{BB962C8B-B14F-4D97-AF65-F5344CB8AC3E}">
        <p14:creationId xmlns:p14="http://schemas.microsoft.com/office/powerpoint/2010/main" val="79222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Highly connected region: Indonesia’s mobile phone penetration: 109%; Bangkok is the Facebook capital of the world; 81% of Vietnamese use social media; Philippines  has 30 million Facebook users</a:t>
            </a:r>
          </a:p>
          <a:p>
            <a:r>
              <a:rPr lang="en-US" dirty="0" smtClean="0"/>
              <a:t>Young educated </a:t>
            </a:r>
            <a:r>
              <a:rPr lang="en-US" dirty="0" err="1" smtClean="0"/>
              <a:t>labour</a:t>
            </a:r>
            <a:r>
              <a:rPr lang="en-US" dirty="0" smtClean="0"/>
              <a:t> force: youth aged 15-29 account for 27% of ASEAN’s population; they are mostly educated and tech savvy</a:t>
            </a:r>
          </a:p>
          <a:p>
            <a:r>
              <a:rPr lang="en-US" dirty="0" smtClean="0"/>
              <a:t>ASEAN signed FTAs with China, Japan, South Korea, India, New Zealand and Australia.</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24" indent="-291163" eaLnBrk="0" hangingPunct="0">
              <a:defRPr>
                <a:solidFill>
                  <a:schemeClr val="tx1"/>
                </a:solidFill>
                <a:latin typeface="Arial" pitchFamily="34" charset="0"/>
                <a:ea typeface="MS PGothic" pitchFamily="34" charset="-128"/>
              </a:defRPr>
            </a:lvl2pPr>
            <a:lvl3pPr marL="1164653" indent="-232930" eaLnBrk="0" hangingPunct="0">
              <a:defRPr>
                <a:solidFill>
                  <a:schemeClr val="tx1"/>
                </a:solidFill>
                <a:latin typeface="Arial" pitchFamily="34" charset="0"/>
                <a:ea typeface="MS PGothic" pitchFamily="34" charset="-128"/>
              </a:defRPr>
            </a:lvl3pPr>
            <a:lvl4pPr marL="1630514" indent="-232930" eaLnBrk="0" hangingPunct="0">
              <a:defRPr>
                <a:solidFill>
                  <a:schemeClr val="tx1"/>
                </a:solidFill>
                <a:latin typeface="Arial" pitchFamily="34" charset="0"/>
                <a:ea typeface="MS PGothic" pitchFamily="34" charset="-128"/>
              </a:defRPr>
            </a:lvl4pPr>
            <a:lvl5pPr marL="2096375" indent="-232930" eaLnBrk="0" hangingPunct="0">
              <a:defRPr>
                <a:solidFill>
                  <a:schemeClr val="tx1"/>
                </a:solidFill>
                <a:latin typeface="Arial" pitchFamily="34" charset="0"/>
                <a:ea typeface="MS PGothic" pitchFamily="34" charset="-128"/>
              </a:defRPr>
            </a:lvl5pPr>
            <a:lvl6pPr marL="2562236" indent="-232930" eaLnBrk="0" fontAlgn="base" hangingPunct="0">
              <a:spcBef>
                <a:spcPct val="0"/>
              </a:spcBef>
              <a:spcAft>
                <a:spcPct val="0"/>
              </a:spcAft>
              <a:defRPr>
                <a:solidFill>
                  <a:schemeClr val="tx1"/>
                </a:solidFill>
                <a:latin typeface="Arial" pitchFamily="34" charset="0"/>
                <a:ea typeface="MS PGothic" pitchFamily="34" charset="-128"/>
              </a:defRPr>
            </a:lvl6pPr>
            <a:lvl7pPr marL="3028096" indent="-232930" eaLnBrk="0" fontAlgn="base" hangingPunct="0">
              <a:spcBef>
                <a:spcPct val="0"/>
              </a:spcBef>
              <a:spcAft>
                <a:spcPct val="0"/>
              </a:spcAft>
              <a:defRPr>
                <a:solidFill>
                  <a:schemeClr val="tx1"/>
                </a:solidFill>
                <a:latin typeface="Arial" pitchFamily="34" charset="0"/>
                <a:ea typeface="MS PGothic" pitchFamily="34" charset="-128"/>
              </a:defRPr>
            </a:lvl7pPr>
            <a:lvl8pPr marL="3493957" indent="-232930" eaLnBrk="0" fontAlgn="base" hangingPunct="0">
              <a:spcBef>
                <a:spcPct val="0"/>
              </a:spcBef>
              <a:spcAft>
                <a:spcPct val="0"/>
              </a:spcAft>
              <a:defRPr>
                <a:solidFill>
                  <a:schemeClr val="tx1"/>
                </a:solidFill>
                <a:latin typeface="Arial" pitchFamily="34" charset="0"/>
                <a:ea typeface="MS PGothic" pitchFamily="34" charset="-128"/>
              </a:defRPr>
            </a:lvl8pPr>
            <a:lvl9pPr marL="3959819" indent="-23293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C03DAD3-84C1-4477-95C6-4F5271C7D04F}" type="slidenum">
              <a:rPr lang="en-US" smtClean="0">
                <a:solidFill>
                  <a:prstClr val="black"/>
                </a:solidFill>
              </a:rPr>
              <a:pPr eaLnBrk="1" hangingPunct="1"/>
              <a:t>4</a:t>
            </a:fld>
            <a:endParaRPr lang="en-US" smtClean="0">
              <a:solidFill>
                <a:prstClr val="black"/>
              </a:solidFill>
            </a:endParaRPr>
          </a:p>
        </p:txBody>
      </p:sp>
    </p:spTree>
    <p:extLst>
      <p:ext uri="{BB962C8B-B14F-4D97-AF65-F5344CB8AC3E}">
        <p14:creationId xmlns:p14="http://schemas.microsoft.com/office/powerpoint/2010/main" val="48157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p:txBody>
      </p:sp>
    </p:spTree>
    <p:extLst>
      <p:ext uri="{BB962C8B-B14F-4D97-AF65-F5344CB8AC3E}">
        <p14:creationId xmlns:p14="http://schemas.microsoft.com/office/powerpoint/2010/main" val="348497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893" lvl="1"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[Technical notes on intraregional/intra-ASEAN trade: While the share of intraregional trade is often used as an indicator of integration ‘success’, it may be argued that ASEAN’s pursuit of regional integration has been placed consistently in the broader context of integration into the global economy. An increase in the share of intra-regional trade may not always be an accurate indicator of success if this takes place due to trade diversion. Intra- and extra-regional trade should be seen as complementary/mutually reinforcing, particularly in the era of global value chains (GVCs).]</a:t>
            </a:r>
            <a:endParaRPr lang="en-US" sz="105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362314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ASEAN people practice Islam, Christianity, Buddhism, Hinduism, </a:t>
            </a:r>
            <a:r>
              <a:rPr lang="en-US" dirty="0" err="1" smtClean="0"/>
              <a:t>etc</a:t>
            </a:r>
            <a:endParaRPr lang="en-US" dirty="0" smtClean="0"/>
          </a:p>
          <a:p>
            <a:r>
              <a:rPr lang="en-US" dirty="0" smtClean="0"/>
              <a:t>It has varied topography and vast natural resources, with rich mineral deposits, oil deposits, etc.</a:t>
            </a:r>
          </a:p>
          <a:p>
            <a:r>
              <a:rPr lang="en-US" dirty="0" smtClean="0"/>
              <a:t>ASEAN people have rich cultural traditions and heritage.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E1482F4-4FE0-471C-A917-47ECF6E38AA1}" type="slidenum">
              <a:rPr lang="en-US" smtClean="0"/>
              <a:pPr eaLnBrk="1" hangingPunct="1"/>
              <a:t>7</a:t>
            </a:fld>
            <a:endParaRPr lang="en-US" smtClean="0"/>
          </a:p>
        </p:txBody>
      </p:sp>
    </p:spTree>
    <p:extLst>
      <p:ext uri="{BB962C8B-B14F-4D97-AF65-F5344CB8AC3E}">
        <p14:creationId xmlns:p14="http://schemas.microsoft.com/office/powerpoint/2010/main" val="322027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835FE2-64C4-4F25-AFBC-974E1706AB77}" type="slidenum">
              <a:rPr lang="en-US" smtClean="0"/>
              <a:pPr>
                <a:defRPr/>
              </a:pPr>
              <a:t>15</a:t>
            </a:fld>
            <a:endParaRPr lang="en-US" dirty="0"/>
          </a:p>
        </p:txBody>
      </p:sp>
    </p:spTree>
    <p:extLst>
      <p:ext uri="{BB962C8B-B14F-4D97-AF65-F5344CB8AC3E}">
        <p14:creationId xmlns:p14="http://schemas.microsoft.com/office/powerpoint/2010/main" val="135211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700234" y="4414839"/>
            <a:ext cx="5609936"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a:endParaRPr>
          </a:p>
        </p:txBody>
      </p:sp>
    </p:spTree>
    <p:extLst>
      <p:ext uri="{BB962C8B-B14F-4D97-AF65-F5344CB8AC3E}">
        <p14:creationId xmlns:p14="http://schemas.microsoft.com/office/powerpoint/2010/main" val="361542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effectLst/>
                <a:latin typeface="+mn-lt"/>
                <a:ea typeface="+mn-ea"/>
                <a:cs typeface="+mn-cs"/>
              </a:rPr>
              <a:t>The AEC Blueprint 2025 has 5 characteristics, which</a:t>
            </a:r>
            <a:r>
              <a:rPr lang="en-GB" sz="1200" b="0" i="0" kern="1200" baseline="0" dirty="0" smtClean="0">
                <a:effectLst/>
                <a:latin typeface="+mn-lt"/>
                <a:ea typeface="+mn-ea"/>
                <a:cs typeface="+mn-cs"/>
              </a:rPr>
              <a:t> sets out 1</a:t>
            </a:r>
            <a:r>
              <a:rPr lang="en-GB" sz="1200" b="0" i="0" kern="1200" dirty="0" smtClean="0">
                <a:effectLst/>
                <a:latin typeface="+mn-lt"/>
                <a:ea typeface="+mn-ea"/>
                <a:cs typeface="+mn-cs"/>
              </a:rPr>
              <a:t>53 strategic measures</a:t>
            </a:r>
            <a:r>
              <a:rPr lang="en-GB" sz="1200" b="0" i="0" kern="1200" baseline="0" dirty="0" smtClean="0">
                <a:effectLst/>
                <a:latin typeface="+mn-lt"/>
                <a:ea typeface="+mn-ea"/>
                <a:cs typeface="+mn-cs"/>
              </a:rPr>
              <a:t> </a:t>
            </a:r>
            <a:r>
              <a:rPr lang="en-GB" sz="1200" b="0" i="0" kern="1200" dirty="0" smtClean="0">
                <a:effectLst/>
                <a:latin typeface="+mn-lt"/>
                <a:ea typeface="+mn-ea"/>
                <a:cs typeface="+mn-cs"/>
              </a:rPr>
              <a:t>under its elements. </a:t>
            </a:r>
          </a:p>
          <a:p>
            <a:pPr defTabSz="911291">
              <a:defRPr/>
            </a:pPr>
            <a:endParaRPr lang="en-US" sz="1200" dirty="0" smtClean="0"/>
          </a:p>
          <a:p>
            <a:pPr defTabSz="911291">
              <a:defRPr/>
            </a:pPr>
            <a:r>
              <a:rPr lang="en-US" sz="1200" dirty="0" smtClean="0"/>
              <a:t>There are some new elements not found in the AEC  BP that were introduced to the AEC BP 2025, such as financial inclusion, global value chains, productivity growth and innovation, good governance, Effective, Efficient, Coherent and Responsive Regulations, and Good Regulatory Practice; Sustainable Economic Development; Global Megatrends and Emerging Trade-related Issues; Healthcare; Science and Technology; PPP; the role of private sector and stakeholders in regional integration efforts;</a:t>
            </a:r>
            <a:r>
              <a:rPr lang="en-US" sz="1200" baseline="0" dirty="0" smtClean="0"/>
              <a:t> and enhancing economic partnerships with non-FTA dialogue partners and engaging with other regional and global partners and institutions.</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BFD81C7-2F41-412C-8C77-495257E54198}" type="slidenum">
              <a:rPr lang="en-US" smtClean="0"/>
              <a:t>25</a:t>
            </a:fld>
            <a:endParaRPr lang="en-US"/>
          </a:p>
        </p:txBody>
      </p:sp>
    </p:spTree>
    <p:extLst>
      <p:ext uri="{BB962C8B-B14F-4D97-AF65-F5344CB8AC3E}">
        <p14:creationId xmlns:p14="http://schemas.microsoft.com/office/powerpoint/2010/main" val="182044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14348" y="3886200"/>
            <a:ext cx="7058052" cy="1752600"/>
          </a:xfrm>
        </p:spPr>
        <p:txBody>
          <a:bodyPr>
            <a:normAutofit/>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F4C87A-072A-4CE5-9F79-4F38DDE7DC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242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B7391-EEE9-4290-B51A-BF1AB805C9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06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FE5205-4551-484D-B780-33467BFB80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004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881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766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30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49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912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13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681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3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a:lvl1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B7AA14-3892-48AA-89DE-A047064C17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987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71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684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EAE0C-8E25-412E-8F2B-D4E365B06127}" type="datetimeFigureOut">
              <a:rPr lang="en-US">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31AECC-ECEE-4DE1-8F62-B7301787EB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203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21492" y="234866"/>
            <a:ext cx="8794113" cy="277768"/>
          </a:xfrm>
        </p:spPr>
        <p:txBody>
          <a:bodyPr/>
          <a:lstStyle>
            <a:lvl1pPr>
              <a:lnSpc>
                <a:spcPct val="95000"/>
              </a:lnSpc>
              <a:defRPr sz="1900"/>
            </a:lvl1pPr>
          </a:lstStyle>
          <a:p>
            <a:r>
              <a:rPr lang="en-US"/>
              <a:t>Click to edit Master title style</a:t>
            </a:r>
          </a:p>
        </p:txBody>
      </p:sp>
      <p:sp>
        <p:nvSpPr>
          <p:cNvPr id="4" name="McK 5. Source" hidden="1"/>
          <p:cNvSpPr>
            <a:spLocks noChangeArrowheads="1"/>
          </p:cNvSpPr>
          <p:nvPr userDrawn="1"/>
        </p:nvSpPr>
        <p:spPr bwMode="auto">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fontAlgn="base">
              <a:spcBef>
                <a:spcPct val="0"/>
              </a:spcBef>
              <a:spcAft>
                <a:spcPct val="0"/>
              </a:spcAft>
              <a:tabLst>
                <a:tab pos="612775" algn="l"/>
              </a:tabLst>
            </a:pPr>
            <a:r>
              <a:rPr lang="en-US" sz="1000" dirty="0">
                <a:solidFill>
                  <a:srgbClr val="000000"/>
                </a:solidFill>
              </a:rPr>
              <a:t>SOURCE:</a:t>
            </a:r>
          </a:p>
        </p:txBody>
      </p:sp>
      <p:sp>
        <p:nvSpPr>
          <p:cNvPr id="5" name="McK 4. Footnote" hidden="1"/>
          <p:cNvSpPr txBox="1">
            <a:spLocks noChangeArrowheads="1"/>
          </p:cNvSpPr>
          <p:nvPr userDrawn="1"/>
        </p:nvSpPr>
        <p:spPr bwMode="auto">
          <a:xfrm>
            <a:off x="119063" y="6080125"/>
            <a:ext cx="85486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en-US" dirty="0">
                <a:solidFill>
                  <a:srgbClr val="000000"/>
                </a:solidFill>
              </a:rPr>
              <a:t>1 FOOTNOTE</a:t>
            </a:r>
          </a:p>
        </p:txBody>
      </p:sp>
      <p:sp>
        <p:nvSpPr>
          <p:cNvPr id="6" name="McK 1. On-page tracker" hidden="1"/>
          <p:cNvSpPr>
            <a:spLocks noChangeArrowheads="1"/>
          </p:cNvSpPr>
          <p:nvPr userDrawn="1"/>
        </p:nvSpPr>
        <p:spPr bwMode="auto">
          <a:xfrm>
            <a:off x="119063" y="26988"/>
            <a:ext cx="256743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 ALWAYS ON CAPS</a:t>
            </a:r>
          </a:p>
        </p:txBody>
      </p:sp>
      <p:sp>
        <p:nvSpPr>
          <p:cNvPr id="7" name="McK 3. Unit of measure" hidden="1"/>
          <p:cNvSpPr txBox="1">
            <a:spLocks noChangeArrowheads="1"/>
          </p:cNvSpPr>
          <p:nvPr userDrawn="1"/>
        </p:nvSpPr>
        <p:spPr bwMode="auto">
          <a:xfrm>
            <a:off x="119062" y="5318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baseline="0">
                <a:solidFill>
                  <a:srgbClr val="808080"/>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en-US" sz="1600" dirty="0"/>
              <a:t>Unit of measure</a:t>
            </a:r>
            <a:r>
              <a:rPr lang="en-US" sz="1600" baseline="30000" dirty="0"/>
              <a:t>1</a:t>
            </a:r>
            <a:r>
              <a:rPr lang="en-US" sz="1600" dirty="0"/>
              <a:t> – </a:t>
            </a:r>
            <a:r>
              <a:rPr lang="en-US" sz="1600" dirty="0">
                <a:solidFill>
                  <a:srgbClr val="000000"/>
                </a:solidFill>
              </a:rPr>
              <a:t>if it is a subtitle should be black</a:t>
            </a:r>
          </a:p>
        </p:txBody>
      </p:sp>
    </p:spTree>
    <p:extLst>
      <p:ext uri="{BB962C8B-B14F-4D97-AF65-F5344CB8AC3E}">
        <p14:creationId xmlns:p14="http://schemas.microsoft.com/office/powerpoint/2010/main" val="107040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714348" y="3886200"/>
            <a:ext cx="7058052" cy="1752600"/>
          </a:xfrm>
        </p:spPr>
        <p:txBody>
          <a:bodyPr>
            <a:normAutofit/>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7BF3B80-F6C5-49AB-AC77-9BF635FB3E23}"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F4C87A-072A-4CE5-9F79-4F38DDE7DC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4153724"/>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FF0000"/>
              </a:buClr>
              <a:defRPr/>
            </a:lvl1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lvl1pPr>
              <a:defRPr/>
            </a:lvl1pPr>
          </a:lstStyle>
          <a:p>
            <a:pPr>
              <a:defRPr/>
            </a:pPr>
            <a:fld id="{0501972F-B12E-49CC-BD36-F4DE397CFDDB}"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B7AA14-3892-48AA-89DE-A047064C17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6601239"/>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CF7683-07D8-4EB1-B3F0-FC10CF50523B}"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B9FBC-2315-4B7D-96BF-850187637B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3874036"/>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7A78D2-C195-4FBB-9AB6-B9714DAA27AE}"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396C5A-299E-4EAE-9DAB-9B0FFE555D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674997"/>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73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97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8573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97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64E77B8-5762-4732-A27F-0107C6009382}"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8136761-7A61-443D-9AA4-B29991BF9F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7649914"/>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EF0DA8-E336-4A73-9616-1745CBC1827B}"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C3B42A-D665-425F-BC13-5A615BEA64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45401281"/>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B9FBC-2315-4B7D-96BF-850187637B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958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1B9416-C319-42C1-AEC7-A3A8B9570952}"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4AC473-ACD6-48FC-AECB-E4372356BE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8734513"/>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8BC12A-8217-43C1-8DAC-9347B8CCD1D2}"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96D98B-6FAD-4D5C-8E2F-21E4358052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6931694"/>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B2AECA-9227-4560-BDC6-9F289D40EE5D}"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41C3E-D157-4FF7-8C78-9418925F32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0792823"/>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82F1A7-A4D7-472A-952C-C40177549FB6}"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B7391-EEE9-4290-B51A-BF1AB805C98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649316"/>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FACF8D-2AA4-4478-B2A7-2C92B04EA8D4}" type="datetime1">
              <a:rPr lang="en-US" smtClean="0">
                <a:solidFill>
                  <a:prstClr val="black">
                    <a:tint val="75000"/>
                  </a:prstClr>
                </a:solidFill>
              </a:rPr>
              <a:pPr>
                <a:def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FE5205-4551-484D-B780-33467BFB801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2295993"/>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396C5A-299E-4EAE-9DAB-9B0FFE555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365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73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7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73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7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8136761-7A61-443D-9AA4-B29991BF9F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64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C3B42A-D665-425F-BC13-5A615BEA64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322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4AC473-ACD6-48FC-AECB-E4372356BE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354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96D98B-6FAD-4D5C-8E2F-21E4358052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987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7/18/2018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41C3E-D157-4FF7-8C78-9418925F32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380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vmlDrawing" Target="../drawings/vmlDrawing1.vml"/><Relationship Id="rId7"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14375" y="1000125"/>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14375" y="1660525"/>
            <a:ext cx="7143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CC8DDC7-FFFA-4397-B643-03D452A0835C}" type="datetimeFigureOut">
              <a:rPr lang="en-US">
                <a:solidFill>
                  <a:prstClr val="black">
                    <a:tint val="75000"/>
                  </a:prstClr>
                </a:solidFill>
                <a:ea typeface="MS PGothic" pitchFamily="34" charset="-128"/>
              </a:rPr>
              <a:pPr>
                <a:defRPr/>
              </a:pPr>
              <a:t>7/18/2018</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BFC576-C7C7-4EBA-8F4B-ED40F13DE983}" type="slidenum">
              <a:rPr lang="en-US">
                <a:solidFill>
                  <a:prstClr val="black">
                    <a:tint val="75000"/>
                  </a:prstClr>
                </a:solidFill>
                <a:ea typeface="MS PGothic" pitchFamily="34" charset="-128"/>
              </a:rPr>
              <a:pPr>
                <a:defRPr/>
              </a:pPr>
              <a:t>‹#›</a:t>
            </a:fld>
            <a:endParaRPr lang="en-US">
              <a:solidFill>
                <a:prstClr val="black">
                  <a:tint val="75000"/>
                </a:prstClr>
              </a:solidFill>
              <a:ea typeface="MS PGothic" pitchFamily="34" charset="-128"/>
            </a:endParaRPr>
          </a:p>
        </p:txBody>
      </p:sp>
      <p:pic>
        <p:nvPicPr>
          <p:cNvPr id="2055" name="Picture 2"/>
          <p:cNvPicPr>
            <a:picLocks noChangeAspect="1" noChangeArrowheads="1"/>
          </p:cNvPicPr>
          <p:nvPr userDrawn="1"/>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40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8072438" y="5524500"/>
            <a:ext cx="8223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576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EAE0C-8E25-412E-8F2B-D4E365B06127}" type="datetimeFigureOut">
              <a:rPr lang="en-US" smtClean="0">
                <a:solidFill>
                  <a:prstClr val="black">
                    <a:tint val="75000"/>
                  </a:prstClr>
                </a:solidFill>
              </a:rPr>
              <a:pPr/>
              <a:t>7/18/2018</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1AECC-ECEE-4DE1-8F62-B7301787EBB1}"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179399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28878416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12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61984" cy="161974"/>
                      </a:xfrm>
                      <a:prstGeom prst="rect">
                        <a:avLst/>
                      </a:prstGeom>
                    </p:spPr>
                  </p:pic>
                </p:oleObj>
              </mc:Fallback>
            </mc:AlternateContent>
          </a:graphicData>
        </a:graphic>
      </p:graphicFrame>
      <p:sp>
        <p:nvSpPr>
          <p:cNvPr id="18" name="SlideBottomBar"/>
          <p:cNvSpPr>
            <a:spLocks noChangeArrowheads="1"/>
          </p:cNvSpPr>
          <p:nvPr/>
        </p:nvSpPr>
        <p:spPr bwMode="auto">
          <a:xfrm>
            <a:off x="0" y="5222297"/>
            <a:ext cx="9144000" cy="1655379"/>
          </a:xfrm>
          <a:prstGeom prst="rect">
            <a:avLst/>
          </a:prstGeom>
          <a:gradFill rotWithShape="1">
            <a:gsLst>
              <a:gs pos="0">
                <a:schemeClr val="bg1">
                  <a:alpha val="5000"/>
                </a:schemeClr>
              </a:gs>
              <a:gs pos="100000">
                <a:schemeClr val="accent1">
                  <a:alpha val="30000"/>
                </a:schemeClr>
              </a:gs>
            </a:gsLst>
            <a:lin ang="5400000" scaled="1"/>
          </a:gradFill>
          <a:ln>
            <a:noFill/>
          </a:ln>
          <a:effectLst/>
          <a:extLst/>
        </p:spPr>
        <p:txBody>
          <a:bodyPr wrap="none" lIns="91420" tIns="45711" rIns="91420" bIns="45711" anchor="ctr"/>
          <a:lstStyle/>
          <a:p>
            <a:pPr fontAlgn="base">
              <a:spcBef>
                <a:spcPct val="0"/>
              </a:spcBef>
              <a:spcAft>
                <a:spcPct val="0"/>
              </a:spcAft>
              <a:defRPr/>
            </a:pPr>
            <a:endParaRPr lang="en-US" sz="2100" dirty="0">
              <a:solidFill>
                <a:srgbClr val="000000"/>
              </a:solidFill>
            </a:endParaRPr>
          </a:p>
        </p:txBody>
      </p:sp>
      <p:grpSp>
        <p:nvGrpSpPr>
          <p:cNvPr id="7" name="Group 6"/>
          <p:cNvGrpSpPr/>
          <p:nvPr userDrawn="1"/>
        </p:nvGrpSpPr>
        <p:grpSpPr>
          <a:xfrm>
            <a:off x="6855047" y="6145239"/>
            <a:ext cx="2286572" cy="713232"/>
            <a:chOff x="6855047" y="6145239"/>
            <a:chExt cx="2286572" cy="713232"/>
          </a:xfrm>
        </p:grpSpPr>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55047" y="6145239"/>
              <a:ext cx="2286000" cy="713232"/>
            </a:xfrm>
            <a:prstGeom prst="rect">
              <a:avLst/>
            </a:prstGeom>
          </p:spPr>
        </p:pic>
        <p:sp>
          <p:nvSpPr>
            <p:cNvPr id="6" name="Freeform 5"/>
            <p:cNvSpPr/>
            <p:nvPr userDrawn="1"/>
          </p:nvSpPr>
          <p:spPr>
            <a:xfrm>
              <a:off x="8255794" y="6153150"/>
              <a:ext cx="885825" cy="180975"/>
            </a:xfrm>
            <a:custGeom>
              <a:avLst/>
              <a:gdLst>
                <a:gd name="connsiteX0" fmla="*/ 885825 w 885825"/>
                <a:gd name="connsiteY0" fmla="*/ 76200 h 180975"/>
                <a:gd name="connsiteX1" fmla="*/ 816769 w 885825"/>
                <a:gd name="connsiteY1" fmla="*/ 50006 h 180975"/>
                <a:gd name="connsiteX2" fmla="*/ 750094 w 885825"/>
                <a:gd name="connsiteY2" fmla="*/ 33338 h 180975"/>
                <a:gd name="connsiteX3" fmla="*/ 695325 w 885825"/>
                <a:gd name="connsiteY3" fmla="*/ 21431 h 180975"/>
                <a:gd name="connsiteX4" fmla="*/ 659606 w 885825"/>
                <a:gd name="connsiteY4" fmla="*/ 9525 h 180975"/>
                <a:gd name="connsiteX5" fmla="*/ 621506 w 885825"/>
                <a:gd name="connsiteY5" fmla="*/ 9525 h 180975"/>
                <a:gd name="connsiteX6" fmla="*/ 561975 w 885825"/>
                <a:gd name="connsiteY6" fmla="*/ 0 h 180975"/>
                <a:gd name="connsiteX7" fmla="*/ 495300 w 885825"/>
                <a:gd name="connsiteY7" fmla="*/ 2381 h 180975"/>
                <a:gd name="connsiteX8" fmla="*/ 395287 w 885825"/>
                <a:gd name="connsiteY8" fmla="*/ 7144 h 180975"/>
                <a:gd name="connsiteX9" fmla="*/ 326231 w 885825"/>
                <a:gd name="connsiteY9" fmla="*/ 16669 h 180975"/>
                <a:gd name="connsiteX10" fmla="*/ 245269 w 885825"/>
                <a:gd name="connsiteY10" fmla="*/ 30956 h 180975"/>
                <a:gd name="connsiteX11" fmla="*/ 171450 w 885825"/>
                <a:gd name="connsiteY11" fmla="*/ 45244 h 180975"/>
                <a:gd name="connsiteX12" fmla="*/ 76200 w 885825"/>
                <a:gd name="connsiteY12" fmla="*/ 78581 h 180975"/>
                <a:gd name="connsiteX13" fmla="*/ 0 w 885825"/>
                <a:gd name="connsiteY13" fmla="*/ 104775 h 180975"/>
                <a:gd name="connsiteX14" fmla="*/ 9525 w 885825"/>
                <a:gd name="connsiteY14" fmla="*/ 126206 h 180975"/>
                <a:gd name="connsiteX15" fmla="*/ 190500 w 885825"/>
                <a:gd name="connsiteY15" fmla="*/ 90488 h 180975"/>
                <a:gd name="connsiteX16" fmla="*/ 504825 w 885825"/>
                <a:gd name="connsiteY16" fmla="*/ 66675 h 180975"/>
                <a:gd name="connsiteX17" fmla="*/ 776287 w 885825"/>
                <a:gd name="connsiteY17" fmla="*/ 114300 h 180975"/>
                <a:gd name="connsiteX18" fmla="*/ 885825 w 885825"/>
                <a:gd name="connsiteY18" fmla="*/ 180975 h 180975"/>
                <a:gd name="connsiteX19" fmla="*/ 885825 w 885825"/>
                <a:gd name="connsiteY19" fmla="*/ 76200 h 180975"/>
                <a:gd name="connsiteX0" fmla="*/ 885825 w 885825"/>
                <a:gd name="connsiteY0" fmla="*/ 76200 h 180975"/>
                <a:gd name="connsiteX1" fmla="*/ 816769 w 885825"/>
                <a:gd name="connsiteY1" fmla="*/ 50006 h 180975"/>
                <a:gd name="connsiteX2" fmla="*/ 750094 w 885825"/>
                <a:gd name="connsiteY2" fmla="*/ 33338 h 180975"/>
                <a:gd name="connsiteX3" fmla="*/ 695325 w 885825"/>
                <a:gd name="connsiteY3" fmla="*/ 21431 h 180975"/>
                <a:gd name="connsiteX4" fmla="*/ 659606 w 885825"/>
                <a:gd name="connsiteY4" fmla="*/ 9525 h 180975"/>
                <a:gd name="connsiteX5" fmla="*/ 621506 w 885825"/>
                <a:gd name="connsiteY5" fmla="*/ 9525 h 180975"/>
                <a:gd name="connsiteX6" fmla="*/ 561975 w 885825"/>
                <a:gd name="connsiteY6" fmla="*/ 0 h 180975"/>
                <a:gd name="connsiteX7" fmla="*/ 495300 w 885825"/>
                <a:gd name="connsiteY7" fmla="*/ 2381 h 180975"/>
                <a:gd name="connsiteX8" fmla="*/ 395287 w 885825"/>
                <a:gd name="connsiteY8" fmla="*/ 7144 h 180975"/>
                <a:gd name="connsiteX9" fmla="*/ 326231 w 885825"/>
                <a:gd name="connsiteY9" fmla="*/ 16669 h 180975"/>
                <a:gd name="connsiteX10" fmla="*/ 245269 w 885825"/>
                <a:gd name="connsiteY10" fmla="*/ 30956 h 180975"/>
                <a:gd name="connsiteX11" fmla="*/ 171450 w 885825"/>
                <a:gd name="connsiteY11" fmla="*/ 45244 h 180975"/>
                <a:gd name="connsiteX12" fmla="*/ 66675 w 885825"/>
                <a:gd name="connsiteY12" fmla="*/ 78581 h 180975"/>
                <a:gd name="connsiteX13" fmla="*/ 0 w 885825"/>
                <a:gd name="connsiteY13" fmla="*/ 104775 h 180975"/>
                <a:gd name="connsiteX14" fmla="*/ 9525 w 885825"/>
                <a:gd name="connsiteY14" fmla="*/ 126206 h 180975"/>
                <a:gd name="connsiteX15" fmla="*/ 190500 w 885825"/>
                <a:gd name="connsiteY15" fmla="*/ 90488 h 180975"/>
                <a:gd name="connsiteX16" fmla="*/ 504825 w 885825"/>
                <a:gd name="connsiteY16" fmla="*/ 66675 h 180975"/>
                <a:gd name="connsiteX17" fmla="*/ 776287 w 885825"/>
                <a:gd name="connsiteY17" fmla="*/ 114300 h 180975"/>
                <a:gd name="connsiteX18" fmla="*/ 885825 w 885825"/>
                <a:gd name="connsiteY18" fmla="*/ 180975 h 180975"/>
                <a:gd name="connsiteX19" fmla="*/ 885825 w 885825"/>
                <a:gd name="connsiteY19" fmla="*/ 7620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5825" h="180975">
                  <a:moveTo>
                    <a:pt x="885825" y="76200"/>
                  </a:moveTo>
                  <a:lnTo>
                    <a:pt x="816769" y="50006"/>
                  </a:lnTo>
                  <a:lnTo>
                    <a:pt x="750094" y="33338"/>
                  </a:lnTo>
                  <a:lnTo>
                    <a:pt x="695325" y="21431"/>
                  </a:lnTo>
                  <a:lnTo>
                    <a:pt x="659606" y="9525"/>
                  </a:lnTo>
                  <a:lnTo>
                    <a:pt x="621506" y="9525"/>
                  </a:lnTo>
                  <a:lnTo>
                    <a:pt x="561975" y="0"/>
                  </a:lnTo>
                  <a:lnTo>
                    <a:pt x="495300" y="2381"/>
                  </a:lnTo>
                  <a:lnTo>
                    <a:pt x="395287" y="7144"/>
                  </a:lnTo>
                  <a:lnTo>
                    <a:pt x="326231" y="16669"/>
                  </a:lnTo>
                  <a:lnTo>
                    <a:pt x="245269" y="30956"/>
                  </a:lnTo>
                  <a:lnTo>
                    <a:pt x="171450" y="45244"/>
                  </a:lnTo>
                  <a:lnTo>
                    <a:pt x="66675" y="78581"/>
                  </a:lnTo>
                  <a:lnTo>
                    <a:pt x="0" y="104775"/>
                  </a:lnTo>
                  <a:lnTo>
                    <a:pt x="9525" y="126206"/>
                  </a:lnTo>
                  <a:lnTo>
                    <a:pt x="190500" y="90488"/>
                  </a:lnTo>
                  <a:lnTo>
                    <a:pt x="504825" y="66675"/>
                  </a:lnTo>
                  <a:lnTo>
                    <a:pt x="776287" y="114300"/>
                  </a:lnTo>
                  <a:lnTo>
                    <a:pt x="885825" y="180975"/>
                  </a:lnTo>
                  <a:lnTo>
                    <a:pt x="885825" y="76200"/>
                  </a:lnTo>
                  <a:close/>
                </a:path>
              </a:pathLst>
            </a:custGeom>
            <a:solidFill>
              <a:srgbClr val="EF3C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smtClean="0">
                <a:solidFill>
                  <a:srgbClr val="000000"/>
                </a:solidFill>
              </a:endParaRPr>
            </a:p>
          </p:txBody>
        </p:sp>
      </p:grpSp>
      <p:sp>
        <p:nvSpPr>
          <p:cNvPr id="1033" name="doc id"/>
          <p:cNvSpPr>
            <a:spLocks noChangeArrowheads="1"/>
          </p:cNvSpPr>
          <p:nvPr/>
        </p:nvSpPr>
        <p:spPr bwMode="auto">
          <a:xfrm>
            <a:off x="8246611" y="37256"/>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193607" fontAlgn="base">
              <a:spcBef>
                <a:spcPct val="0"/>
              </a:spcBef>
              <a:spcAft>
                <a:spcPct val="0"/>
              </a:spcAft>
            </a:pPr>
            <a:endParaRPr lang="en-US" sz="1000" dirty="0">
              <a:solidFill>
                <a:srgbClr val="000000"/>
              </a:solidFill>
            </a:endParaRPr>
          </a:p>
        </p:txBody>
      </p:sp>
      <p:sp>
        <p:nvSpPr>
          <p:cNvPr id="1036" name="Rectangle 286"/>
          <p:cNvSpPr>
            <a:spLocks noGrp="1" noChangeArrowheads="1"/>
          </p:cNvSpPr>
          <p:nvPr>
            <p:ph type="body" idx="1"/>
          </p:nvPr>
        </p:nvSpPr>
        <p:spPr bwMode="auto">
          <a:xfrm>
            <a:off x="1482157" y="1990669"/>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Text</a:t>
            </a:r>
          </a:p>
          <a:p>
            <a:pPr lvl="1"/>
            <a:r>
              <a:rPr lang="en-US" noProof="0" dirty="0" err="1"/>
              <a:t>Sdf</a:t>
            </a:r>
            <a:endParaRPr lang="en-US" noProof="0" dirty="0"/>
          </a:p>
          <a:p>
            <a:pPr lvl="2"/>
            <a:r>
              <a:rPr lang="en-US" noProof="0" dirty="0" err="1"/>
              <a:t>Sadf</a:t>
            </a:r>
            <a:r>
              <a:rPr lang="en-US" noProof="0" dirty="0"/>
              <a:t>\</a:t>
            </a:r>
          </a:p>
          <a:p>
            <a:pPr lvl="3"/>
            <a:r>
              <a:rPr lang="en-US" noProof="0" dirty="0" err="1"/>
              <a:t>Fsd</a:t>
            </a:r>
            <a:endParaRPr lang="en-US" noProof="0" dirty="0"/>
          </a:p>
          <a:p>
            <a:pPr lvl="4"/>
            <a:r>
              <a:rPr lang="en-US" noProof="0" dirty="0" err="1"/>
              <a:t>Ssdf</a:t>
            </a:r>
            <a:endParaRPr lang="en-US" noProof="0" dirty="0"/>
          </a:p>
        </p:txBody>
      </p:sp>
      <p:sp>
        <p:nvSpPr>
          <p:cNvPr id="19" name="Title Placeholder 2"/>
          <p:cNvSpPr>
            <a:spLocks noGrp="1" noChangeArrowheads="1"/>
          </p:cNvSpPr>
          <p:nvPr>
            <p:ph type="title"/>
          </p:nvPr>
        </p:nvSpPr>
        <p:spPr bwMode="auto">
          <a:xfrm>
            <a:off x="121492" y="234866"/>
            <a:ext cx="8794113"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91" y="-2079"/>
            <a:ext cx="99611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600" dirty="0">
                <a:solidFill>
                  <a:srgbClr val="808080"/>
                </a:solidFill>
              </a:rPr>
              <a:t>TRACKER</a:t>
            </a:r>
          </a:p>
        </p:txBody>
      </p:sp>
      <p:sp>
        <p:nvSpPr>
          <p:cNvPr id="11" name="McK 3. Unit of measure" hidden="1"/>
          <p:cNvSpPr txBox="1">
            <a:spLocks noChangeArrowheads="1"/>
          </p:cNvSpPr>
          <p:nvPr/>
        </p:nvSpPr>
        <p:spPr bwMode="auto">
          <a:xfrm>
            <a:off x="121490" y="631473"/>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2000" dirty="0">
                <a:solidFill>
                  <a:srgbClr val="808080"/>
                </a:solidFill>
                <a:latin typeface="Arial"/>
              </a:rPr>
              <a:t>Unit of measure</a:t>
            </a:r>
          </a:p>
        </p:txBody>
      </p:sp>
      <p:grpSp>
        <p:nvGrpSpPr>
          <p:cNvPr id="12" name="McK Slide Elements" hidden="1"/>
          <p:cNvGrpSpPr>
            <a:grpSpLocks/>
          </p:cNvGrpSpPr>
          <p:nvPr/>
        </p:nvGrpSpPr>
        <p:grpSpPr bwMode="auto">
          <a:xfrm>
            <a:off x="121489" y="6171233"/>
            <a:ext cx="8722840" cy="565291"/>
            <a:chOff x="75" y="3810"/>
            <a:chExt cx="5385" cy="349"/>
          </a:xfrm>
        </p:grpSpPr>
        <p:sp>
          <p:nvSpPr>
            <p:cNvPr id="13" name="McK 4. Footnote"/>
            <p:cNvSpPr txBox="1">
              <a:spLocks noChangeArrowheads="1"/>
            </p:cNvSpPr>
            <p:nvPr/>
          </p:nvSpPr>
          <p:spPr bwMode="auto">
            <a:xfrm>
              <a:off x="75" y="3810"/>
              <a:ext cx="5385"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dirty="0">
                  <a:solidFill>
                    <a:srgbClr val="000000"/>
                  </a:solidFill>
                  <a:latin typeface="Arial"/>
                </a:rPr>
                <a:t>1 Footnote</a:t>
              </a:r>
            </a:p>
          </p:txBody>
        </p:sp>
        <p:sp>
          <p:nvSpPr>
            <p:cNvPr id="14" name="McK 5. Source"/>
            <p:cNvSpPr>
              <a:spLocks noChangeArrowheads="1"/>
            </p:cNvSpPr>
            <p:nvPr/>
          </p:nvSpPr>
          <p:spPr bwMode="auto">
            <a:xfrm>
              <a:off x="75" y="4043"/>
              <a:ext cx="432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812669" indent="-812669" defTabSz="1193607" fontAlgn="base">
                <a:spcBef>
                  <a:spcPct val="0"/>
                </a:spcBef>
                <a:spcAft>
                  <a:spcPct val="0"/>
                </a:spcAft>
                <a:tabLst>
                  <a:tab pos="816901" algn="l"/>
                </a:tabLst>
              </a:pPr>
              <a:r>
                <a:rPr lang="en-US" sz="1200" dirty="0">
                  <a:solidFill>
                    <a:srgbClr val="000000"/>
                  </a:solidFill>
                </a:rPr>
                <a:t>SOURCE: Source</a:t>
              </a:r>
            </a:p>
          </p:txBody>
        </p:sp>
      </p:grpSp>
      <p:grpSp>
        <p:nvGrpSpPr>
          <p:cNvPr id="15" name="ACET" hidden="1"/>
          <p:cNvGrpSpPr>
            <a:grpSpLocks/>
          </p:cNvGrpSpPr>
          <p:nvPr/>
        </p:nvGrpSpPr>
        <p:grpSpPr bwMode="auto">
          <a:xfrm>
            <a:off x="1482156" y="979946"/>
            <a:ext cx="4350890" cy="688392"/>
            <a:chOff x="915" y="605"/>
            <a:chExt cx="2686" cy="42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05"/>
              <a:ext cx="2686" cy="4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2100" b="1" dirty="0">
                  <a:solidFill>
                    <a:srgbClr val="000000"/>
                  </a:solidFill>
                </a:rPr>
                <a:t>Title</a:t>
              </a:r>
            </a:p>
            <a:p>
              <a:pPr fontAlgn="base">
                <a:spcBef>
                  <a:spcPct val="0"/>
                </a:spcBef>
                <a:spcAft>
                  <a:spcPct val="0"/>
                </a:spcAft>
              </a:pPr>
              <a:r>
                <a:rPr lang="en-US" sz="2100" dirty="0">
                  <a:solidFill>
                    <a:srgbClr val="808080"/>
                  </a:solidFill>
                </a:rPr>
                <a:t>Unit of measure</a:t>
              </a:r>
            </a:p>
          </p:txBody>
        </p:sp>
      </p:grpSp>
      <p:pic>
        <p:nvPicPr>
          <p:cNvPr id="23" name="Picture 11" descr="http://3.bp.blogspot.com/-Z3zkVKbyWHM/UKWcr_doLpI/AAAAAAAAARw/EpIzGhurS7s/s1600/ASEAN.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344455" y="6326790"/>
            <a:ext cx="458431" cy="45843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cNvSpPr txBox="1">
            <a:spLocks/>
          </p:cNvSpPr>
          <p:nvPr userDrawn="1"/>
        </p:nvSpPr>
        <p:spPr>
          <a:xfrm>
            <a:off x="8121283" y="6576389"/>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rPr>
              <a:pPr algn="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824928292"/>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193607" rtl="0" eaLnBrk="1" fontAlgn="base" hangingPunct="1">
        <a:spcBef>
          <a:spcPct val="0"/>
        </a:spcBef>
        <a:spcAft>
          <a:spcPct val="0"/>
        </a:spcAft>
        <a:tabLst>
          <a:tab pos="359775" algn="l"/>
        </a:tabLst>
        <a:defRPr sz="2800" b="1" baseline="0">
          <a:solidFill>
            <a:schemeClr val="tx2"/>
          </a:solidFill>
          <a:latin typeface="+mj-lt"/>
          <a:ea typeface="+mj-ea"/>
          <a:cs typeface="+mj-cs"/>
        </a:defRPr>
      </a:lvl1pPr>
      <a:lvl2pPr algn="l" defTabSz="1193607" rtl="0" eaLnBrk="1" fontAlgn="base" hangingPunct="1">
        <a:spcBef>
          <a:spcPct val="0"/>
        </a:spcBef>
        <a:spcAft>
          <a:spcPct val="0"/>
        </a:spcAft>
        <a:defRPr sz="2600" b="1">
          <a:solidFill>
            <a:schemeClr val="tx2"/>
          </a:solidFill>
          <a:latin typeface="Arial" charset="0"/>
        </a:defRPr>
      </a:lvl2pPr>
      <a:lvl3pPr algn="l" defTabSz="1193607" rtl="0" eaLnBrk="1" fontAlgn="base" hangingPunct="1">
        <a:spcBef>
          <a:spcPct val="0"/>
        </a:spcBef>
        <a:spcAft>
          <a:spcPct val="0"/>
        </a:spcAft>
        <a:defRPr sz="2600" b="1">
          <a:solidFill>
            <a:schemeClr val="tx2"/>
          </a:solidFill>
          <a:latin typeface="Arial" charset="0"/>
        </a:defRPr>
      </a:lvl3pPr>
      <a:lvl4pPr algn="l" defTabSz="1193607" rtl="0" eaLnBrk="1" fontAlgn="base" hangingPunct="1">
        <a:spcBef>
          <a:spcPct val="0"/>
        </a:spcBef>
        <a:spcAft>
          <a:spcPct val="0"/>
        </a:spcAft>
        <a:defRPr sz="2600" b="1">
          <a:solidFill>
            <a:schemeClr val="tx2"/>
          </a:solidFill>
          <a:latin typeface="Arial" charset="0"/>
        </a:defRPr>
      </a:lvl4pPr>
      <a:lvl5pPr algn="l" defTabSz="1193607" rtl="0" eaLnBrk="1" fontAlgn="base" hangingPunct="1">
        <a:spcBef>
          <a:spcPct val="0"/>
        </a:spcBef>
        <a:spcAft>
          <a:spcPct val="0"/>
        </a:spcAft>
        <a:defRPr sz="2600" b="1">
          <a:solidFill>
            <a:schemeClr val="tx2"/>
          </a:solidFill>
          <a:latin typeface="Arial" charset="0"/>
        </a:defRPr>
      </a:lvl5pPr>
      <a:lvl6pPr marL="609501" algn="l" defTabSz="1193607" rtl="0" eaLnBrk="1" fontAlgn="base" hangingPunct="1">
        <a:spcBef>
          <a:spcPct val="0"/>
        </a:spcBef>
        <a:spcAft>
          <a:spcPct val="0"/>
        </a:spcAft>
        <a:defRPr sz="2600" b="1">
          <a:solidFill>
            <a:schemeClr val="tx2"/>
          </a:solidFill>
          <a:latin typeface="Arial" charset="0"/>
        </a:defRPr>
      </a:lvl6pPr>
      <a:lvl7pPr marL="1219002" algn="l" defTabSz="1193607" rtl="0" eaLnBrk="1" fontAlgn="base" hangingPunct="1">
        <a:spcBef>
          <a:spcPct val="0"/>
        </a:spcBef>
        <a:spcAft>
          <a:spcPct val="0"/>
        </a:spcAft>
        <a:defRPr sz="2600" b="1">
          <a:solidFill>
            <a:schemeClr val="tx2"/>
          </a:solidFill>
          <a:latin typeface="Arial" charset="0"/>
        </a:defRPr>
      </a:lvl7pPr>
      <a:lvl8pPr marL="1828503" algn="l" defTabSz="1193607" rtl="0" eaLnBrk="1" fontAlgn="base" hangingPunct="1">
        <a:spcBef>
          <a:spcPct val="0"/>
        </a:spcBef>
        <a:spcAft>
          <a:spcPct val="0"/>
        </a:spcAft>
        <a:defRPr sz="2600" b="1">
          <a:solidFill>
            <a:schemeClr val="tx2"/>
          </a:solidFill>
          <a:latin typeface="Arial" charset="0"/>
        </a:defRPr>
      </a:lvl8pPr>
      <a:lvl9pPr marL="2438006" algn="l" defTabSz="1193607" rtl="0" eaLnBrk="1" fontAlgn="base" hangingPunct="1">
        <a:spcBef>
          <a:spcPct val="0"/>
        </a:spcBef>
        <a:spcAft>
          <a:spcPct val="0"/>
        </a:spcAft>
        <a:defRPr sz="2600" b="1">
          <a:solidFill>
            <a:schemeClr val="tx2"/>
          </a:solidFill>
          <a:latin typeface="Arial" charset="0"/>
        </a:defRPr>
      </a:lvl9pPr>
    </p:titleStyle>
    <p:bodyStyle>
      <a:lvl1pPr marL="0" indent="0" algn="l" defTabSz="1193607"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71413" indent="-169827" algn="l" defTabSz="1193607" rtl="0" eaLnBrk="1" fontAlgn="base" hangingPunct="1">
        <a:spcBef>
          <a:spcPct val="0"/>
        </a:spcBef>
        <a:spcAft>
          <a:spcPct val="0"/>
        </a:spcAft>
        <a:buClr>
          <a:schemeClr val="accent3"/>
        </a:buClr>
        <a:buSzPct val="125000"/>
        <a:buFont typeface="Arial" charset="0"/>
        <a:buChar char="▪"/>
        <a:defRPr sz="1600" baseline="0">
          <a:solidFill>
            <a:schemeClr val="tx1"/>
          </a:solidFill>
          <a:latin typeface="+mn-lt"/>
        </a:defRPr>
      </a:lvl2pPr>
      <a:lvl3pPr marL="342828" indent="-171413" algn="l" defTabSz="1193607"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514240" indent="-171413" algn="l" defTabSz="1193607"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4pPr>
      <a:lvl5pPr marL="685654" indent="-171413" algn="l" defTabSz="1193607"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826044" indent="0" algn="l" defTabSz="1193607" rtl="0" eaLnBrk="1" fontAlgn="base" hangingPunct="1">
        <a:spcBef>
          <a:spcPct val="0"/>
        </a:spcBef>
        <a:spcAft>
          <a:spcPct val="0"/>
        </a:spcAft>
        <a:buClr>
          <a:schemeClr val="tx2"/>
        </a:buClr>
        <a:buSzPct val="89000"/>
        <a:buFont typeface="Arial" charset="0"/>
        <a:buNone/>
        <a:defRPr sz="2100" baseline="0">
          <a:solidFill>
            <a:schemeClr val="tx1"/>
          </a:solidFill>
          <a:latin typeface="+mn-lt"/>
        </a:defRPr>
      </a:lvl6pPr>
      <a:lvl7pPr marL="999582" indent="-173539" algn="l" defTabSz="1193607" rtl="0" eaLnBrk="1" fontAlgn="base" hangingPunct="1">
        <a:spcBef>
          <a:spcPct val="0"/>
        </a:spcBef>
        <a:spcAft>
          <a:spcPct val="0"/>
        </a:spcAft>
        <a:buClr>
          <a:schemeClr val="tx2"/>
        </a:buClr>
        <a:buSzPct val="89000"/>
        <a:buFont typeface="Arial" charset="0"/>
        <a:buChar char="-"/>
        <a:defRPr sz="2100" baseline="0">
          <a:solidFill>
            <a:schemeClr val="tx1"/>
          </a:solidFill>
          <a:latin typeface="+mn-lt"/>
        </a:defRPr>
      </a:lvl7pPr>
      <a:lvl8pPr marL="999582" indent="-173539" algn="l" defTabSz="1193607" rtl="0" eaLnBrk="1" fontAlgn="base" hangingPunct="1">
        <a:spcBef>
          <a:spcPct val="0"/>
        </a:spcBef>
        <a:spcAft>
          <a:spcPct val="0"/>
        </a:spcAft>
        <a:buClr>
          <a:schemeClr val="tx2"/>
        </a:buClr>
        <a:buSzPct val="89000"/>
        <a:buFont typeface="Arial" charset="0"/>
        <a:buChar char="-"/>
        <a:defRPr sz="2100" baseline="0">
          <a:solidFill>
            <a:schemeClr val="tx1"/>
          </a:solidFill>
          <a:latin typeface="+mn-lt"/>
        </a:defRPr>
      </a:lvl8pPr>
      <a:lvl9pPr marL="999582" indent="-173539" algn="l" defTabSz="1193607" rtl="0" eaLnBrk="1" fontAlgn="base" hangingPunct="1">
        <a:spcBef>
          <a:spcPct val="0"/>
        </a:spcBef>
        <a:spcAft>
          <a:spcPct val="0"/>
        </a:spcAft>
        <a:buClr>
          <a:schemeClr val="tx2"/>
        </a:buClr>
        <a:buSzPct val="89000"/>
        <a:buFont typeface="Arial" charset="0"/>
        <a:buChar char="-"/>
        <a:defRPr sz="2100" baseline="0">
          <a:solidFill>
            <a:schemeClr val="tx1"/>
          </a:solidFill>
          <a:latin typeface="+mn-lt"/>
        </a:defRPr>
      </a:lvl9pPr>
    </p:bodyStyle>
    <p:otherStyle>
      <a:defPPr>
        <a:defRPr lang="en-US"/>
      </a:defPPr>
      <a:lvl1pPr marL="0" algn="l" defTabSz="1219002" rtl="0" eaLnBrk="1" latinLnBrk="0" hangingPunct="1">
        <a:defRPr sz="2400" kern="1200">
          <a:solidFill>
            <a:schemeClr val="tx1"/>
          </a:solidFill>
          <a:latin typeface="+mn-lt"/>
          <a:ea typeface="+mn-ea"/>
          <a:cs typeface="+mn-cs"/>
        </a:defRPr>
      </a:lvl1pPr>
      <a:lvl2pPr marL="609501" algn="l" defTabSz="1219002" rtl="0" eaLnBrk="1" latinLnBrk="0" hangingPunct="1">
        <a:defRPr sz="2400" kern="1200">
          <a:solidFill>
            <a:schemeClr val="tx1"/>
          </a:solidFill>
          <a:latin typeface="+mn-lt"/>
          <a:ea typeface="+mn-ea"/>
          <a:cs typeface="+mn-cs"/>
        </a:defRPr>
      </a:lvl2pPr>
      <a:lvl3pPr marL="1219002" algn="l" defTabSz="1219002" rtl="0" eaLnBrk="1" latinLnBrk="0" hangingPunct="1">
        <a:defRPr sz="2400" kern="1200">
          <a:solidFill>
            <a:schemeClr val="tx1"/>
          </a:solidFill>
          <a:latin typeface="+mn-lt"/>
          <a:ea typeface="+mn-ea"/>
          <a:cs typeface="+mn-cs"/>
        </a:defRPr>
      </a:lvl3pPr>
      <a:lvl4pPr marL="1828503" algn="l" defTabSz="1219002" rtl="0" eaLnBrk="1" latinLnBrk="0" hangingPunct="1">
        <a:defRPr sz="2400" kern="1200">
          <a:solidFill>
            <a:schemeClr val="tx1"/>
          </a:solidFill>
          <a:latin typeface="+mn-lt"/>
          <a:ea typeface="+mn-ea"/>
          <a:cs typeface="+mn-cs"/>
        </a:defRPr>
      </a:lvl4pPr>
      <a:lvl5pPr marL="2438006" algn="l" defTabSz="1219002" rtl="0" eaLnBrk="1" latinLnBrk="0" hangingPunct="1">
        <a:defRPr sz="2400" kern="1200">
          <a:solidFill>
            <a:schemeClr val="tx1"/>
          </a:solidFill>
          <a:latin typeface="+mn-lt"/>
          <a:ea typeface="+mn-ea"/>
          <a:cs typeface="+mn-cs"/>
        </a:defRPr>
      </a:lvl5pPr>
      <a:lvl6pPr marL="3047506" algn="l" defTabSz="1219002" rtl="0" eaLnBrk="1" latinLnBrk="0" hangingPunct="1">
        <a:defRPr sz="2400" kern="1200">
          <a:solidFill>
            <a:schemeClr val="tx1"/>
          </a:solidFill>
          <a:latin typeface="+mn-lt"/>
          <a:ea typeface="+mn-ea"/>
          <a:cs typeface="+mn-cs"/>
        </a:defRPr>
      </a:lvl6pPr>
      <a:lvl7pPr marL="3657007" algn="l" defTabSz="1219002" rtl="0" eaLnBrk="1" latinLnBrk="0" hangingPunct="1">
        <a:defRPr sz="2400" kern="1200">
          <a:solidFill>
            <a:schemeClr val="tx1"/>
          </a:solidFill>
          <a:latin typeface="+mn-lt"/>
          <a:ea typeface="+mn-ea"/>
          <a:cs typeface="+mn-cs"/>
        </a:defRPr>
      </a:lvl7pPr>
      <a:lvl8pPr marL="4266509" algn="l" defTabSz="1219002" rtl="0" eaLnBrk="1" latinLnBrk="0" hangingPunct="1">
        <a:defRPr sz="2400" kern="1200">
          <a:solidFill>
            <a:schemeClr val="tx1"/>
          </a:solidFill>
          <a:latin typeface="+mn-lt"/>
          <a:ea typeface="+mn-ea"/>
          <a:cs typeface="+mn-cs"/>
        </a:defRPr>
      </a:lvl8pPr>
      <a:lvl9pPr marL="4876010" algn="l" defTabSz="1219002"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222"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14375" y="1000125"/>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714375" y="1660525"/>
            <a:ext cx="7143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97F5765-F816-4374-B3D6-F84157B1B023}" type="datetime1">
              <a:rPr lang="en-US" smtClean="0">
                <a:solidFill>
                  <a:prstClr val="black">
                    <a:tint val="75000"/>
                  </a:prstClr>
                </a:solidFill>
                <a:ea typeface="MS PGothic" pitchFamily="34" charset="-128"/>
              </a:rPr>
              <a:pPr>
                <a:defRPr/>
              </a:pPr>
              <a:t>7/18/2018</a:t>
            </a:fld>
            <a:endParaRPr lang="en-US" dirty="0">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BFC576-C7C7-4EBA-8F4B-ED40F13DE983}" type="slidenum">
              <a:rPr lang="en-US">
                <a:solidFill>
                  <a:prstClr val="black">
                    <a:tint val="75000"/>
                  </a:prstClr>
                </a:solidFill>
                <a:ea typeface="MS PGothic" pitchFamily="34" charset="-128"/>
              </a:rPr>
              <a:pPr>
                <a:defRPr/>
              </a:pPr>
              <a:t>‹#›</a:t>
            </a:fld>
            <a:endParaRPr lang="en-US" dirty="0">
              <a:solidFill>
                <a:prstClr val="black">
                  <a:tint val="75000"/>
                </a:prstClr>
              </a:solidFill>
              <a:ea typeface="MS PGothic" pitchFamily="34" charset="-128"/>
            </a:endParaRPr>
          </a:p>
        </p:txBody>
      </p:sp>
      <p:pic>
        <p:nvPicPr>
          <p:cNvPr id="2055" name="Picture 2"/>
          <p:cNvPicPr>
            <a:picLocks noChangeAspect="1" noChangeArrowheads="1"/>
          </p:cNvPicPr>
          <p:nvPr userDrawn="1"/>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40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8072438" y="5524500"/>
            <a:ext cx="8223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26433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hf hdr="0" ftr="0" dt="0"/>
  <p:txStyles>
    <p:title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4.jp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5.pn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sa=i&amp;rct=j&amp;q=&amp;esrc=s&amp;source=images&amp;cd=&amp;cad=rja&amp;docid=RlNwocO2XXCpNM&amp;tbnid=LCXTJb4jqTHpEM:&amp;ved=0CAUQjRw&amp;url=http://www.hotelkrishnaniwas.com/tariff.html&amp;ei=hZasUq3NE86FrAeMo4DQCw&amp;bvm=bv.57967247,d.bmk&amp;psig=AFQjCNH3fuLJOEY4i9D47rxaVBvvzGKHiA&amp;ust=1387128682793129" TargetMode="Externa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chart" Target="../charts/chart2.xml"/><Relationship Id="rId4" Type="http://schemas.openxmlformats.org/officeDocument/2006/relationships/image" Target="../media/image24.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05800" cy="42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29000" y="5562600"/>
            <a:ext cx="4572000" cy="861774"/>
          </a:xfrm>
          <a:prstGeom prst="rect">
            <a:avLst/>
          </a:prstGeom>
        </p:spPr>
        <p:txBody>
          <a:bodyPr>
            <a:spAutoFit/>
          </a:bodyPr>
          <a:lstStyle/>
          <a:p>
            <a:pPr algn="r"/>
            <a:r>
              <a:rPr lang="en-US" b="1" dirty="0" smtClean="0"/>
              <a:t>[Name of Presenter]</a:t>
            </a:r>
          </a:p>
          <a:p>
            <a:pPr algn="r"/>
            <a:r>
              <a:rPr lang="en-US" sz="1600" b="1" dirty="0" smtClean="0"/>
              <a:t>[Title]</a:t>
            </a:r>
          </a:p>
          <a:p>
            <a:pPr algn="r"/>
            <a:r>
              <a:rPr lang="en-US" sz="1600" b="1" dirty="0" smtClean="0"/>
              <a:t>[Name </a:t>
            </a:r>
            <a:r>
              <a:rPr lang="en-US" sz="1600" b="1" smtClean="0"/>
              <a:t>of Division]</a:t>
            </a:r>
            <a:endParaRPr lang="en-US" sz="1600" b="1" dirty="0"/>
          </a:p>
        </p:txBody>
      </p:sp>
    </p:spTree>
    <p:extLst>
      <p:ext uri="{BB962C8B-B14F-4D97-AF65-F5344CB8AC3E}">
        <p14:creationId xmlns:p14="http://schemas.microsoft.com/office/powerpoint/2010/main" val="303458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85800"/>
            <a:ext cx="77724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The ASEAN Journey to Community Building</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990600" y="2438400"/>
            <a:ext cx="4152645" cy="3551167"/>
          </a:xfrm>
        </p:spPr>
        <p:txBody>
          <a:bodyPr>
            <a:normAutofit/>
          </a:bodyPr>
          <a:lstStyle/>
          <a:p>
            <a:pPr lvl="0"/>
            <a:r>
              <a:rPr lang="en-US" sz="2400" b="1" dirty="0" smtClean="0"/>
              <a:t>“ASEAN </a:t>
            </a:r>
            <a:r>
              <a:rPr lang="en-US" sz="2400" b="1" dirty="0"/>
              <a:t>as a concert of Southeast Asian nations, outward looking, living in peace, stability and prosperity, bonded together in partnership in dynamic development and in a community of </a:t>
            </a:r>
            <a:r>
              <a:rPr lang="en-US" sz="2400" b="1" dirty="0" smtClean="0"/>
              <a:t>caring societies.”</a:t>
            </a:r>
          </a:p>
          <a:p>
            <a:pPr lvl="0"/>
            <a:endParaRPr lang="en-US" sz="2000" dirty="0">
              <a:solidFill>
                <a:schemeClr val="bg2">
                  <a:lumMod val="25000"/>
                </a:schemeClr>
              </a:solidFill>
              <a:ea typeface="MS PGothic" pitchFamily="34" charset="-128"/>
            </a:endParaRPr>
          </a:p>
        </p:txBody>
      </p:sp>
      <p:sp>
        <p:nvSpPr>
          <p:cNvPr id="5" name="TextBox 4"/>
          <p:cNvSpPr txBox="1"/>
          <p:nvPr/>
        </p:nvSpPr>
        <p:spPr>
          <a:xfrm>
            <a:off x="914400" y="1532811"/>
            <a:ext cx="3886200" cy="646331"/>
          </a:xfrm>
          <a:prstGeom prst="rect">
            <a:avLst/>
          </a:prstGeom>
          <a:noFill/>
        </p:spPr>
        <p:txBody>
          <a:bodyPr wrap="square" rtlCol="0">
            <a:spAutoFit/>
          </a:bodyPr>
          <a:lstStyle/>
          <a:p>
            <a:pPr lvl="0"/>
            <a:r>
              <a:rPr lang="en-US" sz="3000" b="1" dirty="0">
                <a:solidFill>
                  <a:srgbClr val="C00000"/>
                </a:solidFill>
                <a:effectLst>
                  <a:outerShdw blurRad="38100" dist="38100" dir="2700000" algn="tl">
                    <a:srgbClr val="000000">
                      <a:alpha val="43137"/>
                    </a:srgbClr>
                  </a:outerShdw>
                </a:effectLst>
                <a:latin typeface="Aharoni" pitchFamily="2" charset="-79"/>
                <a:ea typeface="MS PGothic" pitchFamily="34" charset="-128"/>
                <a:cs typeface="Aharoni" pitchFamily="2" charset="-79"/>
              </a:rPr>
              <a:t>ASEAN Vision </a:t>
            </a:r>
            <a:r>
              <a:rPr lang="en-US" sz="3600" b="1" dirty="0">
                <a:solidFill>
                  <a:srgbClr val="C000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2020</a:t>
            </a:r>
          </a:p>
        </p:txBody>
      </p:sp>
      <p:sp>
        <p:nvSpPr>
          <p:cNvPr id="6" name="Rectangle 5"/>
          <p:cNvSpPr/>
          <p:nvPr/>
        </p:nvSpPr>
        <p:spPr>
          <a:xfrm>
            <a:off x="5867400" y="4914393"/>
            <a:ext cx="1887055" cy="1200329"/>
          </a:xfrm>
          <a:prstGeom prst="rect">
            <a:avLst/>
          </a:prstGeom>
        </p:spPr>
        <p:txBody>
          <a:bodyPr wrap="none">
            <a:spAutoFit/>
          </a:bodyPr>
          <a:lstStyle/>
          <a:p>
            <a:pPr lvl="0" eaLnBrk="0" fontAlgn="base" hangingPunct="0">
              <a:spcBef>
                <a:spcPct val="20000"/>
              </a:spcBef>
              <a:spcAft>
                <a:spcPct val="0"/>
              </a:spcAft>
              <a:buClr>
                <a:srgbClr val="FF0000"/>
              </a:buClr>
            </a:pPr>
            <a:r>
              <a:rPr lang="en-US" sz="7200" dirty="0" smtClean="0">
                <a:solidFill>
                  <a:srgbClr val="9BBB59">
                    <a:lumMod val="50000"/>
                  </a:srgbClr>
                </a:solidFill>
                <a:effectLst>
                  <a:outerShdw blurRad="38100" dist="38100" dir="2700000" algn="tl">
                    <a:srgbClr val="000000">
                      <a:alpha val="43137"/>
                    </a:srgbClr>
                  </a:outerShdw>
                </a:effectLst>
                <a:latin typeface="Bernard MT Condensed" pitchFamily="18" charset="0"/>
                <a:cs typeface="Aharoni" pitchFamily="2" charset="-79"/>
              </a:rPr>
              <a:t>1997</a:t>
            </a:r>
            <a:endParaRPr lang="en-US" sz="7200" b="1" dirty="0">
              <a:solidFill>
                <a:srgbClr val="C00000"/>
              </a:solidFill>
              <a:effectLst>
                <a:outerShdw blurRad="38100" dist="38100" dir="2700000" algn="tl">
                  <a:srgbClr val="000000">
                    <a:alpha val="43137"/>
                  </a:srgbClr>
                </a:outerShdw>
              </a:effectLst>
              <a:latin typeface="Bernard MT Condensed" pitchFamily="18" charset="0"/>
              <a:ea typeface="MS PGothic" pitchFamily="34" charset="-128"/>
              <a:cs typeface="Aharoni" pitchFamily="2" charset="-79"/>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692" y="1855977"/>
            <a:ext cx="2710470" cy="2722570"/>
          </a:xfrm>
          <a:prstGeom prst="rect">
            <a:avLst/>
          </a:prstGeom>
        </p:spPr>
      </p:pic>
    </p:spTree>
    <p:extLst>
      <p:ext uri="{BB962C8B-B14F-4D97-AF65-F5344CB8AC3E}">
        <p14:creationId xmlns:p14="http://schemas.microsoft.com/office/powerpoint/2010/main" val="132278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09600"/>
            <a:ext cx="77724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The ASEAN Journey to Community Building</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722671" y="1557308"/>
            <a:ext cx="3962400" cy="4572000"/>
          </a:xfrm>
        </p:spPr>
        <p:txBody>
          <a:bodyPr>
            <a:normAutofit/>
          </a:bodyPr>
          <a:lstStyle/>
          <a:p>
            <a:pPr lvl="0"/>
            <a:r>
              <a:rPr lang="en-US" sz="3200" b="1" dirty="0">
                <a:solidFill>
                  <a:srgbClr val="C00000"/>
                </a:solidFill>
                <a:effectLst>
                  <a:outerShdw blurRad="38100" dist="38100" dir="2700000" algn="tl">
                    <a:srgbClr val="000000">
                      <a:alpha val="43137"/>
                    </a:srgbClr>
                  </a:outerShdw>
                </a:effectLst>
                <a:latin typeface="Aharoni" pitchFamily="2" charset="-79"/>
                <a:ea typeface="MS PGothic" pitchFamily="34" charset="-128"/>
                <a:cs typeface="Aharoni" pitchFamily="2" charset="-79"/>
              </a:rPr>
              <a:t>Bali Concord II</a:t>
            </a:r>
          </a:p>
          <a:p>
            <a:pPr lvl="0"/>
            <a:endParaRPr lang="en-US" sz="1500" dirty="0" smtClean="0">
              <a:ea typeface="MS PGothic" pitchFamily="34" charset="-128"/>
            </a:endParaRPr>
          </a:p>
          <a:p>
            <a:pPr lvl="0"/>
            <a:r>
              <a:rPr lang="en-US" sz="2400" b="1" dirty="0" smtClean="0"/>
              <a:t>“An </a:t>
            </a:r>
            <a:r>
              <a:rPr lang="en-US" sz="2400" b="1" dirty="0"/>
              <a:t>ASEAN Community shall be established comprising three pillars, namely political and security cooperation, economic cooperation, and socio-cultural </a:t>
            </a:r>
            <a:r>
              <a:rPr lang="en-US" sz="2400" b="1" dirty="0" smtClean="0"/>
              <a:t>cooperation…”</a:t>
            </a:r>
            <a:endParaRPr lang="en-US" sz="2400" b="1" dirty="0"/>
          </a:p>
        </p:txBody>
      </p:sp>
      <p:sp>
        <p:nvSpPr>
          <p:cNvPr id="6" name="Rectangle 5"/>
          <p:cNvSpPr/>
          <p:nvPr/>
        </p:nvSpPr>
        <p:spPr>
          <a:xfrm>
            <a:off x="5619135" y="4648200"/>
            <a:ext cx="1992853" cy="1200329"/>
          </a:xfrm>
          <a:prstGeom prst="rect">
            <a:avLst/>
          </a:prstGeom>
        </p:spPr>
        <p:txBody>
          <a:bodyPr wrap="none">
            <a:spAutoFit/>
          </a:bodyPr>
          <a:lstStyle/>
          <a:p>
            <a:pPr lvl="0" eaLnBrk="0" fontAlgn="base" hangingPunct="0">
              <a:spcBef>
                <a:spcPct val="20000"/>
              </a:spcBef>
              <a:spcAft>
                <a:spcPct val="0"/>
              </a:spcAft>
              <a:buClr>
                <a:srgbClr val="FF0000"/>
              </a:buClr>
            </a:pPr>
            <a:r>
              <a:rPr lang="en-US" sz="7200" dirty="0" smtClean="0">
                <a:solidFill>
                  <a:srgbClr val="9BBB59">
                    <a:lumMod val="50000"/>
                  </a:srgbClr>
                </a:solidFill>
                <a:effectLst>
                  <a:outerShdw blurRad="38100" dist="38100" dir="2700000" algn="tl">
                    <a:srgbClr val="000000">
                      <a:alpha val="43137"/>
                    </a:srgbClr>
                  </a:outerShdw>
                </a:effectLst>
                <a:latin typeface="Bernard MT Condensed" pitchFamily="18" charset="0"/>
                <a:cs typeface="Aharoni" pitchFamily="2" charset="-79"/>
              </a:rPr>
              <a:t>2003</a:t>
            </a:r>
            <a:endParaRPr lang="en-US" sz="7200" b="1" dirty="0">
              <a:solidFill>
                <a:srgbClr val="C00000"/>
              </a:solidFill>
              <a:effectLst>
                <a:outerShdw blurRad="38100" dist="38100" dir="2700000" algn="tl">
                  <a:srgbClr val="000000">
                    <a:alpha val="43137"/>
                  </a:srgbClr>
                </a:outerShdw>
              </a:effectLst>
              <a:latin typeface="Bernard MT Condensed" pitchFamily="18" charset="0"/>
              <a:ea typeface="MS PGothic" pitchFamily="34" charset="-128"/>
              <a:cs typeface="Aharoni" pitchFamily="2" charset="-79"/>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48661" y="2057400"/>
            <a:ext cx="3733800" cy="2468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2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33400"/>
            <a:ext cx="77724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The ASEAN Journey to Community Building</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838200" y="1524000"/>
            <a:ext cx="3962400" cy="4095929"/>
          </a:xfrm>
        </p:spPr>
        <p:txBody>
          <a:bodyPr>
            <a:normAutofit/>
          </a:bodyPr>
          <a:lstStyle/>
          <a:p>
            <a:pPr lvl="0"/>
            <a:r>
              <a:rPr lang="en-US" sz="3000" b="1" dirty="0" smtClean="0">
                <a:solidFill>
                  <a:srgbClr val="C00000"/>
                </a:solidFill>
                <a:effectLst>
                  <a:outerShdw blurRad="38100" dist="38100" dir="2700000" algn="tl">
                    <a:srgbClr val="000000">
                      <a:alpha val="43137"/>
                    </a:srgbClr>
                  </a:outerShdw>
                </a:effectLst>
                <a:latin typeface="Aharoni" pitchFamily="2" charset="-79"/>
                <a:ea typeface="MS PGothic" pitchFamily="34" charset="-128"/>
                <a:cs typeface="Aharoni" pitchFamily="2" charset="-79"/>
              </a:rPr>
              <a:t>12</a:t>
            </a:r>
            <a:r>
              <a:rPr lang="en-US" sz="3000" b="1" baseline="30000" dirty="0" smtClean="0">
                <a:solidFill>
                  <a:srgbClr val="C00000"/>
                </a:solidFill>
                <a:effectLst>
                  <a:outerShdw blurRad="38100" dist="38100" dir="2700000" algn="tl">
                    <a:srgbClr val="000000">
                      <a:alpha val="43137"/>
                    </a:srgbClr>
                  </a:outerShdw>
                </a:effectLst>
                <a:latin typeface="Aharoni" pitchFamily="2" charset="-79"/>
                <a:ea typeface="MS PGothic" pitchFamily="34" charset="-128"/>
                <a:cs typeface="Aharoni" pitchFamily="2" charset="-79"/>
              </a:rPr>
              <a:t>th</a:t>
            </a:r>
            <a:r>
              <a:rPr lang="en-US" sz="3000" b="1" dirty="0" smtClean="0">
                <a:solidFill>
                  <a:srgbClr val="C00000"/>
                </a:solidFill>
                <a:effectLst>
                  <a:outerShdw blurRad="38100" dist="38100" dir="2700000" algn="tl">
                    <a:srgbClr val="000000">
                      <a:alpha val="43137"/>
                    </a:srgbClr>
                  </a:outerShdw>
                </a:effectLst>
                <a:latin typeface="Aharoni" pitchFamily="2" charset="-79"/>
                <a:ea typeface="MS PGothic" pitchFamily="34" charset="-128"/>
                <a:cs typeface="Aharoni" pitchFamily="2" charset="-79"/>
              </a:rPr>
              <a:t> ASEAN Summit</a:t>
            </a:r>
          </a:p>
          <a:p>
            <a:r>
              <a:rPr lang="en-US" sz="2400" dirty="0" smtClean="0">
                <a:solidFill>
                  <a:schemeClr val="accent6">
                    <a:lumMod val="75000"/>
                  </a:schemeClr>
                </a:solidFill>
                <a:latin typeface="Aharoni" pitchFamily="2" charset="-79"/>
                <a:cs typeface="Aharoni" pitchFamily="2" charset="-79"/>
              </a:rPr>
              <a:t>Cebu, Philippines </a:t>
            </a:r>
          </a:p>
          <a:p>
            <a:endParaRPr lang="en-US" sz="1100" dirty="0">
              <a:solidFill>
                <a:srgbClr val="444444"/>
              </a:solidFill>
              <a:latin typeface="Aharoni" pitchFamily="2" charset="-79"/>
              <a:cs typeface="Aharoni" pitchFamily="2" charset="-79"/>
            </a:endParaRPr>
          </a:p>
          <a:p>
            <a:pPr lvl="0"/>
            <a:endParaRPr lang="en-US" sz="1050" b="1" dirty="0">
              <a:solidFill>
                <a:prstClr val="black"/>
              </a:solidFill>
              <a:latin typeface="Aharoni" pitchFamily="2" charset="-79"/>
              <a:ea typeface="MS PGothic" pitchFamily="34" charset="-128"/>
              <a:cs typeface="Aharoni" pitchFamily="2" charset="-79"/>
            </a:endParaRPr>
          </a:p>
          <a:p>
            <a:pPr lvl="0"/>
            <a:r>
              <a:rPr lang="en-US" sz="2400" dirty="0" smtClean="0"/>
              <a:t>“</a:t>
            </a:r>
            <a:r>
              <a:rPr lang="en-US" sz="2400" b="1" dirty="0" smtClean="0"/>
              <a:t>Accelerate </a:t>
            </a:r>
            <a:r>
              <a:rPr lang="en-US" sz="2400" b="1" dirty="0"/>
              <a:t>the establishment of an ASEAN Community by </a:t>
            </a:r>
            <a:r>
              <a:rPr lang="en-US" sz="2400" b="1" dirty="0" smtClean="0"/>
              <a:t>2015…</a:t>
            </a:r>
            <a:r>
              <a:rPr lang="en-US" sz="2400" dirty="0" smtClean="0"/>
              <a:t>”</a:t>
            </a:r>
            <a:endParaRPr lang="en-US" sz="2400" dirty="0">
              <a:latin typeface="Droid Sans"/>
            </a:endParaRPr>
          </a:p>
        </p:txBody>
      </p:sp>
      <p:sp>
        <p:nvSpPr>
          <p:cNvPr id="5" name="Rectangle 4"/>
          <p:cNvSpPr/>
          <p:nvPr/>
        </p:nvSpPr>
        <p:spPr>
          <a:xfrm>
            <a:off x="5589638" y="5029200"/>
            <a:ext cx="1992853" cy="1200329"/>
          </a:xfrm>
          <a:prstGeom prst="rect">
            <a:avLst/>
          </a:prstGeom>
        </p:spPr>
        <p:txBody>
          <a:bodyPr wrap="none">
            <a:spAutoFit/>
          </a:bodyPr>
          <a:lstStyle/>
          <a:p>
            <a:pPr lvl="0" eaLnBrk="0" fontAlgn="base" hangingPunct="0">
              <a:spcBef>
                <a:spcPct val="20000"/>
              </a:spcBef>
              <a:spcAft>
                <a:spcPct val="0"/>
              </a:spcAft>
              <a:buClr>
                <a:srgbClr val="FF0000"/>
              </a:buClr>
            </a:pPr>
            <a:r>
              <a:rPr lang="en-US" sz="7200" dirty="0" smtClean="0">
                <a:solidFill>
                  <a:srgbClr val="9BBB59">
                    <a:lumMod val="50000"/>
                  </a:srgbClr>
                </a:solidFill>
                <a:effectLst>
                  <a:outerShdw blurRad="38100" dist="38100" dir="2700000" algn="tl">
                    <a:srgbClr val="000000">
                      <a:alpha val="43137"/>
                    </a:srgbClr>
                  </a:outerShdw>
                </a:effectLst>
                <a:latin typeface="Bernard MT Condensed" pitchFamily="18" charset="0"/>
                <a:cs typeface="Aharoni" pitchFamily="2" charset="-79"/>
              </a:rPr>
              <a:t>2007</a:t>
            </a:r>
            <a:endParaRPr lang="en-US" sz="7200" b="1" dirty="0">
              <a:solidFill>
                <a:srgbClr val="C00000"/>
              </a:solidFill>
              <a:effectLst>
                <a:outerShdw blurRad="38100" dist="38100" dir="2700000" algn="tl">
                  <a:srgbClr val="000000">
                    <a:alpha val="43137"/>
                  </a:srgbClr>
                </a:outerShdw>
              </a:effectLst>
              <a:latin typeface="Bernard MT Condensed" pitchFamily="18" charset="0"/>
              <a:ea typeface="MS PGothic" pitchFamily="34" charset="-128"/>
              <a:cs typeface="Aharoni" pitchFamily="2" charset="-79"/>
            </a:endParaRPr>
          </a:p>
        </p:txBody>
      </p:sp>
      <p:pic>
        <p:nvPicPr>
          <p:cNvPr id="7" name="Picture 6" descr="memberstates.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8996" y="1625081"/>
            <a:ext cx="3374136" cy="3501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904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Aharoni" pitchFamily="2" charset="-79"/>
                <a:cs typeface="Aharoni" pitchFamily="2" charset="-79"/>
              </a:rPr>
              <a:t>Launch of ASEAN Community </a:t>
            </a:r>
            <a:r>
              <a:rPr lang="en-US" sz="2400" b="1" dirty="0" smtClean="0"/>
              <a:t>– </a:t>
            </a:r>
            <a:r>
              <a:rPr lang="en-US" sz="3200" b="1" dirty="0" smtClean="0">
                <a:solidFill>
                  <a:schemeClr val="accent3">
                    <a:lumMod val="50000"/>
                  </a:schemeClr>
                </a:solidFill>
                <a:latin typeface="Bernard MT Condensed" pitchFamily="18" charset="0"/>
                <a:cs typeface="Aharoni" pitchFamily="2" charset="-79"/>
              </a:rPr>
              <a:t>31 Dec. 2015</a:t>
            </a:r>
            <a:endParaRPr lang="en-US" sz="3200" b="1" dirty="0">
              <a:solidFill>
                <a:schemeClr val="accent3">
                  <a:lumMod val="50000"/>
                </a:schemeClr>
              </a:solidFill>
              <a:latin typeface="Bernard MT Condensed" pitchFamily="18" charset="0"/>
              <a:cs typeface="Aharoni" pitchFamily="2" charset="-79"/>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4375" y="1998043"/>
            <a:ext cx="7143750" cy="3850927"/>
          </a:xfrm>
        </p:spPr>
      </p:pic>
    </p:spTree>
    <p:extLst>
      <p:ext uri="{BB962C8B-B14F-4D97-AF65-F5344CB8AC3E}">
        <p14:creationId xmlns:p14="http://schemas.microsoft.com/office/powerpoint/2010/main" val="1008181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001000" cy="990600"/>
          </a:xfrm>
        </p:spPr>
        <p:txBody>
          <a:bodyPr/>
          <a:lstStyle/>
          <a:p>
            <a:r>
              <a:rPr lang="en-US" dirty="0">
                <a:solidFill>
                  <a:prstClr val="black"/>
                </a:solidFill>
                <a:ea typeface="MS PGothic" pitchFamily="34" charset="-128"/>
              </a:rPr>
              <a:t>“A politically cohesive, economically integrated, socially responsible, and truly people-oriented, people-centered and rules-based ASEAN</a:t>
            </a:r>
            <a:r>
              <a:rPr lang="en-US" dirty="0" smtClean="0">
                <a:solidFill>
                  <a:prstClr val="black"/>
                </a:solidFill>
                <a:ea typeface="MS PGothic" pitchFamily="34" charset="-128"/>
              </a:rPr>
              <a: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2667000"/>
            <a:ext cx="5111750" cy="2755552"/>
          </a:xfrm>
        </p:spPr>
      </p:pic>
      <p:sp>
        <p:nvSpPr>
          <p:cNvPr id="6" name="Text Placeholder 5"/>
          <p:cNvSpPr>
            <a:spLocks noGrp="1"/>
          </p:cNvSpPr>
          <p:nvPr>
            <p:ph type="body" sz="half" idx="2"/>
          </p:nvPr>
        </p:nvSpPr>
        <p:spPr>
          <a:xfrm>
            <a:off x="76200" y="2514600"/>
            <a:ext cx="3505200" cy="3886200"/>
          </a:xfrm>
        </p:spPr>
        <p:txBody>
          <a:bodyPr/>
          <a:lstStyle/>
          <a:p>
            <a:pPr marL="571500" lvl="0"/>
            <a:r>
              <a:rPr lang="en-US" sz="1800" b="1" dirty="0" smtClean="0">
                <a:solidFill>
                  <a:srgbClr val="0070C0"/>
                </a:solidFill>
                <a:ea typeface="MS PGothic" pitchFamily="34" charset="-128"/>
              </a:rPr>
              <a:t>ASEAN Community 2025</a:t>
            </a:r>
          </a:p>
          <a:p>
            <a:pPr marL="857250" lvl="0" indent="-285750">
              <a:buFont typeface="Wingdings" pitchFamily="2" charset="2"/>
              <a:buChar char="v"/>
            </a:pPr>
            <a:r>
              <a:rPr lang="en-US" sz="1800" dirty="0" smtClean="0">
                <a:solidFill>
                  <a:schemeClr val="tx2">
                    <a:lumMod val="75000"/>
                  </a:schemeClr>
                </a:solidFill>
                <a:ea typeface="MS PGothic" pitchFamily="34" charset="-128"/>
              </a:rPr>
              <a:t>Consolidate </a:t>
            </a:r>
            <a:r>
              <a:rPr lang="en-US" sz="1800" dirty="0">
                <a:solidFill>
                  <a:schemeClr val="tx2">
                    <a:lumMod val="75000"/>
                  </a:schemeClr>
                </a:solidFill>
                <a:ea typeface="MS PGothic" pitchFamily="34" charset="-128"/>
              </a:rPr>
              <a:t>the ASEAN Community through deeper and more comprehensive process of integration</a:t>
            </a:r>
          </a:p>
          <a:p>
            <a:pPr marL="857250" lvl="0" indent="-285750">
              <a:buFont typeface="Wingdings" pitchFamily="2" charset="2"/>
              <a:buChar char="v"/>
            </a:pPr>
            <a:r>
              <a:rPr lang="en-US" sz="1800" dirty="0">
                <a:solidFill>
                  <a:schemeClr val="tx2">
                    <a:lumMod val="75000"/>
                  </a:schemeClr>
                </a:solidFill>
                <a:ea typeface="MS PGothic" pitchFamily="34" charset="-128"/>
              </a:rPr>
              <a:t>Emphasis on ASEAN-centrality </a:t>
            </a:r>
          </a:p>
          <a:p>
            <a:pPr marL="857250" lvl="0" indent="-285750">
              <a:buFont typeface="Wingdings" pitchFamily="2" charset="2"/>
              <a:buChar char="v"/>
            </a:pPr>
            <a:r>
              <a:rPr lang="en-US" sz="1800" dirty="0">
                <a:solidFill>
                  <a:schemeClr val="tx2">
                    <a:lumMod val="75000"/>
                  </a:schemeClr>
                </a:solidFill>
                <a:ea typeface="MS PGothic" pitchFamily="34" charset="-128"/>
              </a:rPr>
              <a:t>Emphasis on equitable development of the ASEAN Member </a:t>
            </a:r>
            <a:r>
              <a:rPr lang="en-US" sz="1800" dirty="0" smtClean="0">
                <a:solidFill>
                  <a:schemeClr val="tx2">
                    <a:lumMod val="75000"/>
                  </a:schemeClr>
                </a:solidFill>
                <a:ea typeface="MS PGothic" pitchFamily="34" charset="-128"/>
              </a:rPr>
              <a:t>States</a:t>
            </a:r>
          </a:p>
          <a:p>
            <a:pPr marL="857250" lvl="0" indent="-285750">
              <a:buFont typeface="Wingdings" pitchFamily="2" charset="2"/>
              <a:buChar char="v"/>
            </a:pPr>
            <a:r>
              <a:rPr lang="en-US" sz="1800" dirty="0" smtClean="0">
                <a:solidFill>
                  <a:schemeClr val="tx2">
                    <a:lumMod val="75000"/>
                  </a:schemeClr>
                </a:solidFill>
                <a:ea typeface="MS PGothic" pitchFamily="34" charset="-128"/>
              </a:rPr>
              <a:t>More connected ASEAN</a:t>
            </a:r>
            <a:endParaRPr lang="en-US" sz="1800" dirty="0">
              <a:solidFill>
                <a:schemeClr val="tx2">
                  <a:lumMod val="75000"/>
                </a:schemeClr>
              </a:solidFill>
              <a:ea typeface="MS PGothic" pitchFamily="34" charset="-128"/>
            </a:endParaRPr>
          </a:p>
          <a:p>
            <a:pPr marL="285750" indent="-285750">
              <a:buFont typeface="Wingdings" pitchFamily="2" charset="2"/>
              <a:buChar char="v"/>
            </a:pPr>
            <a:endParaRPr lang="en-US" dirty="0"/>
          </a:p>
        </p:txBody>
      </p:sp>
    </p:spTree>
    <p:extLst>
      <p:ext uri="{BB962C8B-B14F-4D97-AF65-F5344CB8AC3E}">
        <p14:creationId xmlns:p14="http://schemas.microsoft.com/office/powerpoint/2010/main" val="293775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609600"/>
            <a:ext cx="7143750" cy="703263"/>
          </a:xfrm>
        </p:spPr>
        <p:txBody>
          <a:bodyPr/>
          <a:lstStyle/>
          <a:p>
            <a:pPr algn="ctr"/>
            <a:r>
              <a:rPr lang="en-US" sz="4000" b="1" dirty="0" smtClean="0">
                <a:latin typeface="Book Antiqua" pitchFamily="18" charset="0"/>
              </a:rPr>
              <a:t>ASEAN Governance</a:t>
            </a:r>
            <a:endParaRPr lang="en-US" sz="4000" b="1" dirty="0">
              <a:latin typeface="Book Antiqua" pitchFamily="18" charset="0"/>
            </a:endParaRPr>
          </a:p>
        </p:txBody>
      </p:sp>
      <p:sp>
        <p:nvSpPr>
          <p:cNvPr id="3" name="Content Placeholder 2"/>
          <p:cNvSpPr>
            <a:spLocks noGrp="1"/>
          </p:cNvSpPr>
          <p:nvPr>
            <p:ph idx="1"/>
          </p:nvPr>
        </p:nvSpPr>
        <p:spPr>
          <a:xfrm>
            <a:off x="822960" y="1981200"/>
            <a:ext cx="7143750" cy="3687763"/>
          </a:xfrm>
        </p:spPr>
        <p:txBody>
          <a:bodyPr/>
          <a:lstStyle/>
          <a:p>
            <a:r>
              <a:rPr lang="en-US" sz="2800" dirty="0"/>
              <a:t>New political commitment at the top level</a:t>
            </a:r>
          </a:p>
          <a:p>
            <a:r>
              <a:rPr lang="en-US" sz="2800" dirty="0" smtClean="0"/>
              <a:t>New </a:t>
            </a:r>
            <a:r>
              <a:rPr lang="en-US" sz="2800" dirty="0"/>
              <a:t>legal framework, legal personality</a:t>
            </a:r>
          </a:p>
          <a:p>
            <a:r>
              <a:rPr lang="en-US" sz="2800" dirty="0"/>
              <a:t>New ASEAN bodies</a:t>
            </a:r>
          </a:p>
          <a:p>
            <a:r>
              <a:rPr lang="en-US" sz="2800" dirty="0"/>
              <a:t>Two new openly-recruited </a:t>
            </a:r>
            <a:r>
              <a:rPr lang="en-US" sz="2800" dirty="0" smtClean="0"/>
              <a:t>Deputy </a:t>
            </a:r>
            <a:r>
              <a:rPr lang="en-US" sz="2800" dirty="0" err="1" smtClean="0"/>
              <a:t>SecGens</a:t>
            </a:r>
            <a:r>
              <a:rPr lang="en-US" sz="2800" dirty="0" smtClean="0"/>
              <a:t>.</a:t>
            </a:r>
            <a:endParaRPr lang="en-US" sz="2800" dirty="0"/>
          </a:p>
          <a:p>
            <a:r>
              <a:rPr lang="en-US" sz="2800" dirty="0"/>
              <a:t>More roles </a:t>
            </a:r>
            <a:r>
              <a:rPr lang="en-US" sz="2800" dirty="0" smtClean="0"/>
              <a:t>for </a:t>
            </a:r>
            <a:r>
              <a:rPr lang="en-US" sz="2800" dirty="0"/>
              <a:t>ASEAN Foreign Ministers</a:t>
            </a:r>
          </a:p>
          <a:p>
            <a:r>
              <a:rPr lang="en-US" sz="2800" dirty="0"/>
              <a:t>New and enhanced role of the Secretary-General of ASEAN</a:t>
            </a:r>
          </a:p>
          <a:p>
            <a:pPr marL="0" indent="0">
              <a:buNone/>
            </a:pPr>
            <a:endParaRPr lang="en-US" dirty="0"/>
          </a:p>
        </p:txBody>
      </p:sp>
      <p:sp>
        <p:nvSpPr>
          <p:cNvPr id="4" name="Title 1"/>
          <p:cNvSpPr txBox="1">
            <a:spLocks/>
          </p:cNvSpPr>
          <p:nvPr/>
        </p:nvSpPr>
        <p:spPr bwMode="auto">
          <a:xfrm>
            <a:off x="822960" y="1295400"/>
            <a:ext cx="55016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r>
              <a:rPr lang="en-US" sz="3600" b="1" dirty="0" smtClean="0">
                <a:solidFill>
                  <a:schemeClr val="accent4">
                    <a:lumMod val="75000"/>
                  </a:schemeClr>
                </a:solidFill>
                <a:ea typeface="Calibri" panose="020F0502020204030204" pitchFamily="34" charset="0"/>
                <a:cs typeface="Cordia New" panose="020B0304020202020204" pitchFamily="34" charset="-34"/>
              </a:rPr>
              <a:t>The ASEAN Charter </a:t>
            </a:r>
            <a:endParaRPr lang="en-US" sz="3600" dirty="0">
              <a:solidFill>
                <a:schemeClr val="accent4">
                  <a:lumMod val="75000"/>
                </a:schemeClr>
              </a:solidFill>
            </a:endParaRPr>
          </a:p>
        </p:txBody>
      </p:sp>
    </p:spTree>
    <p:extLst>
      <p:ext uri="{BB962C8B-B14F-4D97-AF65-F5344CB8AC3E}">
        <p14:creationId xmlns:p14="http://schemas.microsoft.com/office/powerpoint/2010/main" val="175557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219200"/>
            <a:ext cx="7982456" cy="486731"/>
          </a:xfrm>
        </p:spPr>
        <p:txBody>
          <a:bodyPr>
            <a:noAutofit/>
          </a:bodyPr>
          <a:lstStyle/>
          <a:p>
            <a:pPr lvl="0"/>
            <a:r>
              <a:rPr lang="en-US" sz="2400" b="1" dirty="0" smtClean="0">
                <a:solidFill>
                  <a:srgbClr val="C00000"/>
                </a:solidFill>
                <a:latin typeface="Aharoni" pitchFamily="2" charset="-79"/>
                <a:ea typeface="MS PGothic" pitchFamily="34" charset="-128"/>
                <a:cs typeface="Aharoni" pitchFamily="2" charset="-79"/>
              </a:rPr>
              <a:t> Coordination Mechanism of ASEAN</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00" y="2362200"/>
            <a:ext cx="6934200" cy="3897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101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371600" y="838200"/>
            <a:ext cx="7143750" cy="703263"/>
          </a:xfrm>
        </p:spPr>
        <p:txBody>
          <a:bodyPr/>
          <a:lstStyle/>
          <a:p>
            <a:pPr>
              <a:defRPr/>
            </a:pPr>
            <a:r>
              <a:rPr lang="en-US" sz="2800" b="1" dirty="0" smtClean="0">
                <a:solidFill>
                  <a:schemeClr val="tx1"/>
                </a:solidFill>
                <a:ea typeface="+mn-ea"/>
              </a:rPr>
              <a:t>Overview of the ASEAN </a:t>
            </a:r>
            <a:r>
              <a:rPr lang="en-US" sz="2800" b="1" dirty="0">
                <a:solidFill>
                  <a:schemeClr val="tx1"/>
                </a:solidFill>
                <a:ea typeface="+mn-ea"/>
              </a:rPr>
              <a:t>Community</a:t>
            </a:r>
          </a:p>
        </p:txBody>
      </p:sp>
      <p:sp>
        <p:nvSpPr>
          <p:cNvPr id="6" name="Content Placeholder 5"/>
          <p:cNvSpPr>
            <a:spLocks noGrp="1"/>
          </p:cNvSpPr>
          <p:nvPr>
            <p:ph idx="1"/>
          </p:nvPr>
        </p:nvSpPr>
        <p:spPr>
          <a:xfrm>
            <a:off x="714375" y="1660525"/>
            <a:ext cx="7358063" cy="4525963"/>
          </a:xfrm>
        </p:spPr>
        <p:txBody>
          <a:bodyPr/>
          <a:lstStyle/>
          <a:p>
            <a:pPr>
              <a:buFont typeface="Arial" charset="0"/>
              <a:buChar char="•"/>
              <a:defRPr/>
            </a:pPr>
            <a:r>
              <a:rPr lang="en-GB" sz="2000" b="1" dirty="0" smtClean="0">
                <a:solidFill>
                  <a:srgbClr val="0070C0"/>
                </a:solidFill>
                <a:latin typeface="Arial" charset="0"/>
                <a:ea typeface="ＭＳ Ｐゴシック" pitchFamily="-112" charset="-128"/>
              </a:rPr>
              <a:t>ASEAN Political Security Community (APSC)</a:t>
            </a:r>
          </a:p>
          <a:p>
            <a:pPr lvl="1">
              <a:buFont typeface="Arial" charset="0"/>
              <a:buChar char="–"/>
              <a:defRPr/>
            </a:pPr>
            <a:r>
              <a:rPr lang="en-GB" sz="1500" b="1" dirty="0" smtClean="0">
                <a:latin typeface="Arial" charset="0"/>
                <a:ea typeface="ＭＳ Ｐゴシック" pitchFamily="-112" charset="-128"/>
              </a:rPr>
              <a:t>Ensures that the peoples and Member States of </a:t>
            </a:r>
            <a:r>
              <a:rPr lang="en-GB" sz="1400" b="1" dirty="0" smtClean="0">
                <a:latin typeface="Arial" charset="0"/>
                <a:ea typeface="ＭＳ Ｐゴシック" pitchFamily="-112" charset="-128"/>
              </a:rPr>
              <a:t>ASEAN </a:t>
            </a:r>
            <a:r>
              <a:rPr lang="en-GB" sz="1500" b="1" dirty="0" smtClean="0">
                <a:latin typeface="Arial" charset="0"/>
                <a:ea typeface="ＭＳ Ｐゴシック" pitchFamily="-112" charset="-128"/>
              </a:rPr>
              <a:t>live in peace with one another and with the world at large</a:t>
            </a:r>
            <a:r>
              <a:rPr lang="en-GB" sz="1400" b="1" dirty="0" smtClean="0">
                <a:solidFill>
                  <a:srgbClr val="FF0000"/>
                </a:solidFill>
                <a:latin typeface="Arial" charset="0"/>
                <a:ea typeface="ＭＳ Ｐゴシック" pitchFamily="-112" charset="-128"/>
              </a:rPr>
              <a:t> </a:t>
            </a:r>
            <a:r>
              <a:rPr lang="en-GB" sz="1500" b="1" dirty="0" smtClean="0">
                <a:latin typeface="Arial" charset="0"/>
                <a:ea typeface="ＭＳ Ｐゴシック" pitchFamily="-112" charset="-128"/>
              </a:rPr>
              <a:t>in a just, democratic and harmonious environment.</a:t>
            </a:r>
          </a:p>
          <a:p>
            <a:pPr lvl="1">
              <a:buFont typeface="Arial" charset="0"/>
              <a:buNone/>
              <a:defRPr/>
            </a:pPr>
            <a:r>
              <a:rPr lang="en-GB" sz="500" dirty="0" smtClean="0">
                <a:latin typeface="Arial" charset="0"/>
                <a:ea typeface="ＭＳ Ｐゴシック" pitchFamily="-112" charset="-128"/>
              </a:rPr>
              <a:t> </a:t>
            </a:r>
          </a:p>
          <a:p>
            <a:pPr>
              <a:buFont typeface="Arial" charset="0"/>
              <a:buChar char="•"/>
              <a:defRPr/>
            </a:pPr>
            <a:r>
              <a:rPr lang="en-GB" sz="2000" b="1" dirty="0" smtClean="0">
                <a:solidFill>
                  <a:srgbClr val="FFC000"/>
                </a:solidFill>
                <a:latin typeface="Arial" charset="0"/>
                <a:ea typeface="ＭＳ Ｐゴシック" pitchFamily="-112" charset="-128"/>
              </a:rPr>
              <a:t>ASEAN Economic Community (AEC)</a:t>
            </a:r>
          </a:p>
          <a:p>
            <a:pPr lvl="1">
              <a:buFont typeface="Arial" charset="0"/>
              <a:buChar char="–"/>
              <a:defRPr/>
            </a:pPr>
            <a:r>
              <a:rPr lang="en-GB" sz="1500" b="1" dirty="0" smtClean="0">
                <a:latin typeface="Arial" charset="0"/>
                <a:ea typeface="ＭＳ Ｐゴシック" pitchFamily="-112" charset="-128"/>
              </a:rPr>
              <a:t>Transforms ASEAN into a stable, prosperous, and highly competitive region with equitable economic development, and reduced poverty and socio-economic disparities.</a:t>
            </a:r>
          </a:p>
          <a:p>
            <a:pPr lvl="1">
              <a:buFont typeface="Arial" charset="0"/>
              <a:buNone/>
              <a:defRPr/>
            </a:pPr>
            <a:r>
              <a:rPr lang="en-GB" sz="500" b="1" dirty="0" smtClean="0">
                <a:latin typeface="Arial" charset="0"/>
                <a:ea typeface="ＭＳ Ｐゴシック" pitchFamily="-112" charset="-128"/>
              </a:rPr>
              <a:t> </a:t>
            </a:r>
          </a:p>
          <a:p>
            <a:pPr>
              <a:buFont typeface="Arial" charset="0"/>
              <a:buChar char="•"/>
              <a:defRPr/>
            </a:pPr>
            <a:r>
              <a:rPr lang="en-GB" sz="2000" b="1" dirty="0" smtClean="0">
                <a:solidFill>
                  <a:srgbClr val="FF0000"/>
                </a:solidFill>
                <a:latin typeface="Arial" charset="0"/>
                <a:ea typeface="ＭＳ Ｐゴシック" pitchFamily="-112" charset="-128"/>
              </a:rPr>
              <a:t>ASEAN Socio-Cultural Community</a:t>
            </a:r>
            <a:r>
              <a:rPr lang="en-GB" sz="2000" b="1" dirty="0" smtClean="0">
                <a:latin typeface="Arial" charset="0"/>
                <a:ea typeface="ＭＳ Ｐゴシック" pitchFamily="-112" charset="-128"/>
              </a:rPr>
              <a:t> </a:t>
            </a:r>
            <a:r>
              <a:rPr lang="en-GB" sz="2000" b="1" dirty="0" smtClean="0">
                <a:solidFill>
                  <a:srgbClr val="FF0000"/>
                </a:solidFill>
                <a:latin typeface="Arial" charset="0"/>
                <a:ea typeface="ＭＳ Ｐゴシック" pitchFamily="-112" charset="-128"/>
              </a:rPr>
              <a:t>(ASCC)</a:t>
            </a:r>
          </a:p>
          <a:p>
            <a:pPr lvl="1">
              <a:buFont typeface="Arial" charset="0"/>
              <a:buChar char="–"/>
              <a:defRPr/>
            </a:pPr>
            <a:r>
              <a:rPr lang="en-GB" sz="1500" b="1" dirty="0" smtClean="0">
                <a:latin typeface="Arial" charset="0"/>
                <a:ea typeface="ＭＳ Ｐゴシック" pitchFamily="-112" charset="-128"/>
              </a:rPr>
              <a:t>Contributes to realising an ASEAN Community that is people-oriented and socially responsible with a view to achieving solidarity and unity among the peoples and Member States of ASEAN. </a:t>
            </a:r>
          </a:p>
          <a:p>
            <a:pPr lvl="1">
              <a:buFont typeface="Arial" charset="0"/>
              <a:buChar char="–"/>
              <a:defRPr/>
            </a:pPr>
            <a:endParaRPr lang="en-GB" sz="500" dirty="0" smtClean="0">
              <a:latin typeface="Arial" charset="0"/>
              <a:ea typeface="ＭＳ Ｐゴシック" pitchFamily="-112" charset="-128"/>
            </a:endParaRPr>
          </a:p>
          <a:p>
            <a:pPr lvl="1">
              <a:buFont typeface="Arial" charset="0"/>
              <a:buChar char="–"/>
              <a:defRPr/>
            </a:pPr>
            <a:endParaRPr lang="en-GB" sz="500" dirty="0" smtClean="0">
              <a:latin typeface="Arial" charset="0"/>
              <a:ea typeface="ＭＳ Ｐゴシック" pitchFamily="-112" charset="-128"/>
            </a:endParaRPr>
          </a:p>
          <a:p>
            <a:pPr>
              <a:defRPr/>
            </a:pPr>
            <a:r>
              <a:rPr lang="en-GB" sz="1800" b="1" dirty="0" smtClean="0">
                <a:effectLst>
                  <a:outerShdw blurRad="38100" dist="38100" dir="2700000" algn="tl">
                    <a:srgbClr val="000000">
                      <a:alpha val="43137"/>
                    </a:srgbClr>
                  </a:outerShdw>
                </a:effectLst>
                <a:latin typeface="Arial" charset="0"/>
                <a:ea typeface="ＭＳ Ｐゴシック" pitchFamily="-112" charset="-128"/>
              </a:rPr>
              <a:t>Narrowing the Development Gap (NDG)</a:t>
            </a:r>
          </a:p>
          <a:p>
            <a:pPr marL="806450">
              <a:buClrTx/>
              <a:buFont typeface="Arial" pitchFamily="34" charset="0"/>
              <a:buChar char="─"/>
              <a:defRPr/>
            </a:pPr>
            <a:r>
              <a:rPr lang="en-GB" sz="1500" b="1" dirty="0" smtClean="0">
                <a:latin typeface="Arial" charset="0"/>
                <a:ea typeface="ＭＳ Ｐゴシック" pitchFamily="-112" charset="-128"/>
              </a:rPr>
              <a:t>Progressing together through cooperation in development.</a:t>
            </a:r>
          </a:p>
          <a:p>
            <a:pPr>
              <a:buFont typeface="Arial" charset="0"/>
              <a:buChar char="•"/>
              <a:defRPr/>
            </a:pPr>
            <a:endParaRPr lang="en-US" dirty="0"/>
          </a:p>
        </p:txBody>
      </p:sp>
      <p:sp>
        <p:nvSpPr>
          <p:cNvPr id="2" name="TextBox 1"/>
          <p:cNvSpPr txBox="1"/>
          <p:nvPr/>
        </p:nvSpPr>
        <p:spPr>
          <a:xfrm>
            <a:off x="762000" y="6248400"/>
            <a:ext cx="7467600" cy="369332"/>
          </a:xfrm>
          <a:prstGeom prst="rect">
            <a:avLst/>
          </a:prstGeom>
          <a:noFill/>
        </p:spPr>
        <p:txBody>
          <a:bodyPr wrap="square" rtlCol="0">
            <a:spAutoFit/>
          </a:bodyPr>
          <a:lstStyle/>
          <a:p>
            <a:r>
              <a:rPr lang="en-US" dirty="0" smtClean="0">
                <a:latin typeface="Arial Black" panose="020B0A04020102020204" pitchFamily="34" charset="0"/>
                <a:cs typeface="Arial" panose="020B0604020202020204" pitchFamily="34" charset="0"/>
              </a:rPr>
              <a:t>Physical, Institutional and People-to-People Connectivity</a:t>
            </a:r>
            <a:endParaRPr lang="en-US"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812085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5800"/>
            <a:ext cx="77724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The Community Building Milestones</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3352800" y="1869386"/>
            <a:ext cx="5562600" cy="4531414"/>
          </a:xfrm>
          <a:solidFill>
            <a:schemeClr val="accent1">
              <a:lumMod val="20000"/>
              <a:lumOff val="80000"/>
            </a:schemeClr>
          </a:solidFill>
        </p:spPr>
        <p:txBody>
          <a:bodyPr>
            <a:noAutofit/>
          </a:bodyPr>
          <a:lstStyle/>
          <a:p>
            <a:pPr lvl="0"/>
            <a:r>
              <a:rPr lang="en-US" sz="2000" b="1" dirty="0" smtClean="0">
                <a:solidFill>
                  <a:srgbClr val="C00000"/>
                </a:solidFill>
                <a:ea typeface="MS PGothic" pitchFamily="34" charset="-128"/>
              </a:rPr>
              <a:t>ASEAN Political-Security Community</a:t>
            </a:r>
          </a:p>
          <a:p>
            <a:pPr marL="457200" lvl="0" indent="-457200">
              <a:buFont typeface="+mj-lt"/>
              <a:buAutoNum type="arabicPeriod"/>
            </a:pPr>
            <a:r>
              <a:rPr lang="en-US" sz="2000" b="1" dirty="0">
                <a:solidFill>
                  <a:prstClr val="black"/>
                </a:solidFill>
                <a:ea typeface="MS PGothic" pitchFamily="34" charset="-128"/>
              </a:rPr>
              <a:t>E</a:t>
            </a:r>
            <a:r>
              <a:rPr lang="en-US" sz="2000" b="1" dirty="0" smtClean="0">
                <a:solidFill>
                  <a:prstClr val="black"/>
                </a:solidFill>
                <a:ea typeface="MS PGothic" pitchFamily="34" charset="-128"/>
              </a:rPr>
              <a:t>nsure </a:t>
            </a:r>
            <a:r>
              <a:rPr lang="en-US" sz="2000" b="1" dirty="0">
                <a:solidFill>
                  <a:prstClr val="black"/>
                </a:solidFill>
                <a:ea typeface="MS PGothic" pitchFamily="34" charset="-128"/>
              </a:rPr>
              <a:t>that the peoples and Member States of ASEAN live in peace with </a:t>
            </a:r>
            <a:r>
              <a:rPr lang="en-US" sz="2000" b="1" dirty="0" smtClean="0">
                <a:solidFill>
                  <a:prstClr val="black"/>
                </a:solidFill>
                <a:ea typeface="MS PGothic" pitchFamily="34" charset="-128"/>
              </a:rPr>
              <a:t>one </a:t>
            </a:r>
            <a:r>
              <a:rPr lang="en-US" sz="2000" b="1" dirty="0">
                <a:solidFill>
                  <a:prstClr val="black"/>
                </a:solidFill>
                <a:ea typeface="MS PGothic" pitchFamily="34" charset="-128"/>
              </a:rPr>
              <a:t>another and with the world at </a:t>
            </a:r>
            <a:r>
              <a:rPr lang="en-US" sz="2000" b="1" dirty="0" smtClean="0">
                <a:solidFill>
                  <a:prstClr val="black"/>
                </a:solidFill>
                <a:ea typeface="MS PGothic" pitchFamily="34" charset="-128"/>
              </a:rPr>
              <a:t>large</a:t>
            </a:r>
          </a:p>
          <a:p>
            <a:pPr marL="457200" indent="-457200">
              <a:buFont typeface="+mj-lt"/>
              <a:buAutoNum type="arabicPeriod"/>
            </a:pPr>
            <a:r>
              <a:rPr lang="en-US" sz="2000" b="1" dirty="0">
                <a:ea typeface="MS PGothic" pitchFamily="34" charset="-128"/>
              </a:rPr>
              <a:t>Strengthen the mutually beneficial relations between ASEAN and its Dialogue Partners and friends. </a:t>
            </a:r>
          </a:p>
          <a:p>
            <a:pPr marL="457200" indent="-457200">
              <a:buFont typeface="+mj-lt"/>
              <a:buAutoNum type="arabicPeriod"/>
            </a:pPr>
            <a:r>
              <a:rPr lang="en-US" sz="2000" b="1" dirty="0">
                <a:ea typeface="MS PGothic" pitchFamily="34" charset="-128"/>
              </a:rPr>
              <a:t>Maintains the centrality and proactive role of ASEAN in a regional architecture that is open, transparent and inclusive, while remaining actively engaged, forward-looking and non-discriminatory</a:t>
            </a:r>
          </a:p>
          <a:p>
            <a:pPr marL="457200" lvl="0" indent="-457200">
              <a:buFont typeface="+mj-lt"/>
              <a:buAutoNum type="arabicPeriod"/>
            </a:pPr>
            <a:endParaRPr lang="en-US" sz="2000" b="1" dirty="0" smtClean="0">
              <a:solidFill>
                <a:prstClr val="black"/>
              </a:solidFill>
              <a:ea typeface="MS PGothic"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869386"/>
            <a:ext cx="2743200" cy="3919616"/>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10" y="1861428"/>
            <a:ext cx="2828652" cy="392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22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5776" y="609600"/>
            <a:ext cx="77724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ASEAN Dialogue Partners</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2057400" y="1371600"/>
            <a:ext cx="6705599" cy="4648200"/>
          </a:xfrm>
        </p:spPr>
        <p:txBody>
          <a:bodyPr>
            <a:normAutofit/>
          </a:bodyPr>
          <a:lstStyle/>
          <a:p>
            <a:pPr marL="342900" lvl="0" indent="-342900">
              <a:buFont typeface="Arial" pitchFamily="34" charset="0"/>
              <a:buChar char="•"/>
            </a:pPr>
            <a:r>
              <a:rPr lang="en-US" sz="2400" b="1" dirty="0" smtClean="0"/>
              <a:t>ASEAN – Australia, 1974</a:t>
            </a:r>
          </a:p>
          <a:p>
            <a:pPr marL="342900" lvl="0" indent="-342900">
              <a:buFont typeface="Arial" pitchFamily="34" charset="0"/>
              <a:buChar char="•"/>
            </a:pPr>
            <a:r>
              <a:rPr lang="en-US" sz="2400" b="1" dirty="0" smtClean="0"/>
              <a:t>ASEAN – Canada, 1977</a:t>
            </a:r>
          </a:p>
          <a:p>
            <a:pPr marL="342900" lvl="0" indent="-342900">
              <a:buFont typeface="Arial" pitchFamily="34" charset="0"/>
              <a:buChar char="•"/>
            </a:pPr>
            <a:r>
              <a:rPr lang="en-US" sz="2400" b="1" dirty="0" smtClean="0"/>
              <a:t>ASEAN – China, 1996</a:t>
            </a:r>
          </a:p>
          <a:p>
            <a:pPr marL="342900" lvl="0" indent="-342900">
              <a:buFont typeface="Arial" pitchFamily="34" charset="0"/>
              <a:buChar char="•"/>
            </a:pPr>
            <a:r>
              <a:rPr lang="en-US" sz="2400" b="1" dirty="0" smtClean="0"/>
              <a:t>ASEAN – European Union, 1977</a:t>
            </a:r>
          </a:p>
          <a:p>
            <a:pPr marL="342900" lvl="0" indent="-342900">
              <a:buFont typeface="Arial" pitchFamily="34" charset="0"/>
              <a:buChar char="•"/>
            </a:pPr>
            <a:r>
              <a:rPr lang="en-US" sz="2400" b="1" dirty="0" smtClean="0"/>
              <a:t>ASEAN – India, 1995</a:t>
            </a:r>
          </a:p>
          <a:p>
            <a:pPr marL="342900" lvl="0" indent="-342900">
              <a:buFont typeface="Arial" pitchFamily="34" charset="0"/>
              <a:buChar char="•"/>
            </a:pPr>
            <a:r>
              <a:rPr lang="en-US" sz="2400" b="1" dirty="0" smtClean="0"/>
              <a:t>ASEAN – Japan, 1977</a:t>
            </a:r>
          </a:p>
          <a:p>
            <a:pPr marL="342900" lvl="0" indent="-342900">
              <a:buFont typeface="Arial" pitchFamily="34" charset="0"/>
              <a:buChar char="•"/>
            </a:pPr>
            <a:r>
              <a:rPr lang="en-US" sz="2400" b="1" dirty="0" smtClean="0"/>
              <a:t>ASEAN – New Zealand, 1975</a:t>
            </a:r>
          </a:p>
          <a:p>
            <a:pPr marL="342900" lvl="0" indent="-342900">
              <a:buFont typeface="Arial" pitchFamily="34" charset="0"/>
              <a:buChar char="•"/>
            </a:pPr>
            <a:r>
              <a:rPr lang="en-US" sz="2400" b="1" dirty="0" smtClean="0"/>
              <a:t>ASEAN – Republic of Korea, 1991</a:t>
            </a:r>
          </a:p>
          <a:p>
            <a:pPr marL="342900" lvl="0" indent="-342900">
              <a:buFont typeface="Arial" pitchFamily="34" charset="0"/>
              <a:buChar char="•"/>
            </a:pPr>
            <a:r>
              <a:rPr lang="en-US" sz="2400" b="1" dirty="0" smtClean="0"/>
              <a:t>ASEAN – Russia Federation, 1996</a:t>
            </a:r>
          </a:p>
          <a:p>
            <a:pPr marL="342900" lvl="0" indent="-342900">
              <a:buFont typeface="Arial" pitchFamily="34" charset="0"/>
              <a:buChar char="•"/>
            </a:pPr>
            <a:r>
              <a:rPr lang="en-US" sz="2400" b="1" dirty="0" smtClean="0"/>
              <a:t>ASEAN – United States, 1977 </a:t>
            </a:r>
            <a:endParaRPr lang="en-US" sz="1800" i="1" dirty="0">
              <a:ea typeface="MS PGothic"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869386"/>
            <a:ext cx="1371600" cy="195980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869386"/>
            <a:ext cx="1365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3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2DF310F-A560-475F-9520-F338DDCCCA56}" type="slidenum">
              <a:rPr lang="en-US" smtClean="0"/>
              <a:pPr eaLnBrk="1" fontAlgn="base" hangingPunct="1">
                <a:spcBef>
                  <a:spcPct val="0"/>
                </a:spcBef>
                <a:spcAft>
                  <a:spcPct val="0"/>
                </a:spcAft>
              </a:pPr>
              <a:t>2</a:t>
            </a:fld>
            <a:endParaRPr lang="en-US" smtClean="0"/>
          </a:p>
        </p:txBody>
      </p:sp>
      <p:sp>
        <p:nvSpPr>
          <p:cNvPr id="49155" name="Rectangle 3"/>
          <p:cNvSpPr>
            <a:spLocks noGrp="1" noChangeArrowheads="1"/>
          </p:cNvSpPr>
          <p:nvPr>
            <p:ph type="title"/>
          </p:nvPr>
        </p:nvSpPr>
        <p:spPr>
          <a:xfrm>
            <a:off x="381000" y="990600"/>
            <a:ext cx="8642320" cy="990600"/>
          </a:xfrm>
          <a:noFill/>
          <a:extLst/>
        </p:spPr>
        <p:txBody>
          <a:bodyPr/>
          <a:lstStyle/>
          <a:p>
            <a:pPr algn="ctr" eaLnBrk="1" fontAlgn="auto" hangingPunct="1">
              <a:spcAft>
                <a:spcPts val="0"/>
              </a:spcAft>
              <a:defRPr/>
            </a:pPr>
            <a:r>
              <a:rPr lang="en-GB" sz="3600" b="1" dirty="0">
                <a:latin typeface="Book Antiqua" pitchFamily="18" charset="0"/>
              </a:rPr>
              <a:t>Association of Southeast Asian Nations (ASEAN)</a:t>
            </a:r>
          </a:p>
        </p:txBody>
      </p:sp>
      <p:graphicFrame>
        <p:nvGraphicFramePr>
          <p:cNvPr id="3" name="Diagram 2"/>
          <p:cNvGraphicFramePr/>
          <p:nvPr>
            <p:extLst/>
          </p:nvPr>
        </p:nvGraphicFramePr>
        <p:xfrm>
          <a:off x="0" y="1747294"/>
          <a:ext cx="9144000" cy="5110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oup 67"/>
          <p:cNvGrpSpPr>
            <a:grpSpLocks/>
          </p:cNvGrpSpPr>
          <p:nvPr/>
        </p:nvGrpSpPr>
        <p:grpSpPr bwMode="auto">
          <a:xfrm>
            <a:off x="854075" y="3306763"/>
            <a:ext cx="8220075" cy="3225800"/>
            <a:chOff x="-2131" y="2164"/>
            <a:chExt cx="4165" cy="1884"/>
          </a:xfrm>
        </p:grpSpPr>
        <p:pic>
          <p:nvPicPr>
            <p:cNvPr id="18441" name="Picture 54" descr="bru_fla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 y="2593"/>
              <a:ext cx="27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55" descr="Sing_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1" y="3702"/>
              <a:ext cx="26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56" descr="ind_fla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5" y="3176"/>
              <a:ext cx="2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57" descr="laos_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6" y="2245"/>
              <a:ext cx="26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58" descr="Thai_Fla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25" y="3861"/>
              <a:ext cx="26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59" descr="Viet_Fl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 y="2449"/>
              <a:ext cx="26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60" descr="cam_fla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5" y="2164"/>
              <a:ext cx="26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61" descr="Mal_fla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28" y="3359"/>
              <a:ext cx="26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63" descr="Phi_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8" y="3511"/>
              <a:ext cx="26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40" name="Picture 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940550" y="3833813"/>
            <a:ext cx="5191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35917" y="4496890"/>
            <a:ext cx="2151318" cy="223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578557"/>
      </p:ext>
    </p:extLst>
  </p:cSld>
  <p:clrMapOvr>
    <a:masterClrMapping/>
  </p:clrMapOvr>
  <p:transition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374086"/>
            <a:ext cx="77724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ASEAN </a:t>
            </a:r>
            <a:r>
              <a:rPr lang="en-US" sz="2800" dirty="0" err="1" smtClean="0">
                <a:solidFill>
                  <a:schemeClr val="tx1"/>
                </a:solidFill>
                <a:effectLst>
                  <a:outerShdw blurRad="38100" dist="38100" dir="2700000" algn="tl">
                    <a:srgbClr val="000000">
                      <a:alpha val="43137"/>
                    </a:srgbClr>
                  </a:outerShdw>
                </a:effectLst>
                <a:latin typeface="Berlin Sans FB Demi" pitchFamily="34" charset="0"/>
              </a:rPr>
              <a:t>Sectoral</a:t>
            </a:r>
            <a:r>
              <a:rPr lang="en-US" sz="2800" dirty="0" smtClean="0">
                <a:solidFill>
                  <a:schemeClr val="tx1"/>
                </a:solidFill>
                <a:effectLst>
                  <a:outerShdw blurRad="38100" dist="38100" dir="2700000" algn="tl">
                    <a:srgbClr val="000000">
                      <a:alpha val="43137"/>
                    </a:srgbClr>
                  </a:outerShdw>
                </a:effectLst>
                <a:latin typeface="Berlin Sans FB Demi" pitchFamily="34" charset="0"/>
              </a:rPr>
              <a:t> Dialogue Partners</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2057400" y="2514600"/>
            <a:ext cx="6705599" cy="4648200"/>
          </a:xfrm>
        </p:spPr>
        <p:txBody>
          <a:bodyPr>
            <a:normAutofit/>
          </a:bodyPr>
          <a:lstStyle/>
          <a:p>
            <a:pPr marL="342900" lvl="0" indent="-342900">
              <a:buFont typeface="Arial" pitchFamily="34" charset="0"/>
              <a:buChar char="•"/>
            </a:pPr>
            <a:r>
              <a:rPr lang="en-US" sz="2400" b="1" dirty="0" smtClean="0"/>
              <a:t>ASEAN – Pakistan, 1997</a:t>
            </a:r>
          </a:p>
          <a:p>
            <a:pPr marL="342900" lvl="0" indent="-342900">
              <a:buFont typeface="Arial" pitchFamily="34" charset="0"/>
              <a:buChar char="•"/>
            </a:pPr>
            <a:r>
              <a:rPr lang="en-US" sz="2400" b="1" dirty="0" smtClean="0">
                <a:ea typeface="MS PGothic" pitchFamily="34" charset="-128"/>
              </a:rPr>
              <a:t>ASEAN – Norway, 2015</a:t>
            </a:r>
          </a:p>
          <a:p>
            <a:pPr marL="342900" lvl="0" indent="-342900">
              <a:buFont typeface="Arial" pitchFamily="34" charset="0"/>
              <a:buChar char="•"/>
            </a:pPr>
            <a:r>
              <a:rPr lang="en-US" sz="2400" b="1" dirty="0" smtClean="0">
                <a:ea typeface="MS PGothic" pitchFamily="34" charset="-128"/>
              </a:rPr>
              <a:t>ASEAN – Switzerland, 2016</a:t>
            </a:r>
          </a:p>
          <a:p>
            <a:pPr marL="342900" lvl="0" indent="-342900">
              <a:buFont typeface="Arial" pitchFamily="34" charset="0"/>
              <a:buChar char="•"/>
            </a:pPr>
            <a:r>
              <a:rPr lang="en-US" sz="2400" b="1" dirty="0" smtClean="0">
                <a:ea typeface="MS PGothic" pitchFamily="34" charset="-128"/>
              </a:rPr>
              <a:t>ASEAN – Turkey, 2017</a:t>
            </a:r>
          </a:p>
          <a:p>
            <a:pPr marL="342900" lvl="0" indent="-342900">
              <a:buFont typeface="Arial" pitchFamily="34" charset="0"/>
              <a:buChar char="•"/>
            </a:pPr>
            <a:endParaRPr lang="en-US" sz="1800" i="1" dirty="0">
              <a:ea typeface="MS PGothic"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1365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4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6250" y="2362200"/>
            <a:ext cx="77724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ASEAN Development Partner</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2057400" y="3429000"/>
            <a:ext cx="6705599" cy="4648200"/>
          </a:xfrm>
        </p:spPr>
        <p:txBody>
          <a:bodyPr>
            <a:normAutofit/>
          </a:bodyPr>
          <a:lstStyle/>
          <a:p>
            <a:pPr marL="342900" lvl="0" indent="-342900">
              <a:buFont typeface="Arial" pitchFamily="34" charset="0"/>
              <a:buChar char="•"/>
            </a:pPr>
            <a:r>
              <a:rPr lang="en-US" sz="2400" b="1" dirty="0" smtClean="0"/>
              <a:t>ASEAN – Germany, 2016</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1365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14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1"/>
                </a:solidFill>
              </a:rPr>
              <a:t>Developments in Political Cooperation</a:t>
            </a:r>
            <a:endParaRPr lang="en-US" sz="2800" b="1" dirty="0">
              <a:solidFill>
                <a:schemeClr val="tx1"/>
              </a:solidFill>
            </a:endParaRPr>
          </a:p>
        </p:txBody>
      </p:sp>
      <p:sp>
        <p:nvSpPr>
          <p:cNvPr id="3" name="Content Placeholder 2"/>
          <p:cNvSpPr>
            <a:spLocks noGrp="1"/>
          </p:cNvSpPr>
          <p:nvPr>
            <p:ph idx="1"/>
          </p:nvPr>
        </p:nvSpPr>
        <p:spPr/>
        <p:txBody>
          <a:bodyPr>
            <a:normAutofit fontScale="70000" lnSpcReduction="20000"/>
          </a:bodyPr>
          <a:lstStyle/>
          <a:p>
            <a:pPr lvl="0"/>
            <a:r>
              <a:rPr lang="en-US" b="1" dirty="0" smtClean="0">
                <a:solidFill>
                  <a:schemeClr val="accent5"/>
                </a:solidFill>
              </a:rPr>
              <a:t>South China Sea- </a:t>
            </a:r>
            <a:r>
              <a:rPr lang="en-US" dirty="0" smtClean="0"/>
              <a:t>start of COC negotiations at the </a:t>
            </a:r>
            <a:r>
              <a:rPr lang="en-US" dirty="0"/>
              <a:t>23</a:t>
            </a:r>
            <a:r>
              <a:rPr lang="en-US" baseline="30000" dirty="0"/>
              <a:t>rd</a:t>
            </a:r>
            <a:r>
              <a:rPr lang="en-US" dirty="0"/>
              <a:t> JWG-DOC on 1-2 March 2018 in Nha Trang, Vietnam.  </a:t>
            </a:r>
            <a:endParaRPr lang="en-US" dirty="0" smtClean="0"/>
          </a:p>
          <a:p>
            <a:r>
              <a:rPr lang="en-US" b="1" dirty="0" smtClean="0">
                <a:solidFill>
                  <a:schemeClr val="accent5"/>
                </a:solidFill>
              </a:rPr>
              <a:t>Assistance to Rakhine State- </a:t>
            </a:r>
            <a:r>
              <a:rPr lang="en-US" dirty="0"/>
              <a:t>The AHA Centre recently received contribution worth approximately USD 75,000 from the Government of Singapore to facilitate the provision of humanitarian assistance </a:t>
            </a:r>
            <a:endParaRPr lang="en-US" dirty="0" smtClean="0"/>
          </a:p>
          <a:p>
            <a:r>
              <a:rPr lang="en-US" dirty="0" smtClean="0"/>
              <a:t>TAC- </a:t>
            </a:r>
            <a:r>
              <a:rPr lang="en-US" b="1" dirty="0">
                <a:solidFill>
                  <a:schemeClr val="accent5"/>
                </a:solidFill>
              </a:rPr>
              <a:t>growing interests </a:t>
            </a:r>
            <a:r>
              <a:rPr lang="en-GB" dirty="0"/>
              <a:t>of other non-ASEAN Countries to </a:t>
            </a:r>
            <a:r>
              <a:rPr lang="en-GB" dirty="0" smtClean="0"/>
              <a:t>accede</a:t>
            </a:r>
          </a:p>
          <a:p>
            <a:r>
              <a:rPr lang="en-GB" b="1" dirty="0" smtClean="0">
                <a:solidFill>
                  <a:schemeClr val="accent5"/>
                </a:solidFill>
              </a:rPr>
              <a:t>APSC Blueprint 2025- 81% </a:t>
            </a:r>
            <a:r>
              <a:rPr lang="en-GB" b="1" dirty="0" smtClean="0"/>
              <a:t>action lines addressed;</a:t>
            </a:r>
            <a:r>
              <a:rPr lang="en-US" b="1" dirty="0" smtClean="0"/>
              <a:t> </a:t>
            </a:r>
            <a:r>
              <a:rPr lang="en-US" b="1" dirty="0"/>
              <a:t>Preliminary Review of the Implementation of the APSC Blueprint </a:t>
            </a:r>
            <a:r>
              <a:rPr lang="en-US" b="1" dirty="0" smtClean="0"/>
              <a:t>- 10</a:t>
            </a:r>
            <a:r>
              <a:rPr lang="en-US" b="1" baseline="30000" dirty="0" smtClean="0"/>
              <a:t>th</a:t>
            </a:r>
            <a:r>
              <a:rPr lang="en-US" b="1" dirty="0" smtClean="0"/>
              <a:t> </a:t>
            </a:r>
            <a:r>
              <a:rPr lang="en-US" b="1" dirty="0"/>
              <a:t>Coordinating Conference for the APSC (ASCCO</a:t>
            </a:r>
            <a:r>
              <a:rPr lang="en-US" b="1" dirty="0" smtClean="0"/>
              <a:t>)</a:t>
            </a:r>
            <a:r>
              <a:rPr lang="en-US" dirty="0" smtClean="0"/>
              <a:t> </a:t>
            </a:r>
            <a:endParaRPr lang="en-US" b="1" dirty="0"/>
          </a:p>
        </p:txBody>
      </p:sp>
    </p:spTree>
    <p:extLst>
      <p:ext uri="{BB962C8B-B14F-4D97-AF65-F5344CB8AC3E}">
        <p14:creationId xmlns:p14="http://schemas.microsoft.com/office/powerpoint/2010/main" val="56420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1"/>
                </a:solidFill>
              </a:rPr>
              <a:t>Developments in the Security Cooperation: Transnational Crime </a:t>
            </a:r>
            <a:endParaRPr lang="en-US" sz="2800" b="1" dirty="0">
              <a:solidFill>
                <a:schemeClr val="tx1"/>
              </a:solidFill>
            </a:endParaRPr>
          </a:p>
        </p:txBody>
      </p:sp>
      <p:sp>
        <p:nvSpPr>
          <p:cNvPr id="3" name="Content Placeholder 2"/>
          <p:cNvSpPr>
            <a:spLocks noGrp="1"/>
          </p:cNvSpPr>
          <p:nvPr>
            <p:ph idx="1"/>
          </p:nvPr>
        </p:nvSpPr>
        <p:spPr>
          <a:xfrm>
            <a:off x="685800" y="1828800"/>
            <a:ext cx="7143750" cy="4525963"/>
          </a:xfrm>
        </p:spPr>
        <p:txBody>
          <a:bodyPr/>
          <a:lstStyle/>
          <a:p>
            <a:r>
              <a:rPr lang="en-US" sz="2200" dirty="0" smtClean="0"/>
              <a:t>Trafficking in Persons- ASEAN Convention of Trafficking in Persons Especially Against Women and Children signed by Leaders 2015- Entered into Force</a:t>
            </a:r>
          </a:p>
          <a:p>
            <a:r>
              <a:rPr lang="en-US" sz="2200" dirty="0" smtClean="0"/>
              <a:t>A dedicated Trust Fund to assist victims of trafficking and irregular migration have been set up in August 2017;</a:t>
            </a:r>
          </a:p>
          <a:p>
            <a:r>
              <a:rPr lang="en-US" sz="2200" dirty="0" smtClean="0"/>
              <a:t>Guidelines on Consular Assistance by ASEAN Missions in Third Countries to Nationals of ASEAN Member States is currently in progress.</a:t>
            </a:r>
          </a:p>
          <a:p>
            <a:r>
              <a:rPr lang="en-US" sz="2200" dirty="0" smtClean="0"/>
              <a:t>Will draft a POA on Violent Extremism in 2018</a:t>
            </a:r>
          </a:p>
          <a:p>
            <a:endParaRPr lang="en-US" sz="2800" dirty="0"/>
          </a:p>
        </p:txBody>
      </p:sp>
    </p:spTree>
    <p:extLst>
      <p:ext uri="{BB962C8B-B14F-4D97-AF65-F5344CB8AC3E}">
        <p14:creationId xmlns:p14="http://schemas.microsoft.com/office/powerpoint/2010/main" val="248226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tx1"/>
                </a:solidFill>
              </a:rPr>
              <a:t>Developments in the Security Cooperation: Transnational Crime </a:t>
            </a:r>
          </a:p>
        </p:txBody>
      </p:sp>
      <p:sp>
        <p:nvSpPr>
          <p:cNvPr id="3" name="Content Placeholder 2"/>
          <p:cNvSpPr>
            <a:spLocks noGrp="1"/>
          </p:cNvSpPr>
          <p:nvPr>
            <p:ph idx="1"/>
          </p:nvPr>
        </p:nvSpPr>
        <p:spPr>
          <a:xfrm>
            <a:off x="685800" y="1905000"/>
            <a:ext cx="7143750" cy="4525963"/>
          </a:xfrm>
        </p:spPr>
        <p:txBody>
          <a:bodyPr>
            <a:normAutofit fontScale="70000" lnSpcReduction="20000"/>
          </a:bodyPr>
          <a:lstStyle/>
          <a:p>
            <a:r>
              <a:rPr lang="en-US" dirty="0" smtClean="0"/>
              <a:t>Counter Terrorism and Violent Extremism</a:t>
            </a:r>
          </a:p>
          <a:p>
            <a:pPr marL="0" indent="0">
              <a:buNone/>
            </a:pPr>
            <a:r>
              <a:rPr lang="en-US" dirty="0" smtClean="0"/>
              <a:t>AMMTC</a:t>
            </a:r>
          </a:p>
          <a:p>
            <a:pPr>
              <a:buFont typeface="Wingdings" pitchFamily="2" charset="2"/>
              <a:buChar char="Ø"/>
            </a:pPr>
            <a:r>
              <a:rPr lang="en-US" b="1" dirty="0" smtClean="0"/>
              <a:t>updated </a:t>
            </a:r>
            <a:r>
              <a:rPr lang="en-US" b="1" dirty="0"/>
              <a:t>ASEAN Comprehensive Plan of Action on Counter Terrorism (ACPoA on CT) </a:t>
            </a:r>
            <a:r>
              <a:rPr lang="en-US" b="1" dirty="0" smtClean="0"/>
              <a:t>– </a:t>
            </a:r>
            <a:r>
              <a:rPr lang="en-US" b="1" dirty="0" smtClean="0">
                <a:solidFill>
                  <a:srgbClr val="FF0000"/>
                </a:solidFill>
              </a:rPr>
              <a:t>Indonesia</a:t>
            </a:r>
            <a:endParaRPr lang="en-US" b="1" dirty="0">
              <a:solidFill>
                <a:schemeClr val="accent5"/>
              </a:solidFill>
            </a:endParaRPr>
          </a:p>
          <a:p>
            <a:pPr>
              <a:buFont typeface="Wingdings" pitchFamily="2" charset="2"/>
              <a:buChar char="Ø"/>
            </a:pPr>
            <a:r>
              <a:rPr lang="en-US" b="1" dirty="0" smtClean="0"/>
              <a:t>Adopted - </a:t>
            </a:r>
            <a:r>
              <a:rPr lang="en-US" b="1" dirty="0"/>
              <a:t>Manila Declaration to Counter the Rise of Radicalisation and Violent </a:t>
            </a:r>
            <a:r>
              <a:rPr lang="en-US" b="1" dirty="0" smtClean="0"/>
              <a:t>Extremism</a:t>
            </a:r>
            <a:endParaRPr lang="en-US" dirty="0"/>
          </a:p>
          <a:p>
            <a:pPr>
              <a:buFont typeface="Wingdings" pitchFamily="2" charset="2"/>
              <a:buChar char="Ø"/>
            </a:pPr>
            <a:r>
              <a:rPr lang="en-US" dirty="0" smtClean="0"/>
              <a:t>Convened- </a:t>
            </a:r>
            <a:r>
              <a:rPr lang="en-US" dirty="0"/>
              <a:t>2</a:t>
            </a:r>
            <a:r>
              <a:rPr lang="en-US" baseline="30000" dirty="0"/>
              <a:t>nd</a:t>
            </a:r>
            <a:r>
              <a:rPr lang="en-US" dirty="0"/>
              <a:t> Special ASEAN Ministerial Meeting on the Rise of Radicalisation and Violent </a:t>
            </a:r>
            <a:r>
              <a:rPr lang="en-US" dirty="0" smtClean="0"/>
              <a:t>Extremism</a:t>
            </a:r>
          </a:p>
          <a:p>
            <a:pPr marL="0" lvl="0" indent="0">
              <a:buNone/>
            </a:pPr>
            <a:r>
              <a:rPr lang="en-US" dirty="0" smtClean="0"/>
              <a:t> </a:t>
            </a:r>
          </a:p>
          <a:p>
            <a:r>
              <a:rPr lang="en-US" dirty="0" smtClean="0"/>
              <a:t>31st </a:t>
            </a:r>
            <a:r>
              <a:rPr lang="en-US" dirty="0"/>
              <a:t>ASEAN Summit adopted the ASEAN Declaration on Culture of Prevention for a Peaceful, Inclusive, Resilient, Healthy and Harmonious Society.</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70185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616" y="304800"/>
            <a:ext cx="69342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The Community Building Milestones</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3505200" y="1386233"/>
            <a:ext cx="4572000" cy="823567"/>
          </a:xfrm>
          <a:solidFill>
            <a:schemeClr val="bg1"/>
          </a:solidFill>
        </p:spPr>
        <p:txBody>
          <a:bodyPr>
            <a:noAutofit/>
          </a:bodyPr>
          <a:lstStyle/>
          <a:p>
            <a:pPr lvl="0"/>
            <a:r>
              <a:rPr lang="en-US" sz="2400" b="1" dirty="0">
                <a:solidFill>
                  <a:srgbClr val="C00000"/>
                </a:solidFill>
                <a:latin typeface="Aharoni" pitchFamily="2" charset="-79"/>
                <a:ea typeface="MS PGothic" pitchFamily="34" charset="-128"/>
                <a:cs typeface="Aharoni" pitchFamily="2" charset="-79"/>
              </a:rPr>
              <a:t>ASEAN </a:t>
            </a:r>
            <a:r>
              <a:rPr lang="en-US" sz="2400" b="1" dirty="0" smtClean="0">
                <a:solidFill>
                  <a:srgbClr val="C00000"/>
                </a:solidFill>
                <a:latin typeface="Aharoni" pitchFamily="2" charset="-79"/>
                <a:ea typeface="MS PGothic" pitchFamily="34" charset="-128"/>
                <a:cs typeface="Aharoni" pitchFamily="2" charset="-79"/>
              </a:rPr>
              <a:t>Economic Community</a:t>
            </a:r>
            <a:endParaRPr lang="en-US" sz="2400" b="1" dirty="0">
              <a:solidFill>
                <a:srgbClr val="C00000"/>
              </a:solidFill>
              <a:latin typeface="Aharoni" pitchFamily="2" charset="-79"/>
              <a:ea typeface="MS PGothic" pitchFamily="34" charset="-128"/>
              <a:cs typeface="Aharoni" pitchFamily="2" charset="-79"/>
            </a:endParaRPr>
          </a:p>
          <a:p>
            <a:pPr lvl="0"/>
            <a:r>
              <a:rPr lang="en-GB" sz="2200" b="1" dirty="0" smtClean="0"/>
              <a:t>Establish ASEAN as:  </a:t>
            </a:r>
          </a:p>
          <a:p>
            <a:pPr>
              <a:defRPr/>
            </a:pPr>
            <a:endParaRPr lang="en-US" sz="1600" b="1" dirty="0" smtClean="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374" y="1652933"/>
            <a:ext cx="2767781" cy="3926290"/>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74" y="1652933"/>
            <a:ext cx="2768600"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a:graphicFrameLocks/>
          </p:cNvGraphicFramePr>
          <p:nvPr>
            <p:extLst>
              <p:ext uri="{D42A27DB-BD31-4B8C-83A1-F6EECF244321}">
                <p14:modId xmlns:p14="http://schemas.microsoft.com/office/powerpoint/2010/main" val="2702824095"/>
              </p:ext>
            </p:extLst>
          </p:nvPr>
        </p:nvGraphicFramePr>
        <p:xfrm>
          <a:off x="3505200" y="2260600"/>
          <a:ext cx="4572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5547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14348" y="1219200"/>
            <a:ext cx="6905652" cy="4876800"/>
          </a:xfrm>
        </p:spPr>
        <p:txBody>
          <a:bodyPr/>
          <a:lstStyle/>
          <a:p>
            <a:r>
              <a:rPr lang="en-US" sz="2600" b="1" dirty="0" smtClean="0">
                <a:solidFill>
                  <a:srgbClr val="C00000"/>
                </a:solidFill>
              </a:rPr>
              <a:t>Trade in Goods </a:t>
            </a:r>
          </a:p>
          <a:p>
            <a:pPr lvl="0"/>
            <a:endParaRPr lang="en-US" sz="2000" dirty="0" smtClean="0">
              <a:solidFill>
                <a:prstClr val="black"/>
              </a:solidFill>
            </a:endParaRPr>
          </a:p>
          <a:p>
            <a:pPr marL="342900" lvl="0" indent="-342900">
              <a:buFont typeface="Wingdings" pitchFamily="2" charset="2"/>
              <a:buChar char="Ø"/>
            </a:pPr>
            <a:r>
              <a:rPr lang="en-US" sz="2400" b="1" dirty="0" err="1" smtClean="0">
                <a:solidFill>
                  <a:prstClr val="black"/>
                </a:solidFill>
              </a:rPr>
              <a:t>Liberalisation</a:t>
            </a:r>
            <a:endParaRPr lang="en-US" sz="2400" b="1" dirty="0">
              <a:solidFill>
                <a:prstClr val="black"/>
              </a:solidFill>
            </a:endParaRPr>
          </a:p>
        </p:txBody>
      </p:sp>
      <p:sp>
        <p:nvSpPr>
          <p:cNvPr id="4" name="Slide Number Placeholder 1"/>
          <p:cNvSpPr txBox="1">
            <a:spLocks/>
          </p:cNvSpPr>
          <p:nvPr/>
        </p:nvSpPr>
        <p:spPr>
          <a:xfrm>
            <a:off x="8590361" y="6375798"/>
            <a:ext cx="417463" cy="365001"/>
          </a:xfrm>
          <a:prstGeom prst="rect">
            <a:avLst/>
          </a:prstGeom>
        </p:spPr>
        <p:txBody>
          <a:bodyPr lIns="64291" tIns="32146" rIns="64291" bIns="32146"/>
          <a:ls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6822" algn="l" rtl="0" fontAlgn="base">
              <a:spcBef>
                <a:spcPct val="0"/>
              </a:spcBef>
              <a:spcAft>
                <a:spcPct val="0"/>
              </a:spcAft>
              <a:defRPr kern="1200">
                <a:solidFill>
                  <a:schemeClr val="tx1"/>
                </a:solidFill>
                <a:latin typeface="Arial" charset="0"/>
                <a:ea typeface="ＭＳ Ｐゴシック" pitchFamily="34" charset="-128"/>
                <a:cs typeface="+mn-cs"/>
              </a:defRPr>
            </a:lvl2pPr>
            <a:lvl3pPr marL="913649"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048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7304"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4128" algn="l" defTabSz="913649" rtl="0" eaLnBrk="1" latinLnBrk="0" hangingPunct="1">
              <a:defRPr kern="1200">
                <a:solidFill>
                  <a:schemeClr val="tx1"/>
                </a:solidFill>
                <a:latin typeface="Arial" charset="0"/>
                <a:ea typeface="ＭＳ Ｐゴシック" pitchFamily="34" charset="-128"/>
                <a:cs typeface="+mn-cs"/>
              </a:defRPr>
            </a:lvl6pPr>
            <a:lvl7pPr marL="2740958" algn="l" defTabSz="913649" rtl="0" eaLnBrk="1" latinLnBrk="0" hangingPunct="1">
              <a:defRPr kern="1200">
                <a:solidFill>
                  <a:schemeClr val="tx1"/>
                </a:solidFill>
                <a:latin typeface="Arial" charset="0"/>
                <a:ea typeface="ＭＳ Ｐゴシック" pitchFamily="34" charset="-128"/>
                <a:cs typeface="+mn-cs"/>
              </a:defRPr>
            </a:lvl7pPr>
            <a:lvl8pPr marL="3197778" algn="l" defTabSz="913649" rtl="0" eaLnBrk="1" latinLnBrk="0" hangingPunct="1">
              <a:defRPr kern="1200">
                <a:solidFill>
                  <a:schemeClr val="tx1"/>
                </a:solidFill>
                <a:latin typeface="Arial" charset="0"/>
                <a:ea typeface="ＭＳ Ｐゴシック" pitchFamily="34" charset="-128"/>
                <a:cs typeface="+mn-cs"/>
              </a:defRPr>
            </a:lvl8pPr>
            <a:lvl9pPr marL="3654608" algn="l" defTabSz="913649" rtl="0" eaLnBrk="1" latinLnBrk="0" hangingPunct="1">
              <a:defRPr kern="1200">
                <a:solidFill>
                  <a:schemeClr val="tx1"/>
                </a:solidFill>
                <a:latin typeface="Arial" charset="0"/>
                <a:ea typeface="ＭＳ Ｐゴシック" pitchFamily="34" charset="-128"/>
                <a:cs typeface="+mn-cs"/>
              </a:defRPr>
            </a:lvl9pPr>
          </a:lstStyle>
          <a:p>
            <a:pPr>
              <a:defRPr/>
            </a:pPr>
            <a:fld id="{F175DF64-2264-43CB-A23F-B9A42A1BE742}" type="slidenum">
              <a:rPr lang="en-US" sz="1400" smtClean="0">
                <a:solidFill>
                  <a:prstClr val="black"/>
                </a:solidFill>
                <a:latin typeface="Verdana" pitchFamily="34" charset="0"/>
                <a:ea typeface="Verdana" pitchFamily="34" charset="0"/>
                <a:cs typeface="Verdana" pitchFamily="34" charset="0"/>
              </a:rPr>
              <a:pPr>
                <a:defRPr/>
              </a:pPr>
              <a:t>26</a:t>
            </a:fld>
            <a:endParaRPr lang="en-US" sz="1400" dirty="0">
              <a:solidFill>
                <a:prstClr val="black"/>
              </a:solidFill>
              <a:latin typeface="Verdana" pitchFamily="34" charset="0"/>
              <a:ea typeface="Verdana" pitchFamily="34" charset="0"/>
              <a:cs typeface="Verdana" pitchFamily="34" charset="0"/>
            </a:endParaRPr>
          </a:p>
        </p:txBody>
      </p:sp>
      <p:pic>
        <p:nvPicPr>
          <p:cNvPr id="5" name="Picture 4" descr="https://encrypted-tbn3.gstatic.com/images?q=tbn:ANd9GcTi3750jW-vs1w_UcG0BbWfXh7t3v3i4KZN957r2zeTvZ6dDvCf3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375" y="609600"/>
            <a:ext cx="2244925" cy="19029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telegraph.co.uk/multimedia/archive/02227/ship_2227455b.jpg"/>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2512588"/>
            <a:ext cx="6071308" cy="37896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8906" y="2706019"/>
            <a:ext cx="7362093" cy="2308324"/>
          </a:xfrm>
          <a:prstGeom prst="rect">
            <a:avLst/>
          </a:prstGeom>
        </p:spPr>
        <p:txBody>
          <a:bodyPr wrap="square">
            <a:spAutoFit/>
          </a:bodyPr>
          <a:lstStyle/>
          <a:p>
            <a:pPr marL="755657" lvl="2" indent="-285750" algn="just" eaLnBrk="0" fontAlgn="base" hangingPunct="0">
              <a:spcAft>
                <a:spcPct val="0"/>
              </a:spcAft>
              <a:buClr>
                <a:srgbClr val="FF0000"/>
              </a:buClr>
              <a:buSzPct val="120000"/>
              <a:buFont typeface="Wingdings" pitchFamily="2" charset="2"/>
              <a:buChar char="§"/>
            </a:pPr>
            <a:r>
              <a:rPr lang="en-US" sz="2400" b="1" dirty="0">
                <a:latin typeface="Arial" charset="0"/>
                <a:ea typeface="ＭＳ Ｐゴシック" pitchFamily="34" charset="-128"/>
              </a:rPr>
              <a:t>ASEAN-6 </a:t>
            </a:r>
            <a:r>
              <a:rPr lang="en-US" sz="2400" b="1" dirty="0">
                <a:latin typeface="Arial" charset="0"/>
                <a:ea typeface="ＭＳ Ｐゴシック" pitchFamily="34" charset="-128"/>
                <a:sym typeface="Wingdings" pitchFamily="2" charset="2"/>
              </a:rPr>
              <a:t> </a:t>
            </a:r>
            <a:r>
              <a:rPr lang="en-US" sz="2400" b="1" dirty="0" smtClean="0">
                <a:latin typeface="Arial" charset="0"/>
                <a:ea typeface="ＭＳ Ｐゴシック" pitchFamily="34" charset="-128"/>
              </a:rPr>
              <a:t>99.2% </a:t>
            </a:r>
            <a:r>
              <a:rPr lang="en-US" sz="2400" b="1" dirty="0">
                <a:latin typeface="Arial" charset="0"/>
                <a:ea typeface="ＭＳ Ｐゴシック" pitchFamily="34" charset="-128"/>
              </a:rPr>
              <a:t>tariff lines eliminated </a:t>
            </a:r>
            <a:endParaRPr lang="en-US" sz="2400" b="1" dirty="0" smtClean="0">
              <a:latin typeface="Arial" charset="0"/>
              <a:ea typeface="ＭＳ Ｐゴシック" pitchFamily="34" charset="-128"/>
            </a:endParaRPr>
          </a:p>
          <a:p>
            <a:pPr marL="469907" lvl="2" algn="just" eaLnBrk="0" fontAlgn="base" hangingPunct="0">
              <a:spcAft>
                <a:spcPct val="0"/>
              </a:spcAft>
              <a:buClr>
                <a:srgbClr val="FF0000"/>
              </a:buClr>
              <a:buSzPct val="120000"/>
            </a:pPr>
            <a:endParaRPr lang="en-US" sz="2400" b="1" dirty="0">
              <a:latin typeface="Arial" charset="0"/>
              <a:ea typeface="ＭＳ Ｐゴシック" pitchFamily="34" charset="-128"/>
            </a:endParaRPr>
          </a:p>
          <a:p>
            <a:pPr marL="755657" lvl="2" indent="-285750" algn="just" eaLnBrk="0" fontAlgn="base" hangingPunct="0">
              <a:spcAft>
                <a:spcPct val="0"/>
              </a:spcAft>
              <a:buClr>
                <a:srgbClr val="FF0000"/>
              </a:buClr>
              <a:buSzPct val="120000"/>
              <a:buFont typeface="Wingdings" pitchFamily="2" charset="2"/>
              <a:buChar char="§"/>
            </a:pPr>
            <a:r>
              <a:rPr lang="en-US" sz="2400" b="1" dirty="0">
                <a:latin typeface="Arial" charset="0"/>
                <a:ea typeface="ＭＳ Ｐゴシック" pitchFamily="34" charset="-128"/>
              </a:rPr>
              <a:t>CLMV </a:t>
            </a:r>
            <a:r>
              <a:rPr lang="en-US" sz="2400" b="1" dirty="0">
                <a:latin typeface="Arial" charset="0"/>
                <a:ea typeface="ＭＳ Ｐゴシック" pitchFamily="34" charset="-128"/>
                <a:sym typeface="Wingdings" pitchFamily="2" charset="2"/>
              </a:rPr>
              <a:t> </a:t>
            </a:r>
            <a:r>
              <a:rPr lang="en-US" sz="2400" b="1" dirty="0" smtClean="0">
                <a:latin typeface="Arial" charset="0"/>
                <a:ea typeface="ＭＳ Ｐゴシック" pitchFamily="34" charset="-128"/>
                <a:sym typeface="Wingdings" pitchFamily="2" charset="2"/>
              </a:rPr>
              <a:t>90.9% </a:t>
            </a:r>
            <a:r>
              <a:rPr lang="en-US" sz="2400" b="1" dirty="0">
                <a:latin typeface="Arial" charset="0"/>
                <a:ea typeface="ＭＳ Ｐゴシック" pitchFamily="34" charset="-128"/>
                <a:sym typeface="Wingdings" pitchFamily="2" charset="2"/>
              </a:rPr>
              <a:t>tariff lines </a:t>
            </a:r>
            <a:r>
              <a:rPr lang="en-US" sz="2400" b="1" dirty="0" smtClean="0">
                <a:latin typeface="Arial" charset="0"/>
                <a:ea typeface="ＭＳ Ｐゴシック" pitchFamily="34" charset="-128"/>
                <a:sym typeface="Wingdings" pitchFamily="2" charset="2"/>
              </a:rPr>
              <a:t>eliminated</a:t>
            </a:r>
          </a:p>
          <a:p>
            <a:pPr marL="469907" lvl="2" algn="just" eaLnBrk="0" fontAlgn="base" hangingPunct="0">
              <a:spcAft>
                <a:spcPct val="0"/>
              </a:spcAft>
              <a:buClr>
                <a:srgbClr val="FF0000"/>
              </a:buClr>
              <a:buSzPct val="120000"/>
            </a:pPr>
            <a:endParaRPr lang="en-US" sz="2400" b="1" dirty="0">
              <a:latin typeface="Arial" charset="0"/>
              <a:ea typeface="ＭＳ Ｐゴシック" pitchFamily="34" charset="-128"/>
              <a:sym typeface="Wingdings" pitchFamily="2" charset="2"/>
            </a:endParaRPr>
          </a:p>
          <a:p>
            <a:pPr marL="469907" lvl="2" algn="just" eaLnBrk="0" fontAlgn="base" hangingPunct="0">
              <a:spcAft>
                <a:spcPct val="0"/>
              </a:spcAft>
              <a:buClr>
                <a:srgbClr val="FF0000"/>
              </a:buClr>
              <a:buSzPct val="120000"/>
            </a:pPr>
            <a:r>
              <a:rPr lang="en-US" sz="2400" b="1" dirty="0" smtClean="0">
                <a:latin typeface="Arial" charset="0"/>
                <a:ea typeface="ＭＳ Ｐゴシック" pitchFamily="34" charset="-128"/>
                <a:sym typeface="Wingdings" pitchFamily="2" charset="2"/>
              </a:rPr>
              <a:t>Across 10 ASEAN Member States, 96.01% of all tariff lines have been eliminated</a:t>
            </a:r>
          </a:p>
        </p:txBody>
      </p:sp>
    </p:spTree>
    <p:extLst>
      <p:ext uri="{BB962C8B-B14F-4D97-AF65-F5344CB8AC3E}">
        <p14:creationId xmlns:p14="http://schemas.microsoft.com/office/powerpoint/2010/main" val="25175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19200"/>
            <a:ext cx="8382000" cy="5334000"/>
          </a:xfrm>
        </p:spPr>
        <p:txBody>
          <a:bodyPr>
            <a:normAutofit fontScale="32500" lnSpcReduction="20000"/>
          </a:bodyPr>
          <a:lstStyle/>
          <a:p>
            <a:pPr lvl="0"/>
            <a:r>
              <a:rPr lang="en-US" sz="2000" b="1" dirty="0" smtClean="0"/>
              <a:t> </a:t>
            </a:r>
          </a:p>
          <a:p>
            <a:pPr marL="342900" lvl="0" indent="-342900">
              <a:buFont typeface="Arial" pitchFamily="34" charset="0"/>
              <a:buChar char="•"/>
            </a:pPr>
            <a:r>
              <a:rPr lang="en-US" sz="6800" b="1" dirty="0" smtClean="0">
                <a:solidFill>
                  <a:schemeClr val="bg2">
                    <a:lumMod val="10000"/>
                  </a:schemeClr>
                </a:solidFill>
              </a:rPr>
              <a:t>ASEAN </a:t>
            </a:r>
            <a:r>
              <a:rPr lang="en-US" sz="6800" b="1" dirty="0">
                <a:solidFill>
                  <a:schemeClr val="bg2">
                    <a:lumMod val="10000"/>
                  </a:schemeClr>
                </a:solidFill>
              </a:rPr>
              <a:t>Qualification Reference Framework (AQRF</a:t>
            </a:r>
            <a:r>
              <a:rPr lang="en-US" sz="6800" b="1" dirty="0" smtClean="0">
                <a:solidFill>
                  <a:schemeClr val="bg2">
                    <a:lumMod val="10000"/>
                  </a:schemeClr>
                </a:solidFill>
              </a:rPr>
              <a:t>)</a:t>
            </a:r>
          </a:p>
          <a:p>
            <a:pPr lvl="0"/>
            <a:endParaRPr lang="en-US" sz="6800" b="1" dirty="0" smtClean="0">
              <a:solidFill>
                <a:schemeClr val="bg2">
                  <a:lumMod val="10000"/>
                </a:schemeClr>
              </a:solidFill>
            </a:endParaRPr>
          </a:p>
          <a:p>
            <a:pPr marL="342900" lvl="0" indent="-342900">
              <a:buFont typeface="Arial" pitchFamily="34" charset="0"/>
              <a:buChar char="•"/>
            </a:pPr>
            <a:r>
              <a:rPr lang="en-US" sz="6800" b="1" dirty="0" smtClean="0">
                <a:solidFill>
                  <a:schemeClr val="bg2">
                    <a:lumMod val="10000"/>
                  </a:schemeClr>
                </a:solidFill>
              </a:rPr>
              <a:t>ASEAN Agreement on Movement of Natural Person (MNP)</a:t>
            </a:r>
          </a:p>
          <a:p>
            <a:pPr lvl="0"/>
            <a:endParaRPr lang="en-US" sz="6800" b="1" dirty="0">
              <a:solidFill>
                <a:schemeClr val="bg2">
                  <a:lumMod val="10000"/>
                </a:schemeClr>
              </a:solidFill>
            </a:endParaRPr>
          </a:p>
          <a:p>
            <a:pPr marL="342900" lvl="0" indent="-342900">
              <a:buFont typeface="Arial" pitchFamily="34" charset="0"/>
              <a:buChar char="•"/>
            </a:pPr>
            <a:r>
              <a:rPr lang="en-US" sz="6800" b="1" dirty="0" smtClean="0">
                <a:solidFill>
                  <a:schemeClr val="bg2">
                    <a:lumMod val="10000"/>
                  </a:schemeClr>
                </a:solidFill>
              </a:rPr>
              <a:t>Concluded Mutual </a:t>
            </a:r>
            <a:r>
              <a:rPr lang="en-US" sz="6800" b="1" dirty="0">
                <a:solidFill>
                  <a:schemeClr val="bg2">
                    <a:lumMod val="10000"/>
                  </a:schemeClr>
                </a:solidFill>
              </a:rPr>
              <a:t>Recognition Arrangements (MRAs) </a:t>
            </a:r>
            <a:r>
              <a:rPr lang="en-US" sz="6800" b="1" dirty="0" smtClean="0">
                <a:solidFill>
                  <a:schemeClr val="bg2">
                    <a:lumMod val="10000"/>
                  </a:schemeClr>
                </a:solidFill>
              </a:rPr>
              <a:t>in ASEAN: </a:t>
            </a:r>
          </a:p>
          <a:p>
            <a:pPr lvl="0"/>
            <a:r>
              <a:rPr lang="en-US" sz="6200" b="1" dirty="0" smtClean="0">
                <a:solidFill>
                  <a:schemeClr val="bg2">
                    <a:lumMod val="10000"/>
                  </a:schemeClr>
                </a:solidFill>
              </a:rPr>
              <a:t>     1. Engineering Services (December 2005)</a:t>
            </a:r>
          </a:p>
          <a:p>
            <a:pPr lvl="0"/>
            <a:r>
              <a:rPr lang="en-US" sz="6200" b="1" dirty="0" smtClean="0">
                <a:solidFill>
                  <a:schemeClr val="bg2">
                    <a:lumMod val="10000"/>
                  </a:schemeClr>
                </a:solidFill>
              </a:rPr>
              <a:t>     2. Architectural Services (November 2007)</a:t>
            </a:r>
          </a:p>
          <a:p>
            <a:pPr lvl="0"/>
            <a:r>
              <a:rPr lang="en-US" sz="6200" b="1" dirty="0" smtClean="0">
                <a:solidFill>
                  <a:schemeClr val="bg2">
                    <a:lumMod val="10000"/>
                  </a:schemeClr>
                </a:solidFill>
              </a:rPr>
              <a:t>     3. A Framework for Accounting Services (February 2009); </a:t>
            </a:r>
          </a:p>
          <a:p>
            <a:pPr lvl="0"/>
            <a:r>
              <a:rPr lang="en-US" sz="6200" b="1" dirty="0" smtClean="0">
                <a:solidFill>
                  <a:schemeClr val="bg2">
                    <a:lumMod val="10000"/>
                  </a:schemeClr>
                </a:solidFill>
              </a:rPr>
              <a:t>         succeeded by MRA on Accountancy Services </a:t>
            </a:r>
          </a:p>
          <a:p>
            <a:pPr lvl="0"/>
            <a:r>
              <a:rPr lang="en-US" sz="6200" b="1" dirty="0" smtClean="0">
                <a:solidFill>
                  <a:schemeClr val="bg2">
                    <a:lumMod val="10000"/>
                  </a:schemeClr>
                </a:solidFill>
              </a:rPr>
              <a:t>         (November 2014)</a:t>
            </a:r>
          </a:p>
          <a:p>
            <a:pPr lvl="0"/>
            <a:r>
              <a:rPr lang="en-US" sz="6200" b="1" dirty="0" smtClean="0">
                <a:solidFill>
                  <a:schemeClr val="bg2">
                    <a:lumMod val="10000"/>
                  </a:schemeClr>
                </a:solidFill>
              </a:rPr>
              <a:t>     4. Surveying (November 2007)</a:t>
            </a:r>
          </a:p>
          <a:p>
            <a:pPr lvl="0"/>
            <a:r>
              <a:rPr lang="en-US" sz="6200" b="1" dirty="0" smtClean="0">
                <a:solidFill>
                  <a:schemeClr val="bg2">
                    <a:lumMod val="10000"/>
                  </a:schemeClr>
                </a:solidFill>
              </a:rPr>
              <a:t>     5. Nursing Services (December 2006)</a:t>
            </a:r>
          </a:p>
          <a:p>
            <a:pPr lvl="0"/>
            <a:r>
              <a:rPr lang="en-US" sz="6200" b="1" dirty="0" smtClean="0">
                <a:solidFill>
                  <a:schemeClr val="bg2">
                    <a:lumMod val="10000"/>
                  </a:schemeClr>
                </a:solidFill>
              </a:rPr>
              <a:t>     6. Medical practitioners (February 2009)</a:t>
            </a:r>
          </a:p>
          <a:p>
            <a:pPr lvl="0"/>
            <a:r>
              <a:rPr lang="en-US" sz="6200" b="1" dirty="0" smtClean="0">
                <a:solidFill>
                  <a:schemeClr val="bg2">
                    <a:lumMod val="10000"/>
                  </a:schemeClr>
                </a:solidFill>
              </a:rPr>
              <a:t>     7. Dental practitioners (February 2009)</a:t>
            </a:r>
          </a:p>
          <a:p>
            <a:pPr lvl="0"/>
            <a:r>
              <a:rPr lang="en-US" sz="6200" b="1" dirty="0" smtClean="0">
                <a:solidFill>
                  <a:schemeClr val="bg2">
                    <a:lumMod val="10000"/>
                  </a:schemeClr>
                </a:solidFill>
              </a:rPr>
              <a:t>     8. Tourism Professionals (November 2012)</a:t>
            </a:r>
            <a:endParaRPr lang="en-US" sz="6200" b="1" dirty="0">
              <a:solidFill>
                <a:schemeClr val="bg2">
                  <a:lumMod val="10000"/>
                </a:schemeClr>
              </a:solidFill>
            </a:endParaRPr>
          </a:p>
        </p:txBody>
      </p:sp>
      <p:sp>
        <p:nvSpPr>
          <p:cNvPr id="3" name="Title 3"/>
          <p:cNvSpPr txBox="1">
            <a:spLocks/>
          </p:cNvSpPr>
          <p:nvPr/>
        </p:nvSpPr>
        <p:spPr bwMode="auto">
          <a:xfrm>
            <a:off x="1390650" y="668337"/>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lvl="0"/>
            <a:r>
              <a:rPr lang="en-US" sz="2800" b="1" dirty="0">
                <a:solidFill>
                  <a:srgbClr val="C00000"/>
                </a:solidFill>
              </a:rPr>
              <a:t>Facilitating </a:t>
            </a:r>
            <a:r>
              <a:rPr lang="en-US" sz="2800" b="1" dirty="0" smtClean="0">
                <a:solidFill>
                  <a:srgbClr val="C00000"/>
                </a:solidFill>
              </a:rPr>
              <a:t>Movement </a:t>
            </a:r>
            <a:r>
              <a:rPr lang="en-US" sz="2800" b="1" dirty="0">
                <a:solidFill>
                  <a:srgbClr val="C00000"/>
                </a:solidFill>
              </a:rPr>
              <a:t>of </a:t>
            </a:r>
            <a:r>
              <a:rPr lang="en-US" sz="2800" b="1" dirty="0" smtClean="0">
                <a:solidFill>
                  <a:srgbClr val="C00000"/>
                </a:solidFill>
              </a:rPr>
              <a:t>Professionals</a:t>
            </a:r>
            <a:endParaRPr lang="en-US" sz="2800" b="1" dirty="0">
              <a:solidFill>
                <a:srgbClr val="C00000"/>
              </a:solidFill>
            </a:endParaRPr>
          </a:p>
        </p:txBody>
      </p:sp>
    </p:spTree>
    <p:extLst>
      <p:ext uri="{BB962C8B-B14F-4D97-AF65-F5344CB8AC3E}">
        <p14:creationId xmlns:p14="http://schemas.microsoft.com/office/powerpoint/2010/main" val="288274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695450" y="592137"/>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lvl="0" defTabSz="465138" eaLnBrk="1" hangingPunct="1"/>
            <a:r>
              <a:rPr lang="en-GB" sz="2800" b="1" dirty="0" smtClean="0">
                <a:solidFill>
                  <a:srgbClr val="C00000"/>
                </a:solidFill>
              </a:rPr>
              <a:t>A More Connected ASEAN</a:t>
            </a:r>
            <a:endParaRPr lang="en-GB" sz="2800" b="1" dirty="0">
              <a:solidFill>
                <a:srgbClr val="C00000"/>
              </a:solidFill>
            </a:endParaRPr>
          </a:p>
        </p:txBody>
      </p:sp>
      <p:sp>
        <p:nvSpPr>
          <p:cNvPr id="5" name="Subtitle 1"/>
          <p:cNvSpPr txBox="1">
            <a:spLocks/>
          </p:cNvSpPr>
          <p:nvPr/>
        </p:nvSpPr>
        <p:spPr bwMode="auto">
          <a:xfrm>
            <a:off x="228600" y="1236663"/>
            <a:ext cx="8763000"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FF0000"/>
              </a:buClr>
              <a:buFont typeface="Arial" pitchFamily="34" charset="0"/>
              <a:buNone/>
              <a:defRPr sz="2500" kern="1200">
                <a:solidFill>
                  <a:schemeClr val="tx1"/>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pitchFamily="34" charset="0"/>
              <a:buNone/>
              <a:defRPr sz="12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1" indent="-342900" algn="l">
              <a:buClr>
                <a:srgbClr val="FF0000"/>
              </a:buClr>
              <a:buFont typeface="Wingdings" pitchFamily="2" charset="2"/>
              <a:buChar char="Ø"/>
            </a:pPr>
            <a:r>
              <a:rPr lang="en-US" sz="2400" b="1" dirty="0" smtClean="0">
                <a:solidFill>
                  <a:schemeClr val="bg2">
                    <a:lumMod val="10000"/>
                  </a:schemeClr>
                </a:solidFill>
              </a:rPr>
              <a:t>ASEAN </a:t>
            </a:r>
            <a:r>
              <a:rPr lang="en-US" sz="2400" b="1" dirty="0">
                <a:solidFill>
                  <a:schemeClr val="bg2">
                    <a:lumMod val="10000"/>
                  </a:schemeClr>
                </a:solidFill>
              </a:rPr>
              <a:t>Highway Network (</a:t>
            </a:r>
            <a:r>
              <a:rPr lang="en-US" sz="2400" b="1" dirty="0" smtClean="0">
                <a:solidFill>
                  <a:schemeClr val="bg2">
                    <a:lumMod val="10000"/>
                  </a:schemeClr>
                </a:solidFill>
              </a:rPr>
              <a:t>AHN)</a:t>
            </a:r>
          </a:p>
          <a:p>
            <a:pPr marL="0" lvl="1" algn="l">
              <a:buClr>
                <a:srgbClr val="FF0000"/>
              </a:buClr>
            </a:pPr>
            <a:r>
              <a:rPr lang="en-US" sz="2200" b="1" dirty="0" smtClean="0">
                <a:solidFill>
                  <a:schemeClr val="bg2">
                    <a:lumMod val="10000"/>
                  </a:schemeClr>
                </a:solidFill>
              </a:rPr>
              <a:t>    AHN links all ASEAN Member States by connecting 23</a:t>
            </a:r>
          </a:p>
          <a:p>
            <a:pPr marL="0" lvl="1" algn="l">
              <a:buClr>
                <a:srgbClr val="FF0000"/>
              </a:buClr>
            </a:pPr>
            <a:r>
              <a:rPr lang="en-US" sz="2200" b="1" dirty="0">
                <a:solidFill>
                  <a:schemeClr val="bg2">
                    <a:lumMod val="10000"/>
                  </a:schemeClr>
                </a:solidFill>
              </a:rPr>
              <a:t> </a:t>
            </a:r>
            <a:r>
              <a:rPr lang="en-US" sz="2200" b="1" dirty="0" smtClean="0">
                <a:solidFill>
                  <a:schemeClr val="bg2">
                    <a:lumMod val="10000"/>
                  </a:schemeClr>
                </a:solidFill>
              </a:rPr>
              <a:t>   designated national highway routes with total length</a:t>
            </a:r>
          </a:p>
          <a:p>
            <a:pPr marL="0" lvl="1" algn="l">
              <a:buClr>
                <a:srgbClr val="FF0000"/>
              </a:buClr>
            </a:pPr>
            <a:r>
              <a:rPr lang="en-US" sz="2200" b="1" dirty="0">
                <a:solidFill>
                  <a:schemeClr val="bg2">
                    <a:lumMod val="10000"/>
                  </a:schemeClr>
                </a:solidFill>
              </a:rPr>
              <a:t> </a:t>
            </a:r>
            <a:r>
              <a:rPr lang="en-US" sz="2200" b="1" dirty="0" smtClean="0">
                <a:solidFill>
                  <a:schemeClr val="bg2">
                    <a:lumMod val="10000"/>
                  </a:schemeClr>
                </a:solidFill>
              </a:rPr>
              <a:t>   38,400 km.</a:t>
            </a:r>
          </a:p>
          <a:p>
            <a:pPr marL="0" lvl="1" algn="l">
              <a:buClr>
                <a:srgbClr val="FF0000"/>
              </a:buClr>
            </a:pPr>
            <a:endParaRPr lang="en-US" sz="2400" b="1" dirty="0" smtClean="0">
              <a:solidFill>
                <a:schemeClr val="bg2">
                  <a:lumMod val="10000"/>
                </a:schemeClr>
              </a:solidFill>
            </a:endParaRPr>
          </a:p>
          <a:p>
            <a:pPr marL="342900" lvl="1" indent="-342900" algn="l">
              <a:buClr>
                <a:srgbClr val="FF0000"/>
              </a:buClr>
              <a:buFont typeface="Wingdings" pitchFamily="2" charset="2"/>
              <a:buChar char="Ø"/>
            </a:pPr>
            <a:r>
              <a:rPr lang="en-US" sz="2400" b="1" dirty="0" smtClean="0">
                <a:solidFill>
                  <a:schemeClr val="bg2">
                    <a:lumMod val="10000"/>
                  </a:schemeClr>
                </a:solidFill>
              </a:rPr>
              <a:t>Singapore-Kunming </a:t>
            </a:r>
            <a:r>
              <a:rPr lang="en-US" sz="2400" b="1" dirty="0">
                <a:solidFill>
                  <a:schemeClr val="bg2">
                    <a:lumMod val="10000"/>
                  </a:schemeClr>
                </a:solidFill>
              </a:rPr>
              <a:t>Rail Link (SKRL</a:t>
            </a:r>
            <a:r>
              <a:rPr lang="en-US" sz="2400" b="1" dirty="0" smtClean="0">
                <a:solidFill>
                  <a:schemeClr val="bg2">
                    <a:lumMod val="10000"/>
                  </a:schemeClr>
                </a:solidFill>
              </a:rPr>
              <a:t>)</a:t>
            </a:r>
          </a:p>
          <a:p>
            <a:pPr marL="0" lvl="1" algn="l">
              <a:buClr>
                <a:srgbClr val="FF0000"/>
              </a:buClr>
            </a:pPr>
            <a:r>
              <a:rPr lang="en-US" sz="2200" b="1" dirty="0">
                <a:solidFill>
                  <a:schemeClr val="bg2">
                    <a:lumMod val="10000"/>
                  </a:schemeClr>
                </a:solidFill>
              </a:rPr>
              <a:t> </a:t>
            </a:r>
            <a:r>
              <a:rPr lang="en-US" sz="2200" b="1" dirty="0" smtClean="0">
                <a:solidFill>
                  <a:schemeClr val="bg2">
                    <a:lumMod val="10000"/>
                  </a:schemeClr>
                </a:solidFill>
              </a:rPr>
              <a:t>    7,000 km railway line, linking</a:t>
            </a:r>
            <a:r>
              <a:rPr lang="en-US" sz="2200" b="1" dirty="0">
                <a:solidFill>
                  <a:schemeClr val="bg2">
                    <a:lumMod val="10000"/>
                  </a:schemeClr>
                </a:solidFill>
              </a:rPr>
              <a:t> </a:t>
            </a:r>
            <a:r>
              <a:rPr lang="en-US" sz="2200" b="1" dirty="0" smtClean="0">
                <a:solidFill>
                  <a:schemeClr val="bg2">
                    <a:lumMod val="10000"/>
                  </a:schemeClr>
                </a:solidFill>
              </a:rPr>
              <a:t>major cities in 8 countries</a:t>
            </a:r>
          </a:p>
          <a:p>
            <a:pPr marL="0" lvl="1" algn="l">
              <a:buClr>
                <a:srgbClr val="FF0000"/>
              </a:buClr>
            </a:pPr>
            <a:endParaRPr lang="en-US" sz="2400" b="1" dirty="0" smtClean="0">
              <a:solidFill>
                <a:schemeClr val="bg2">
                  <a:lumMod val="10000"/>
                </a:schemeClr>
              </a:solidFill>
            </a:endParaRPr>
          </a:p>
          <a:p>
            <a:pPr marL="342900" lvl="1" indent="-342900" algn="l">
              <a:buClr>
                <a:srgbClr val="FF0000"/>
              </a:buClr>
              <a:buFont typeface="Wingdings" pitchFamily="2" charset="2"/>
              <a:buChar char="Ø"/>
            </a:pPr>
            <a:r>
              <a:rPr lang="en-US" sz="2400" b="1" dirty="0" smtClean="0">
                <a:solidFill>
                  <a:schemeClr val="bg2">
                    <a:lumMod val="10000"/>
                  </a:schemeClr>
                </a:solidFill>
              </a:rPr>
              <a:t>Framework agreements on transport facilitation</a:t>
            </a:r>
          </a:p>
          <a:p>
            <a:pPr marL="0" lvl="1" algn="l">
              <a:buClr>
                <a:srgbClr val="FF0000"/>
              </a:buClr>
            </a:pPr>
            <a:endParaRPr lang="en-US" sz="2400" b="1" dirty="0" smtClean="0">
              <a:solidFill>
                <a:schemeClr val="bg2">
                  <a:lumMod val="10000"/>
                </a:schemeClr>
              </a:solidFill>
            </a:endParaRPr>
          </a:p>
          <a:p>
            <a:pPr marL="342900" lvl="1" indent="-342900" algn="l">
              <a:buClr>
                <a:srgbClr val="FF0000"/>
              </a:buClr>
              <a:buFont typeface="Wingdings" pitchFamily="2" charset="2"/>
              <a:buChar char="Ø"/>
            </a:pPr>
            <a:r>
              <a:rPr lang="en-US" sz="2400" b="1" dirty="0" smtClean="0">
                <a:solidFill>
                  <a:schemeClr val="bg2">
                    <a:lumMod val="10000"/>
                  </a:schemeClr>
                </a:solidFill>
              </a:rPr>
              <a:t>ASEAN Open Skies Policy</a:t>
            </a:r>
          </a:p>
          <a:p>
            <a:pPr marL="342900" lvl="1" indent="-342900" algn="l">
              <a:buClr>
                <a:srgbClr val="FF0000"/>
              </a:buClr>
              <a:buFont typeface="Wingdings" pitchFamily="2" charset="2"/>
              <a:buChar char="Ø"/>
            </a:pPr>
            <a:endParaRPr lang="en-US" sz="2400" b="1" dirty="0">
              <a:solidFill>
                <a:schemeClr val="bg2">
                  <a:lumMod val="10000"/>
                </a:schemeClr>
              </a:solidFill>
            </a:endParaRPr>
          </a:p>
          <a:p>
            <a:pPr marL="342900" lvl="1" indent="-342900" algn="l">
              <a:buClr>
                <a:srgbClr val="FF0000"/>
              </a:buClr>
              <a:buFont typeface="Wingdings" pitchFamily="2" charset="2"/>
              <a:buChar char="Ø"/>
            </a:pPr>
            <a:endParaRPr lang="en-US" sz="2200" b="1" dirty="0" smtClean="0">
              <a:solidFill>
                <a:schemeClr val="bg2">
                  <a:lumMod val="10000"/>
                </a:schemeClr>
              </a:solidFill>
            </a:endParaRPr>
          </a:p>
          <a:p>
            <a:endParaRPr lang="en-US" sz="2200" b="1" dirty="0" smtClean="0">
              <a:solidFill>
                <a:schemeClr val="bg2">
                  <a:lumMod val="10000"/>
                </a:schemeClr>
              </a:solidFill>
            </a:endParaRPr>
          </a:p>
          <a:p>
            <a:pPr lvl="1" algn="l"/>
            <a:endParaRPr lang="en-US" sz="2000" b="1" dirty="0" smtClean="0">
              <a:solidFill>
                <a:schemeClr val="bg2">
                  <a:lumMod val="10000"/>
                </a:schemeClr>
              </a:solidFill>
            </a:endParaRPr>
          </a:p>
          <a:p>
            <a:endParaRPr lang="en-US" sz="2200" b="1" dirty="0">
              <a:solidFill>
                <a:schemeClr val="bg2">
                  <a:lumMod val="10000"/>
                </a:schemeClr>
              </a:solidFill>
            </a:endParaRPr>
          </a:p>
          <a:p>
            <a:endParaRPr lang="en-US" sz="2200" b="1" dirty="0" smtClean="0">
              <a:solidFill>
                <a:schemeClr val="bg2">
                  <a:lumMod val="10000"/>
                </a:schemeClr>
              </a:solidFill>
            </a:endParaRPr>
          </a:p>
          <a:p>
            <a:endParaRPr lang="en-US" sz="2200" b="1" dirty="0" smtClean="0">
              <a:solidFill>
                <a:schemeClr val="bg2">
                  <a:lumMod val="10000"/>
                </a:schemeClr>
              </a:solidFill>
            </a:endParaRPr>
          </a:p>
        </p:txBody>
      </p:sp>
    </p:spTree>
    <p:extLst>
      <p:ext uri="{BB962C8B-B14F-4D97-AF65-F5344CB8AC3E}">
        <p14:creationId xmlns:p14="http://schemas.microsoft.com/office/powerpoint/2010/main" val="332337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c2.staticflickr.com/8/7272/7575491194_913fe8453d_z.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p:blipFill>
        <p:spPr bwMode="auto">
          <a:xfrm>
            <a:off x="685800" y="3790666"/>
            <a:ext cx="7162800" cy="28387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457200" y="1295400"/>
            <a:ext cx="8229600" cy="1905000"/>
          </a:xfrm>
        </p:spPr>
        <p:txBody>
          <a:bodyPr>
            <a:normAutofit/>
          </a:bodyPr>
          <a:lstStyle/>
          <a:p>
            <a:pPr marL="342900" indent="-342900">
              <a:buFont typeface="Wingdings" pitchFamily="2" charset="2"/>
              <a:buChar char="Ø"/>
            </a:pPr>
            <a:r>
              <a:rPr lang="en-US" sz="2200" b="1" dirty="0" smtClean="0"/>
              <a:t>ASEAN Open Skies Policy allows regional air carriers to take unlimited flights to all ASEAN Member States and allows rapid expansion of air services </a:t>
            </a:r>
          </a:p>
          <a:p>
            <a:pPr marL="342900" indent="-342900">
              <a:buFont typeface="Wingdings" pitchFamily="2" charset="2"/>
              <a:buChar char="Ø"/>
            </a:pPr>
            <a:r>
              <a:rPr lang="en-US" sz="2200" b="1" dirty="0" smtClean="0"/>
              <a:t>It leads </a:t>
            </a:r>
            <a:r>
              <a:rPr lang="en-US" sz="2200" b="1" dirty="0"/>
              <a:t>to remarkable development of the ASEAN aviation </a:t>
            </a:r>
            <a:endParaRPr lang="en-US" sz="2200" b="1" dirty="0" smtClean="0"/>
          </a:p>
          <a:p>
            <a:endParaRPr lang="en-US" sz="1050" b="1" dirty="0"/>
          </a:p>
        </p:txBody>
      </p:sp>
      <p:sp>
        <p:nvSpPr>
          <p:cNvPr id="4" name="Title 3"/>
          <p:cNvSpPr txBox="1">
            <a:spLocks/>
          </p:cNvSpPr>
          <p:nvPr/>
        </p:nvSpPr>
        <p:spPr bwMode="auto">
          <a:xfrm>
            <a:off x="1066800" y="668337"/>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lvl="0" defTabSz="465138" eaLnBrk="1" hangingPunct="1"/>
            <a:r>
              <a:rPr lang="en-GB" sz="2800" b="1" dirty="0" smtClean="0">
                <a:solidFill>
                  <a:srgbClr val="C00000"/>
                </a:solidFill>
              </a:rPr>
              <a:t>ASEAN Open Skies Policy</a:t>
            </a:r>
            <a:endParaRPr lang="en-GB" sz="2800" b="1" dirty="0">
              <a:solidFill>
                <a:srgbClr val="C00000"/>
              </a:solidFill>
            </a:endParaRPr>
          </a:p>
        </p:txBody>
      </p:sp>
      <p:sp>
        <p:nvSpPr>
          <p:cNvPr id="5" name="Subtitle 1"/>
          <p:cNvSpPr txBox="1">
            <a:spLocks/>
          </p:cNvSpPr>
          <p:nvPr/>
        </p:nvSpPr>
        <p:spPr bwMode="auto">
          <a:xfrm>
            <a:off x="762000" y="2895600"/>
            <a:ext cx="800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rgbClr val="FF0000"/>
              </a:buClr>
              <a:buFont typeface="Arial" pitchFamily="34" charset="0"/>
              <a:buNone/>
              <a:defRPr sz="2500" kern="1200">
                <a:solidFill>
                  <a:schemeClr val="tx1"/>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pitchFamily="34" charset="0"/>
              <a:buNone/>
              <a:defRPr sz="12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050" b="1" dirty="0" smtClean="0"/>
          </a:p>
          <a:p>
            <a:pPr marL="342900" indent="-342900">
              <a:buFont typeface="Arial" pitchFamily="34" charset="0"/>
              <a:buChar char="•"/>
            </a:pPr>
            <a:r>
              <a:rPr lang="en-US" sz="2200" b="1" dirty="0" smtClean="0"/>
              <a:t>Capacity of ASEAN airlines increased more than tripled, from 94 million seats in 2003 to 318 million seats in 2015</a:t>
            </a:r>
          </a:p>
          <a:p>
            <a:pPr marL="342900" indent="-342900">
              <a:buFont typeface="Arial" pitchFamily="34" charset="0"/>
              <a:buChar char="•"/>
            </a:pPr>
            <a:r>
              <a:rPr lang="en-US" sz="2200" b="1" dirty="0" smtClean="0"/>
              <a:t>Capacity to absorb international arrivals also tripled, from 33 million to 108 million in the same period</a:t>
            </a:r>
            <a:endParaRPr lang="en-US" sz="2200" b="1" dirty="0">
              <a:solidFill>
                <a:schemeClr val="bg2">
                  <a:lumMod val="10000"/>
                </a:schemeClr>
              </a:solidFill>
            </a:endParaRPr>
          </a:p>
        </p:txBody>
      </p:sp>
    </p:spTree>
    <p:extLst>
      <p:ext uri="{BB962C8B-B14F-4D97-AF65-F5344CB8AC3E}">
        <p14:creationId xmlns:p14="http://schemas.microsoft.com/office/powerpoint/2010/main" val="22155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14375" y="620713"/>
            <a:ext cx="7143750" cy="792162"/>
          </a:xfrm>
        </p:spPr>
        <p:txBody>
          <a:bodyPr/>
          <a:lstStyle/>
          <a:p>
            <a:pPr algn="ctr"/>
            <a:r>
              <a:rPr lang="en-US" altLang="en-US" sz="2400" b="1" smtClean="0">
                <a:solidFill>
                  <a:srgbClr val="0070C0"/>
                </a:solidFill>
                <a:latin typeface="Arial" charset="0"/>
                <a:ea typeface="MS PGothic" pitchFamily="34" charset="-128"/>
                <a:cs typeface="Arial" charset="0"/>
              </a:rPr>
              <a:t>ASEAN Emblem</a:t>
            </a:r>
            <a:endParaRPr lang="en-GB" altLang="en-US" sz="2400" smtClean="0">
              <a:latin typeface="Arial" charset="0"/>
              <a:ea typeface="MS PGothic" pitchFamily="34" charset="-128"/>
              <a:cs typeface="Arial" charset="0"/>
            </a:endParaRPr>
          </a:p>
        </p:txBody>
      </p:sp>
      <p:pic>
        <p:nvPicPr>
          <p:cNvPr id="104451"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03575" y="1412875"/>
            <a:ext cx="2376488" cy="2160588"/>
          </a:xfrm>
        </p:spPr>
      </p:pic>
      <p:sp>
        <p:nvSpPr>
          <p:cNvPr id="104452" name="TextBox 3"/>
          <p:cNvSpPr txBox="1">
            <a:spLocks noChangeArrowheads="1"/>
          </p:cNvSpPr>
          <p:nvPr/>
        </p:nvSpPr>
        <p:spPr bwMode="auto">
          <a:xfrm>
            <a:off x="395288" y="3716338"/>
            <a:ext cx="76327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000" dirty="0"/>
              <a:t>The ASEAN Emblem represent a stable, peaceful, united, and dynamic ASEAN.</a:t>
            </a:r>
          </a:p>
          <a:p>
            <a:pPr eaLnBrk="1" hangingPunct="1">
              <a:buFont typeface="Arial" charset="0"/>
              <a:buChar char="•"/>
            </a:pPr>
            <a:r>
              <a:rPr lang="en-US" sz="2000" dirty="0"/>
              <a:t>The </a:t>
            </a:r>
            <a:r>
              <a:rPr lang="en-US" sz="2000" dirty="0" err="1"/>
              <a:t>Colour</a:t>
            </a:r>
            <a:r>
              <a:rPr lang="en-US" sz="2000" dirty="0"/>
              <a:t> of The ASEAN Emblem –blue, white, red, and yellow– represent the main </a:t>
            </a:r>
            <a:r>
              <a:rPr lang="en-US" sz="2000" dirty="0" err="1"/>
              <a:t>colours</a:t>
            </a:r>
            <a:r>
              <a:rPr lang="en-US" sz="2000" dirty="0"/>
              <a:t> of the state crests of all the ASEAN Member States.</a:t>
            </a:r>
          </a:p>
        </p:txBody>
      </p:sp>
      <p:sp>
        <p:nvSpPr>
          <p:cNvPr id="5" name="TextBox 4"/>
          <p:cNvSpPr txBox="1"/>
          <p:nvPr/>
        </p:nvSpPr>
        <p:spPr>
          <a:xfrm>
            <a:off x="395288" y="5348288"/>
            <a:ext cx="6337300" cy="1477328"/>
          </a:xfrm>
          <a:prstGeom prst="rect">
            <a:avLst/>
          </a:prstGeom>
          <a:noFill/>
        </p:spPr>
        <p:txBody>
          <a:bodyPr>
            <a:spAutoFit/>
          </a:bodyPr>
          <a:lstStyle/>
          <a:p>
            <a:pPr marL="285750" indent="-285750">
              <a:buFont typeface="Arial" pitchFamily="34" charset="0"/>
              <a:buChar char="•"/>
              <a:defRPr/>
            </a:pPr>
            <a:r>
              <a:rPr lang="en-US" dirty="0">
                <a:solidFill>
                  <a:srgbClr val="0000FF"/>
                </a:solidFill>
              </a:rPr>
              <a:t>Blue </a:t>
            </a:r>
            <a:r>
              <a:rPr lang="en-US" dirty="0">
                <a:solidFill>
                  <a:srgbClr val="0000FF"/>
                </a:solidFill>
                <a:sym typeface="Wingdings" pitchFamily="2" charset="2"/>
              </a:rPr>
              <a:t> Peace and </a:t>
            </a:r>
            <a:r>
              <a:rPr lang="en-US" dirty="0" smtClean="0">
                <a:solidFill>
                  <a:srgbClr val="0000FF"/>
                </a:solidFill>
                <a:sym typeface="Wingdings" pitchFamily="2" charset="2"/>
              </a:rPr>
              <a:t>Stability</a:t>
            </a:r>
          </a:p>
          <a:p>
            <a:pPr marL="285750" indent="-285750">
              <a:buFont typeface="Arial" pitchFamily="34" charset="0"/>
              <a:buChar char="•"/>
              <a:defRPr/>
            </a:pPr>
            <a:r>
              <a:rPr lang="en-US" dirty="0" smtClean="0">
                <a:sym typeface="Wingdings" pitchFamily="2" charset="2"/>
              </a:rPr>
              <a:t>White </a:t>
            </a:r>
            <a:r>
              <a:rPr lang="en-US" dirty="0">
                <a:sym typeface="Wingdings" pitchFamily="2" charset="2"/>
              </a:rPr>
              <a:t> </a:t>
            </a:r>
            <a:r>
              <a:rPr lang="en-US" dirty="0" smtClean="0">
                <a:sym typeface="Wingdings" pitchFamily="2" charset="2"/>
              </a:rPr>
              <a:t>Purity</a:t>
            </a:r>
            <a:endParaRPr lang="en-US" dirty="0">
              <a:sym typeface="Wingdings" pitchFamily="2" charset="2"/>
            </a:endParaRPr>
          </a:p>
          <a:p>
            <a:pPr marL="285750" indent="-285750">
              <a:buFont typeface="Arial" pitchFamily="34" charset="0"/>
              <a:buChar char="•"/>
              <a:defRPr/>
            </a:pPr>
            <a:r>
              <a:rPr lang="en-US" dirty="0">
                <a:solidFill>
                  <a:srgbClr val="FF0000"/>
                </a:solidFill>
                <a:sym typeface="Wingdings" pitchFamily="2" charset="2"/>
              </a:rPr>
              <a:t>Red  Brave and Dynamism</a:t>
            </a:r>
          </a:p>
          <a:p>
            <a:pPr marL="285750" indent="-285750">
              <a:buFont typeface="Arial" pitchFamily="34" charset="0"/>
              <a:buChar char="•"/>
              <a:defRPr/>
            </a:pPr>
            <a:r>
              <a:rPr lang="en-US" dirty="0">
                <a:solidFill>
                  <a:srgbClr val="FFC000"/>
                </a:solidFill>
                <a:sym typeface="Wingdings" pitchFamily="2" charset="2"/>
              </a:rPr>
              <a:t>Yellow  Prosperity</a:t>
            </a:r>
            <a:endParaRPr lang="en-US" dirty="0">
              <a:solidFill>
                <a:srgbClr val="FFC000"/>
              </a:solidFill>
            </a:endParaRPr>
          </a:p>
          <a:p>
            <a:pPr>
              <a:defRPr/>
            </a:pPr>
            <a:endParaRPr lang="en-US" dirty="0"/>
          </a:p>
        </p:txBody>
      </p:sp>
    </p:spTree>
    <p:extLst>
      <p:ext uri="{BB962C8B-B14F-4D97-AF65-F5344CB8AC3E}">
        <p14:creationId xmlns:p14="http://schemas.microsoft.com/office/powerpoint/2010/main" val="40129252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609850" y="381000"/>
            <a:ext cx="55435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lvl="0" defTabSz="465138" eaLnBrk="1" hangingPunct="1"/>
            <a:r>
              <a:rPr lang="en-GB" sz="2800" b="1" dirty="0" smtClean="0">
                <a:solidFill>
                  <a:srgbClr val="C00000"/>
                </a:solidFill>
              </a:rPr>
              <a:t>A Global ASEAN</a:t>
            </a:r>
            <a:endParaRPr lang="en-GB" sz="2800" b="1" dirty="0">
              <a:solidFill>
                <a:srgbClr val="C00000"/>
              </a:solidFill>
            </a:endParaRPr>
          </a:p>
        </p:txBody>
      </p:sp>
      <p:graphicFrame>
        <p:nvGraphicFramePr>
          <p:cNvPr id="6" name="Diagram 5"/>
          <p:cNvGraphicFramePr/>
          <p:nvPr>
            <p:extLst>
              <p:ext uri="{D42A27DB-BD31-4B8C-83A1-F6EECF244321}">
                <p14:modId xmlns:p14="http://schemas.microsoft.com/office/powerpoint/2010/main" val="1221282862"/>
              </p:ext>
            </p:extLst>
          </p:nvPr>
        </p:nvGraphicFramePr>
        <p:xfrm>
          <a:off x="685800" y="1066800"/>
          <a:ext cx="7086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p:cNvSpPr txBox="1">
            <a:spLocks/>
          </p:cNvSpPr>
          <p:nvPr/>
        </p:nvSpPr>
        <p:spPr bwMode="auto">
          <a:xfrm>
            <a:off x="304800" y="6019800"/>
            <a:ext cx="8686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marL="342900" lvl="0" indent="-342900" defTabSz="465138" eaLnBrk="1" hangingPunct="1">
              <a:buClr>
                <a:srgbClr val="FF0000"/>
              </a:buClr>
              <a:buFont typeface="Wingdings" pitchFamily="2" charset="2"/>
              <a:buChar char="Ø"/>
            </a:pPr>
            <a:r>
              <a:rPr lang="en-GB" sz="2200" b="1" dirty="0" smtClean="0">
                <a:solidFill>
                  <a:schemeClr val="tx1">
                    <a:lumMod val="50000"/>
                    <a:lumOff val="50000"/>
                  </a:schemeClr>
                </a:solidFill>
              </a:rPr>
              <a:t>Ongoing negotiations: ASEAN-Hong </a:t>
            </a:r>
            <a:r>
              <a:rPr lang="en-GB" sz="2200" b="1" dirty="0">
                <a:solidFill>
                  <a:schemeClr val="tx1">
                    <a:lumMod val="50000"/>
                    <a:lumOff val="50000"/>
                  </a:schemeClr>
                </a:solidFill>
              </a:rPr>
              <a:t>K</a:t>
            </a:r>
            <a:r>
              <a:rPr lang="en-GB" sz="2200" b="1" dirty="0" smtClean="0">
                <a:solidFill>
                  <a:schemeClr val="tx1">
                    <a:lumMod val="50000"/>
                    <a:lumOff val="50000"/>
                  </a:schemeClr>
                </a:solidFill>
              </a:rPr>
              <a:t>ong FTA and RCEP</a:t>
            </a:r>
            <a:r>
              <a:rPr lang="en-GB" sz="2200" b="1" dirty="0">
                <a:solidFill>
                  <a:schemeClr val="tx1">
                    <a:lumMod val="50000"/>
                    <a:lumOff val="50000"/>
                  </a:schemeClr>
                </a:solidFill>
              </a:rPr>
              <a:t>.</a:t>
            </a:r>
          </a:p>
        </p:txBody>
      </p:sp>
    </p:spTree>
    <p:extLst>
      <p:ext uri="{BB962C8B-B14F-4D97-AF65-F5344CB8AC3E}">
        <p14:creationId xmlns:p14="http://schemas.microsoft.com/office/powerpoint/2010/main" val="17836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7764527"/>
              </p:ext>
            </p:extLst>
          </p:nvPr>
        </p:nvGraphicFramePr>
        <p:xfrm>
          <a:off x="2566989" y="1430591"/>
          <a:ext cx="6500811" cy="3990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3048000" y="1447800"/>
            <a:ext cx="685800" cy="7143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a:t>
            </a:r>
          </a:p>
        </p:txBody>
      </p:sp>
      <p:sp>
        <p:nvSpPr>
          <p:cNvPr id="7" name="Oval 6"/>
          <p:cNvSpPr/>
          <p:nvPr/>
        </p:nvSpPr>
        <p:spPr>
          <a:xfrm>
            <a:off x="3076574" y="3124200"/>
            <a:ext cx="652462" cy="6469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a:t>
            </a:r>
          </a:p>
        </p:txBody>
      </p:sp>
      <p:sp>
        <p:nvSpPr>
          <p:cNvPr id="8" name="Oval 7"/>
          <p:cNvSpPr/>
          <p:nvPr/>
        </p:nvSpPr>
        <p:spPr>
          <a:xfrm>
            <a:off x="3109911" y="3962400"/>
            <a:ext cx="652462" cy="6297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a:t>
            </a:r>
          </a:p>
        </p:txBody>
      </p:sp>
      <p:sp>
        <p:nvSpPr>
          <p:cNvPr id="9" name="Oval 8"/>
          <p:cNvSpPr/>
          <p:nvPr/>
        </p:nvSpPr>
        <p:spPr>
          <a:xfrm>
            <a:off x="3109911" y="4724400"/>
            <a:ext cx="652462"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a:t>
            </a:r>
          </a:p>
        </p:txBody>
      </p:sp>
      <p:sp>
        <p:nvSpPr>
          <p:cNvPr id="10" name="Oval 9"/>
          <p:cNvSpPr/>
          <p:nvPr/>
        </p:nvSpPr>
        <p:spPr>
          <a:xfrm>
            <a:off x="3081338" y="2296319"/>
            <a:ext cx="652462" cy="6754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a:t>
            </a:r>
          </a:p>
        </p:txBody>
      </p:sp>
      <p:sp>
        <p:nvSpPr>
          <p:cNvPr id="6" name="Slide Number Placeholder 5"/>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31</a:t>
            </a:fld>
            <a:endParaRPr lang="en-US">
              <a:solidFill>
                <a:prstClr val="black">
                  <a:tint val="75000"/>
                </a:prstClr>
              </a:solidFill>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828800"/>
            <a:ext cx="2676833"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bwMode="auto">
          <a:xfrm>
            <a:off x="1600200" y="533400"/>
            <a:ext cx="6934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r>
              <a:rPr lang="en-US" sz="2800" smtClean="0">
                <a:solidFill>
                  <a:schemeClr val="tx1"/>
                </a:solidFill>
                <a:effectLst>
                  <a:outerShdw blurRad="38100" dist="38100" dir="2700000" algn="tl">
                    <a:srgbClr val="000000">
                      <a:alpha val="43137"/>
                    </a:srgbClr>
                  </a:outerShdw>
                </a:effectLst>
                <a:latin typeface="Berlin Sans FB Demi" pitchFamily="34" charset="0"/>
              </a:rPr>
              <a:t>The Community Building Milestones</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Tree>
    <p:extLst>
      <p:ext uri="{BB962C8B-B14F-4D97-AF65-F5344CB8AC3E}">
        <p14:creationId xmlns:p14="http://schemas.microsoft.com/office/powerpoint/2010/main" val="2743019667"/>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737812" y="1391799"/>
            <a:ext cx="6144147" cy="861774"/>
          </a:xfrm>
          <a:prstGeom prst="rect">
            <a:avLst/>
          </a:prstGeom>
          <a:noFill/>
          <a:ln>
            <a:solidFill>
              <a:schemeClr val="tx1"/>
            </a:solidFill>
          </a:ln>
        </p:spPr>
        <p:txBody>
          <a:bodyPr wrap="square" rtlCol="0">
            <a:spAutoFit/>
          </a:bodyPr>
          <a:lstStyle/>
          <a:p>
            <a:pPr marL="342900" indent="-342900">
              <a:spcAft>
                <a:spcPts val="1200"/>
              </a:spcAft>
              <a:buFont typeface="Arial" panose="020B0604020202020204" pitchFamily="34" charset="0"/>
              <a:buChar char="•"/>
              <a:defRPr/>
            </a:pPr>
            <a:r>
              <a:rPr lang="en-US" sz="2000" kern="0" dirty="0">
                <a:latin typeface="Arial" pitchFamily="34" charset="0"/>
                <a:cs typeface="Arial" pitchFamily="34" charset="0"/>
              </a:rPr>
              <a:t>Engaged Stakeholders in ASEAN processes</a:t>
            </a:r>
          </a:p>
          <a:p>
            <a:pPr marL="342900" indent="-342900">
              <a:spcAft>
                <a:spcPts val="1200"/>
              </a:spcAft>
              <a:buFont typeface="Arial" panose="020B0604020202020204" pitchFamily="34" charset="0"/>
              <a:buChar char="•"/>
              <a:defRPr/>
            </a:pPr>
            <a:r>
              <a:rPr lang="en-US" sz="2000" kern="0" dirty="0">
                <a:latin typeface="Arial" pitchFamily="34" charset="0"/>
                <a:cs typeface="Arial" pitchFamily="34" charset="0"/>
              </a:rPr>
              <a:t>Empowered People and Strengthened Institutions</a:t>
            </a:r>
          </a:p>
        </p:txBody>
      </p:sp>
      <p:grpSp>
        <p:nvGrpSpPr>
          <p:cNvPr id="16" name="Group 15"/>
          <p:cNvGrpSpPr/>
          <p:nvPr/>
        </p:nvGrpSpPr>
        <p:grpSpPr>
          <a:xfrm>
            <a:off x="552725" y="1176974"/>
            <a:ext cx="1854432" cy="1103313"/>
            <a:chOff x="552725" y="1176972"/>
            <a:chExt cx="1854432" cy="1103313"/>
          </a:xfrm>
        </p:grpSpPr>
        <p:sp>
          <p:nvSpPr>
            <p:cNvPr id="3" name="Pentagon 2"/>
            <p:cNvSpPr/>
            <p:nvPr/>
          </p:nvSpPr>
          <p:spPr>
            <a:xfrm>
              <a:off x="645794" y="1297303"/>
              <a:ext cx="1761363" cy="982982"/>
            </a:xfrm>
            <a:prstGeom prst="homePlate">
              <a:avLst>
                <a:gd name="adj" fmla="val 14623"/>
              </a:avLst>
            </a:prstGeom>
            <a:solidFill>
              <a:schemeClr val="accent6">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b="1" kern="0" dirty="0">
                  <a:solidFill>
                    <a:schemeClr val="tx1"/>
                  </a:solidFill>
                  <a:latin typeface="Arial" pitchFamily="34" charset="0"/>
                  <a:cs typeface="Arial" pitchFamily="34" charset="0"/>
                </a:rPr>
                <a:t>Engages and benefits people </a:t>
              </a:r>
            </a:p>
          </p:txBody>
        </p:sp>
        <p:sp>
          <p:nvSpPr>
            <p:cNvPr id="7" name="Oval 6"/>
            <p:cNvSpPr/>
            <p:nvPr/>
          </p:nvSpPr>
          <p:spPr>
            <a:xfrm>
              <a:off x="552725" y="1176972"/>
              <a:ext cx="317097" cy="328655"/>
            </a:xfrm>
            <a:prstGeom prst="ellipse">
              <a:avLst/>
            </a:prstGeom>
            <a:solidFill>
              <a:schemeClr val="accent5">
                <a:lumMod val="5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kern="0" dirty="0">
                  <a:ln w="12700">
                    <a:solidFill>
                      <a:prstClr val="white"/>
                    </a:solidFill>
                  </a:ln>
                  <a:solidFill>
                    <a:schemeClr val="tx1"/>
                  </a:solidFill>
                  <a:latin typeface="Arial" pitchFamily="34" charset="0"/>
                  <a:cs typeface="Arial" pitchFamily="34" charset="0"/>
                </a:rPr>
                <a:t>A</a:t>
              </a:r>
            </a:p>
          </p:txBody>
        </p:sp>
      </p:grpSp>
      <p:grpSp>
        <p:nvGrpSpPr>
          <p:cNvPr id="15" name="Group 14"/>
          <p:cNvGrpSpPr/>
          <p:nvPr/>
        </p:nvGrpSpPr>
        <p:grpSpPr>
          <a:xfrm>
            <a:off x="566736" y="2809415"/>
            <a:ext cx="1919478" cy="1066071"/>
            <a:chOff x="487679" y="2480722"/>
            <a:chExt cx="1919478" cy="1066071"/>
          </a:xfrm>
        </p:grpSpPr>
        <p:sp>
          <p:nvSpPr>
            <p:cNvPr id="8" name="Pentagon 7"/>
            <p:cNvSpPr/>
            <p:nvPr/>
          </p:nvSpPr>
          <p:spPr>
            <a:xfrm>
              <a:off x="645794" y="2563811"/>
              <a:ext cx="1761363" cy="982982"/>
            </a:xfrm>
            <a:prstGeom prst="homePlate">
              <a:avLst>
                <a:gd name="adj" fmla="val 14623"/>
              </a:avLst>
            </a:prstGeom>
            <a:solidFill>
              <a:schemeClr val="accent6">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b="1" kern="0" dirty="0">
                  <a:solidFill>
                    <a:schemeClr val="tx1"/>
                  </a:solidFill>
                  <a:latin typeface="Arial" pitchFamily="34" charset="0"/>
                  <a:cs typeface="Arial" pitchFamily="34" charset="0"/>
                </a:rPr>
                <a:t>Inclusive  </a:t>
              </a:r>
            </a:p>
          </p:txBody>
        </p:sp>
        <p:sp>
          <p:nvSpPr>
            <p:cNvPr id="9" name="Oval 8"/>
            <p:cNvSpPr/>
            <p:nvPr/>
          </p:nvSpPr>
          <p:spPr>
            <a:xfrm>
              <a:off x="487679" y="2480722"/>
              <a:ext cx="317097" cy="328655"/>
            </a:xfrm>
            <a:prstGeom prst="ellipse">
              <a:avLst/>
            </a:prstGeom>
            <a:solidFill>
              <a:schemeClr val="accent5">
                <a:lumMod val="5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kern="0" dirty="0">
                  <a:ln w="12700">
                    <a:solidFill>
                      <a:prstClr val="white"/>
                    </a:solidFill>
                  </a:ln>
                  <a:solidFill>
                    <a:schemeClr val="tx1"/>
                  </a:solidFill>
                  <a:latin typeface="Arial" pitchFamily="34" charset="0"/>
                  <a:cs typeface="Arial" pitchFamily="34" charset="0"/>
                </a:rPr>
                <a:t>B</a:t>
              </a:r>
            </a:p>
          </p:txBody>
        </p:sp>
      </p:grpSp>
      <p:grpSp>
        <p:nvGrpSpPr>
          <p:cNvPr id="17" name="Group 16"/>
          <p:cNvGrpSpPr/>
          <p:nvPr/>
        </p:nvGrpSpPr>
        <p:grpSpPr>
          <a:xfrm>
            <a:off x="678316" y="4679670"/>
            <a:ext cx="1854432" cy="1103313"/>
            <a:chOff x="394610" y="4933632"/>
            <a:chExt cx="1854432" cy="1103313"/>
          </a:xfrm>
        </p:grpSpPr>
        <p:sp>
          <p:nvSpPr>
            <p:cNvPr id="10" name="Pentagon 9"/>
            <p:cNvSpPr/>
            <p:nvPr/>
          </p:nvSpPr>
          <p:spPr>
            <a:xfrm>
              <a:off x="487679" y="5053963"/>
              <a:ext cx="1761363" cy="982982"/>
            </a:xfrm>
            <a:prstGeom prst="homePlate">
              <a:avLst>
                <a:gd name="adj" fmla="val 14623"/>
              </a:avLst>
            </a:prstGeom>
            <a:solidFill>
              <a:schemeClr val="accent6">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b="1" kern="0" dirty="0">
                  <a:solidFill>
                    <a:schemeClr val="tx1"/>
                  </a:solidFill>
                  <a:latin typeface="Arial" pitchFamily="34" charset="0"/>
                  <a:cs typeface="Arial" pitchFamily="34" charset="0"/>
                </a:rPr>
                <a:t>Sustainable </a:t>
              </a:r>
            </a:p>
          </p:txBody>
        </p:sp>
        <p:sp>
          <p:nvSpPr>
            <p:cNvPr id="11" name="Oval 10"/>
            <p:cNvSpPr/>
            <p:nvPr/>
          </p:nvSpPr>
          <p:spPr>
            <a:xfrm>
              <a:off x="394610" y="4933632"/>
              <a:ext cx="317097" cy="328655"/>
            </a:xfrm>
            <a:prstGeom prst="ellipse">
              <a:avLst/>
            </a:prstGeom>
            <a:solidFill>
              <a:schemeClr val="accent5">
                <a:lumMod val="5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kern="0" dirty="0">
                  <a:ln w="12700">
                    <a:solidFill>
                      <a:prstClr val="white"/>
                    </a:solidFill>
                  </a:ln>
                  <a:solidFill>
                    <a:schemeClr val="tx1"/>
                  </a:solidFill>
                  <a:latin typeface="Arial" pitchFamily="34" charset="0"/>
                  <a:cs typeface="Arial" pitchFamily="34" charset="0"/>
                </a:rPr>
                <a:t>C</a:t>
              </a:r>
            </a:p>
          </p:txBody>
        </p:sp>
      </p:grpSp>
      <p:sp>
        <p:nvSpPr>
          <p:cNvPr id="12" name="TextBox 11"/>
          <p:cNvSpPr txBox="1"/>
          <p:nvPr/>
        </p:nvSpPr>
        <p:spPr>
          <a:xfrm>
            <a:off x="2774629" y="2722275"/>
            <a:ext cx="6107330" cy="1323439"/>
          </a:xfrm>
          <a:prstGeom prst="rect">
            <a:avLst/>
          </a:prstGeom>
          <a:noFill/>
          <a:ln>
            <a:solidFill>
              <a:schemeClr val="tx1"/>
            </a:solidFill>
          </a:ln>
        </p:spPr>
        <p:txBody>
          <a:bodyPr wrap="square" rtlCol="0">
            <a:spAutoFit/>
          </a:bodyPr>
          <a:lstStyle/>
          <a:p>
            <a:pPr marL="342900" indent="-342900">
              <a:spcAft>
                <a:spcPts val="1200"/>
              </a:spcAft>
              <a:buFont typeface="Arial" panose="020B0604020202020204" pitchFamily="34" charset="0"/>
              <a:buChar char="•"/>
              <a:defRPr/>
            </a:pPr>
            <a:r>
              <a:rPr lang="en-US" sz="2000" kern="0" dirty="0">
                <a:latin typeface="Arial" pitchFamily="34" charset="0"/>
                <a:cs typeface="Arial" pitchFamily="34" charset="0"/>
              </a:rPr>
              <a:t>Reducing Barriers</a:t>
            </a:r>
          </a:p>
          <a:p>
            <a:pPr marL="342900" indent="-342900">
              <a:spcAft>
                <a:spcPts val="1200"/>
              </a:spcAft>
              <a:buFont typeface="Arial" panose="020B0604020202020204" pitchFamily="34" charset="0"/>
              <a:buChar char="•"/>
              <a:defRPr/>
            </a:pPr>
            <a:r>
              <a:rPr lang="en-US" sz="2000" kern="0" dirty="0">
                <a:latin typeface="Arial" pitchFamily="34" charset="0"/>
                <a:cs typeface="Arial" pitchFamily="34" charset="0"/>
              </a:rPr>
              <a:t>Equitable Access for All</a:t>
            </a:r>
          </a:p>
          <a:p>
            <a:pPr marL="342900" indent="-342900">
              <a:spcAft>
                <a:spcPts val="1200"/>
              </a:spcAft>
              <a:buFont typeface="Arial" panose="020B0604020202020204" pitchFamily="34" charset="0"/>
              <a:buChar char="•"/>
              <a:defRPr/>
            </a:pPr>
            <a:r>
              <a:rPr lang="en-US" sz="2000" kern="0" dirty="0">
                <a:latin typeface="Arial" pitchFamily="34" charset="0"/>
                <a:cs typeface="Arial" pitchFamily="34" charset="0"/>
              </a:rPr>
              <a:t>Promotion and Protection of Human Rights</a:t>
            </a:r>
          </a:p>
        </p:txBody>
      </p:sp>
      <p:sp>
        <p:nvSpPr>
          <p:cNvPr id="18" name="TextBox 17"/>
          <p:cNvSpPr txBox="1"/>
          <p:nvPr/>
        </p:nvSpPr>
        <p:spPr>
          <a:xfrm>
            <a:off x="2782243" y="4262508"/>
            <a:ext cx="6099716" cy="2092881"/>
          </a:xfrm>
          <a:prstGeom prst="rect">
            <a:avLst/>
          </a:prstGeom>
          <a:solidFill>
            <a:schemeClr val="bg1"/>
          </a:solidFill>
          <a:ln>
            <a:solidFill>
              <a:schemeClr val="tx1"/>
            </a:solidFill>
          </a:ln>
        </p:spPr>
        <p:txBody>
          <a:bodyPr wrap="square" rtlCol="0">
            <a:spAutoFit/>
          </a:bodyPr>
          <a:lstStyle/>
          <a:p>
            <a:pPr marL="342900" indent="-342900">
              <a:spcAft>
                <a:spcPts val="1200"/>
              </a:spcAft>
              <a:buFont typeface="Arial" panose="020B0604020202020204" pitchFamily="34" charset="0"/>
              <a:buChar char="•"/>
              <a:defRPr/>
            </a:pPr>
            <a:r>
              <a:rPr lang="en-US" sz="2000" kern="0" dirty="0">
                <a:latin typeface="Arial" pitchFamily="34" charset="0"/>
                <a:cs typeface="Arial" pitchFamily="34" charset="0"/>
              </a:rPr>
              <a:t>Conservation and Sustainable Management of Biodiversity and Natural Resources</a:t>
            </a:r>
          </a:p>
          <a:p>
            <a:pPr marL="342900" indent="-342900">
              <a:spcAft>
                <a:spcPts val="1200"/>
              </a:spcAft>
              <a:buFont typeface="Arial" panose="020B0604020202020204" pitchFamily="34" charset="0"/>
              <a:buChar char="•"/>
              <a:defRPr/>
            </a:pPr>
            <a:r>
              <a:rPr lang="en-US" sz="2000" kern="0" dirty="0">
                <a:latin typeface="Arial" pitchFamily="34" charset="0"/>
                <a:cs typeface="Arial" pitchFamily="34" charset="0"/>
              </a:rPr>
              <a:t>Environmentally Sustainable Cities</a:t>
            </a:r>
          </a:p>
          <a:p>
            <a:pPr marL="342900" indent="-342900">
              <a:spcAft>
                <a:spcPts val="1200"/>
              </a:spcAft>
              <a:buFont typeface="Arial" panose="020B0604020202020204" pitchFamily="34" charset="0"/>
              <a:buChar char="•"/>
              <a:defRPr/>
            </a:pPr>
            <a:r>
              <a:rPr lang="en-US" sz="2000" kern="0" dirty="0">
                <a:latin typeface="Arial" pitchFamily="34" charset="0"/>
                <a:cs typeface="Arial" pitchFamily="34" charset="0"/>
              </a:rPr>
              <a:t>Sustainable Climate</a:t>
            </a:r>
          </a:p>
          <a:p>
            <a:pPr marL="342900" indent="-342900">
              <a:spcAft>
                <a:spcPts val="1200"/>
              </a:spcAft>
              <a:buFont typeface="Arial" panose="020B0604020202020204" pitchFamily="34" charset="0"/>
              <a:buChar char="•"/>
              <a:defRPr/>
            </a:pPr>
            <a:r>
              <a:rPr lang="en-US" sz="2000" kern="0" dirty="0">
                <a:latin typeface="Arial" pitchFamily="34" charset="0"/>
                <a:cs typeface="Arial" pitchFamily="34" charset="0"/>
              </a:rPr>
              <a:t>Sustainable Consumption and Production</a:t>
            </a:r>
          </a:p>
        </p:txBody>
      </p:sp>
      <p:sp>
        <p:nvSpPr>
          <p:cNvPr id="21" name="TextBox 20"/>
          <p:cNvSpPr txBox="1"/>
          <p:nvPr/>
        </p:nvSpPr>
        <p:spPr>
          <a:xfrm>
            <a:off x="2915229" y="6089549"/>
            <a:ext cx="5382022" cy="400110"/>
          </a:xfrm>
          <a:prstGeom prst="rect">
            <a:avLst/>
          </a:prstGeom>
          <a:noFill/>
        </p:spPr>
        <p:txBody>
          <a:bodyPr wrap="square" rtlCol="0">
            <a:spAutoFit/>
          </a:bodyPr>
          <a:lstStyle/>
          <a:p>
            <a:pPr marL="342900" indent="-342900">
              <a:buFont typeface="Arial" panose="020B0604020202020204" pitchFamily="34" charset="0"/>
              <a:buChar char="•"/>
              <a:defRPr/>
            </a:pPr>
            <a:endParaRPr lang="en-US" sz="2000" kern="0" dirty="0">
              <a:latin typeface="Arial" pitchFamily="34" charset="0"/>
              <a:cs typeface="Arial" pitchFamily="34" charset="0"/>
            </a:endParaRPr>
          </a:p>
        </p:txBody>
      </p:sp>
      <p:cxnSp>
        <p:nvCxnSpPr>
          <p:cNvPr id="30" name="Straight Connector 29"/>
          <p:cNvCxnSpPr/>
          <p:nvPr/>
        </p:nvCxnSpPr>
        <p:spPr>
          <a:xfrm flipV="1">
            <a:off x="2711479" y="6558268"/>
            <a:ext cx="6198332" cy="1"/>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711481" y="613488"/>
            <a:ext cx="3162314" cy="369332"/>
          </a:xfrm>
          <a:prstGeom prst="rect">
            <a:avLst/>
          </a:prstGeom>
          <a:noFill/>
        </p:spPr>
        <p:txBody>
          <a:bodyPr wrap="square" rtlCol="0">
            <a:spAutoFit/>
          </a:bodyPr>
          <a:lstStyle/>
          <a:p>
            <a:pPr algn="ctr">
              <a:defRPr/>
            </a:pPr>
            <a:r>
              <a:rPr lang="en-US" b="1" kern="0" dirty="0">
                <a:latin typeface="Arial" pitchFamily="34" charset="0"/>
                <a:cs typeface="Arial" pitchFamily="34" charset="0"/>
              </a:rPr>
              <a:t>Key Result Areas</a:t>
            </a:r>
          </a:p>
        </p:txBody>
      </p:sp>
      <p:sp>
        <p:nvSpPr>
          <p:cNvPr id="2" name="Slide Number Placeholder 1"/>
          <p:cNvSpPr>
            <a:spLocks noGrp="1"/>
          </p:cNvSpPr>
          <p:nvPr>
            <p:ph type="sldNum" sz="quarter" idx="12"/>
          </p:nvPr>
        </p:nvSpPr>
        <p:spPr/>
        <p:txBody>
          <a:bodyPr/>
          <a:lstStyle/>
          <a:p>
            <a:pPr>
              <a:defRPr/>
            </a:pPr>
            <a:fld id="{914AC473-ACD6-48FC-AECB-E4372356BEE4}" type="slidenum">
              <a:rPr lang="en-US" smtClean="0">
                <a:solidFill>
                  <a:schemeClr val="tx1"/>
                </a:solidFill>
              </a:rPr>
              <a:pPr>
                <a:defRPr/>
              </a:pPr>
              <a:t>32</a:t>
            </a:fld>
            <a:endParaRPr lang="en-US" dirty="0">
              <a:solidFill>
                <a:schemeClr val="tx1"/>
              </a:solidFill>
            </a:endParaRPr>
          </a:p>
        </p:txBody>
      </p:sp>
    </p:spTree>
    <p:extLst>
      <p:ext uri="{BB962C8B-B14F-4D97-AF65-F5344CB8AC3E}">
        <p14:creationId xmlns:p14="http://schemas.microsoft.com/office/powerpoint/2010/main" val="1663890121"/>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329059" y="2194106"/>
            <a:ext cx="1854432" cy="1103313"/>
            <a:chOff x="552725" y="1176972"/>
            <a:chExt cx="1854432" cy="1103313"/>
          </a:xfrm>
        </p:grpSpPr>
        <p:sp>
          <p:nvSpPr>
            <p:cNvPr id="3" name="Pentagon 2"/>
            <p:cNvSpPr/>
            <p:nvPr/>
          </p:nvSpPr>
          <p:spPr>
            <a:xfrm>
              <a:off x="645794" y="1297303"/>
              <a:ext cx="1761363" cy="982982"/>
            </a:xfrm>
            <a:prstGeom prst="homePlate">
              <a:avLst>
                <a:gd name="adj" fmla="val 14623"/>
              </a:avLst>
            </a:prstGeom>
            <a:solidFill>
              <a:schemeClr val="accent6">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b="1" kern="0" dirty="0">
                  <a:solidFill>
                    <a:schemeClr val="tx1"/>
                  </a:solidFill>
                  <a:latin typeface="Arial" pitchFamily="34" charset="0"/>
                  <a:cs typeface="Arial" pitchFamily="34" charset="0"/>
                </a:rPr>
                <a:t>Resilient  </a:t>
              </a:r>
            </a:p>
          </p:txBody>
        </p:sp>
        <p:sp>
          <p:nvSpPr>
            <p:cNvPr id="7" name="Oval 6"/>
            <p:cNvSpPr/>
            <p:nvPr/>
          </p:nvSpPr>
          <p:spPr>
            <a:xfrm>
              <a:off x="552725" y="1176972"/>
              <a:ext cx="317097" cy="328655"/>
            </a:xfrm>
            <a:prstGeom prst="ellipse">
              <a:avLst/>
            </a:prstGeom>
            <a:solidFill>
              <a:schemeClr val="accent5">
                <a:lumMod val="5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kern="0" dirty="0">
                  <a:ln w="12700">
                    <a:solidFill>
                      <a:prstClr val="white"/>
                    </a:solidFill>
                  </a:ln>
                  <a:solidFill>
                    <a:schemeClr val="tx1"/>
                  </a:solidFill>
                  <a:latin typeface="Arial" pitchFamily="34" charset="0"/>
                  <a:cs typeface="Arial" pitchFamily="34" charset="0"/>
                </a:rPr>
                <a:t>D</a:t>
              </a:r>
            </a:p>
          </p:txBody>
        </p:sp>
      </p:grpSp>
      <p:grpSp>
        <p:nvGrpSpPr>
          <p:cNvPr id="15" name="Group 14"/>
          <p:cNvGrpSpPr/>
          <p:nvPr/>
        </p:nvGrpSpPr>
        <p:grpSpPr>
          <a:xfrm>
            <a:off x="320039" y="5396614"/>
            <a:ext cx="1919478" cy="1066071"/>
            <a:chOff x="487679" y="2480722"/>
            <a:chExt cx="1919478" cy="1066071"/>
          </a:xfrm>
        </p:grpSpPr>
        <p:sp>
          <p:nvSpPr>
            <p:cNvPr id="8" name="Pentagon 7"/>
            <p:cNvSpPr/>
            <p:nvPr/>
          </p:nvSpPr>
          <p:spPr>
            <a:xfrm>
              <a:off x="645794" y="2563811"/>
              <a:ext cx="1761363" cy="982982"/>
            </a:xfrm>
            <a:prstGeom prst="homePlate">
              <a:avLst>
                <a:gd name="adj" fmla="val 14623"/>
              </a:avLst>
            </a:prstGeom>
            <a:solidFill>
              <a:schemeClr val="accent6">
                <a:lumMod val="75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b="1" kern="0" dirty="0">
                  <a:solidFill>
                    <a:schemeClr val="tx1"/>
                  </a:solidFill>
                  <a:latin typeface="Arial" pitchFamily="34" charset="0"/>
                  <a:cs typeface="Arial" pitchFamily="34" charset="0"/>
                </a:rPr>
                <a:t>Dynamic   </a:t>
              </a:r>
            </a:p>
          </p:txBody>
        </p:sp>
        <p:sp>
          <p:nvSpPr>
            <p:cNvPr id="9" name="Oval 8"/>
            <p:cNvSpPr/>
            <p:nvPr/>
          </p:nvSpPr>
          <p:spPr>
            <a:xfrm>
              <a:off x="487679" y="2480722"/>
              <a:ext cx="317097" cy="328655"/>
            </a:xfrm>
            <a:prstGeom prst="ellipse">
              <a:avLst/>
            </a:prstGeom>
            <a:solidFill>
              <a:schemeClr val="accent5">
                <a:lumMod val="5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kern="0" dirty="0">
                  <a:ln w="12700">
                    <a:solidFill>
                      <a:prstClr val="white"/>
                    </a:solidFill>
                  </a:ln>
                  <a:solidFill>
                    <a:schemeClr val="tx1"/>
                  </a:solidFill>
                  <a:latin typeface="Arial" pitchFamily="34" charset="0"/>
                  <a:cs typeface="Arial" pitchFamily="34" charset="0"/>
                </a:rPr>
                <a:t>E</a:t>
              </a:r>
            </a:p>
          </p:txBody>
        </p:sp>
      </p:grpSp>
      <p:sp>
        <p:nvSpPr>
          <p:cNvPr id="21" name="TextBox 20"/>
          <p:cNvSpPr txBox="1"/>
          <p:nvPr/>
        </p:nvSpPr>
        <p:spPr>
          <a:xfrm>
            <a:off x="2915229" y="6089549"/>
            <a:ext cx="5382022" cy="400110"/>
          </a:xfrm>
          <a:prstGeom prst="rect">
            <a:avLst/>
          </a:prstGeom>
          <a:noFill/>
        </p:spPr>
        <p:txBody>
          <a:bodyPr wrap="square" rtlCol="0">
            <a:spAutoFit/>
          </a:bodyPr>
          <a:lstStyle/>
          <a:p>
            <a:pPr marL="342900" indent="-342900">
              <a:buFont typeface="Arial" panose="020B0604020202020204" pitchFamily="34" charset="0"/>
              <a:buChar char="•"/>
              <a:defRPr/>
            </a:pPr>
            <a:endParaRPr lang="en-US" sz="2000" kern="0" dirty="0">
              <a:latin typeface="Arial" pitchFamily="34" charset="0"/>
              <a:cs typeface="Arial" pitchFamily="34" charset="0"/>
            </a:endParaRPr>
          </a:p>
        </p:txBody>
      </p:sp>
      <p:cxnSp>
        <p:nvCxnSpPr>
          <p:cNvPr id="23" name="Straight Connector 22"/>
          <p:cNvCxnSpPr/>
          <p:nvPr/>
        </p:nvCxnSpPr>
        <p:spPr>
          <a:xfrm flipV="1">
            <a:off x="2688439" y="5415933"/>
            <a:ext cx="6198332" cy="1"/>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556628" y="637144"/>
            <a:ext cx="6198332" cy="1"/>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643061" y="6622439"/>
            <a:ext cx="6198332" cy="1"/>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048000" y="392668"/>
            <a:ext cx="3638230" cy="369332"/>
          </a:xfrm>
          <a:prstGeom prst="rect">
            <a:avLst/>
          </a:prstGeom>
          <a:noFill/>
        </p:spPr>
        <p:txBody>
          <a:bodyPr wrap="square" rtlCol="0">
            <a:spAutoFit/>
          </a:bodyPr>
          <a:lstStyle/>
          <a:p>
            <a:pPr algn="ctr">
              <a:defRPr/>
            </a:pPr>
            <a:r>
              <a:rPr lang="en-US" b="1" kern="0" dirty="0">
                <a:latin typeface="Arial" pitchFamily="34" charset="0"/>
                <a:cs typeface="Arial" pitchFamily="34" charset="0"/>
              </a:rPr>
              <a:t>Key Result Areas</a:t>
            </a:r>
          </a:p>
        </p:txBody>
      </p:sp>
      <p:sp>
        <p:nvSpPr>
          <p:cNvPr id="20" name="TextBox 19"/>
          <p:cNvSpPr txBox="1"/>
          <p:nvPr/>
        </p:nvSpPr>
        <p:spPr>
          <a:xfrm>
            <a:off x="2551100" y="762000"/>
            <a:ext cx="6502899" cy="4716676"/>
          </a:xfrm>
          <a:prstGeom prst="rect">
            <a:avLst/>
          </a:prstGeom>
          <a:noFill/>
          <a:ln>
            <a:solidFill>
              <a:schemeClr val="tx1"/>
            </a:solidFill>
          </a:ln>
        </p:spPr>
        <p:txBody>
          <a:bodyPr wrap="square" rtlCol="0">
            <a:spAutoFit/>
          </a:bodyPr>
          <a:lstStyle/>
          <a:p>
            <a:pPr marL="285750" indent="-285750">
              <a:spcAft>
                <a:spcPts val="300"/>
              </a:spcAft>
              <a:buFont typeface="Arial" panose="020B0604020202020204" pitchFamily="34" charset="0"/>
              <a:buChar char="•"/>
              <a:defRPr/>
            </a:pPr>
            <a:r>
              <a:rPr lang="en-US" kern="0" dirty="0">
                <a:latin typeface="Arial" pitchFamily="34" charset="0"/>
                <a:cs typeface="Arial" pitchFamily="34" charset="0"/>
              </a:rPr>
              <a:t>A disaster resilient ASEAN that is able to anticipate, respond, cope, adapt, and build back better, faster and smarter</a:t>
            </a:r>
          </a:p>
          <a:p>
            <a:pPr marL="285750" indent="-285750">
              <a:spcAft>
                <a:spcPts val="300"/>
              </a:spcAft>
              <a:buFont typeface="Arial" panose="020B0604020202020204" pitchFamily="34" charset="0"/>
              <a:buChar char="•"/>
              <a:defRPr/>
            </a:pPr>
            <a:r>
              <a:rPr lang="en-US" kern="0" dirty="0">
                <a:latin typeface="Arial" pitchFamily="34" charset="0"/>
                <a:cs typeface="Arial" pitchFamily="34" charset="0"/>
              </a:rPr>
              <a:t>A safer ASEAN that is able to respond to all health-related hazards including biological, chemical, and radio-nuclear, and emerging threats</a:t>
            </a:r>
          </a:p>
          <a:p>
            <a:pPr marL="285750" indent="-285750">
              <a:spcAft>
                <a:spcPts val="300"/>
              </a:spcAft>
              <a:buFont typeface="Arial" panose="020B0604020202020204" pitchFamily="34" charset="0"/>
              <a:buChar char="•"/>
              <a:defRPr/>
            </a:pPr>
            <a:r>
              <a:rPr lang="en-US" kern="0" dirty="0">
                <a:latin typeface="Arial" pitchFamily="34" charset="0"/>
                <a:cs typeface="Arial" pitchFamily="34" charset="0"/>
              </a:rPr>
              <a:t> A climate adaptive ASEAN with enhanced institutional and human capacities to adapt to the impacts of climate change</a:t>
            </a:r>
          </a:p>
          <a:p>
            <a:pPr marL="285750" indent="-285750">
              <a:spcAft>
                <a:spcPts val="300"/>
              </a:spcAft>
              <a:buFont typeface="Arial" panose="020B0604020202020204" pitchFamily="34" charset="0"/>
              <a:buChar char="•"/>
              <a:defRPr/>
            </a:pPr>
            <a:r>
              <a:rPr lang="en-US" kern="0" dirty="0">
                <a:latin typeface="Arial" pitchFamily="34" charset="0"/>
                <a:cs typeface="Arial" pitchFamily="34" charset="0"/>
              </a:rPr>
              <a:t>Strengthened social protection to reduce vulnerabilities in times of climate change-related crises, disasters and other environmental changes</a:t>
            </a:r>
          </a:p>
          <a:p>
            <a:pPr marL="285750" indent="-285750">
              <a:spcAft>
                <a:spcPts val="300"/>
              </a:spcAft>
              <a:buFont typeface="Arial" panose="020B0604020202020204" pitchFamily="34" charset="0"/>
              <a:buChar char="•"/>
              <a:defRPr/>
            </a:pPr>
            <a:r>
              <a:rPr lang="en-US" kern="0" dirty="0">
                <a:latin typeface="Arial" pitchFamily="34" charset="0"/>
                <a:cs typeface="Arial" pitchFamily="34" charset="0"/>
              </a:rPr>
              <a:t>Enhanced and optimised financing systems, food, water, energy availability, and other social safety nets in times of crises by making resources more available, accessible, affordable and sustainable</a:t>
            </a:r>
          </a:p>
          <a:p>
            <a:pPr marL="285750" indent="-285750">
              <a:spcAft>
                <a:spcPts val="300"/>
              </a:spcAft>
              <a:buFont typeface="Arial" panose="020B0604020202020204" pitchFamily="34" charset="0"/>
              <a:buChar char="•"/>
              <a:defRPr/>
            </a:pPr>
            <a:r>
              <a:rPr lang="en-US" kern="0" dirty="0">
                <a:latin typeface="Arial" pitchFamily="34" charset="0"/>
                <a:cs typeface="Arial" pitchFamily="34" charset="0"/>
              </a:rPr>
              <a:t>Endeavour towards a “Drug-Free” ASEAN</a:t>
            </a:r>
          </a:p>
        </p:txBody>
      </p:sp>
      <p:sp>
        <p:nvSpPr>
          <p:cNvPr id="22" name="TextBox 21"/>
          <p:cNvSpPr txBox="1"/>
          <p:nvPr/>
        </p:nvSpPr>
        <p:spPr>
          <a:xfrm>
            <a:off x="2551101" y="5525176"/>
            <a:ext cx="6502898" cy="923330"/>
          </a:xfrm>
          <a:prstGeom prst="rect">
            <a:avLst/>
          </a:prstGeom>
          <a:solidFill>
            <a:schemeClr val="bg1"/>
          </a:solidFill>
          <a:ln>
            <a:solidFill>
              <a:schemeClr val="tx1"/>
            </a:solidFill>
          </a:ln>
        </p:spPr>
        <p:txBody>
          <a:bodyPr wrap="square" rtlCol="0">
            <a:spAutoFit/>
          </a:bodyPr>
          <a:lstStyle/>
          <a:p>
            <a:pPr marL="342900" indent="-342900">
              <a:buFont typeface="Arial" panose="020B0604020202020204" pitchFamily="34" charset="0"/>
              <a:buChar char="•"/>
              <a:defRPr/>
            </a:pPr>
            <a:r>
              <a:rPr lang="en-US" kern="0" dirty="0">
                <a:latin typeface="Arial" pitchFamily="34" charset="0"/>
                <a:cs typeface="Arial" pitchFamily="34" charset="0"/>
              </a:rPr>
              <a:t>Towards an open and adaptive ASEAN</a:t>
            </a:r>
          </a:p>
          <a:p>
            <a:pPr marL="342900" indent="-342900">
              <a:buFont typeface="Arial" panose="020B0604020202020204" pitchFamily="34" charset="0"/>
              <a:buChar char="•"/>
              <a:defRPr/>
            </a:pPr>
            <a:r>
              <a:rPr lang="en-US" kern="0" dirty="0">
                <a:latin typeface="Arial" pitchFamily="34" charset="0"/>
                <a:cs typeface="Arial" pitchFamily="34" charset="0"/>
              </a:rPr>
              <a:t>Towards a creative, innovative and responsive ASEAN</a:t>
            </a:r>
          </a:p>
          <a:p>
            <a:pPr marL="342900" indent="-342900">
              <a:buFont typeface="Arial" panose="020B0604020202020204" pitchFamily="34" charset="0"/>
              <a:buChar char="•"/>
              <a:defRPr/>
            </a:pPr>
            <a:r>
              <a:rPr lang="en-US" kern="0" dirty="0">
                <a:latin typeface="Arial" pitchFamily="34" charset="0"/>
                <a:cs typeface="Arial" pitchFamily="34" charset="0"/>
              </a:rPr>
              <a:t>Engender a culture of entrepreneurship in ASEAN</a:t>
            </a:r>
          </a:p>
        </p:txBody>
      </p:sp>
      <p:sp>
        <p:nvSpPr>
          <p:cNvPr id="2" name="Slide Number Placeholder 1"/>
          <p:cNvSpPr>
            <a:spLocks noGrp="1"/>
          </p:cNvSpPr>
          <p:nvPr>
            <p:ph type="sldNum" sz="quarter" idx="12"/>
          </p:nvPr>
        </p:nvSpPr>
        <p:spPr/>
        <p:txBody>
          <a:bodyPr/>
          <a:lstStyle/>
          <a:p>
            <a:pPr>
              <a:defRPr/>
            </a:pPr>
            <a:fld id="{914AC473-ACD6-48FC-AECB-E4372356BEE4}" type="slidenum">
              <a:rPr lang="en-US" smtClean="0">
                <a:solidFill>
                  <a:schemeClr val="tx1"/>
                </a:solidFill>
              </a:rPr>
              <a:pPr>
                <a:defRPr/>
              </a:pPr>
              <a:t>33</a:t>
            </a:fld>
            <a:endParaRPr lang="en-US" dirty="0">
              <a:solidFill>
                <a:schemeClr val="tx1"/>
              </a:solidFill>
            </a:endParaRPr>
          </a:p>
        </p:txBody>
      </p:sp>
    </p:spTree>
    <p:extLst>
      <p:ext uri="{BB962C8B-B14F-4D97-AF65-F5344CB8AC3E}">
        <p14:creationId xmlns:p14="http://schemas.microsoft.com/office/powerpoint/2010/main" val="4240420984"/>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11716"/>
            <a:ext cx="8305800" cy="1446550"/>
          </a:xfrm>
          <a:prstGeom prst="rect">
            <a:avLst/>
          </a:prstGeom>
          <a:noFill/>
        </p:spPr>
        <p:txBody>
          <a:bodyPr wrap="square" rtlCol="0">
            <a:spAutoFit/>
          </a:bodyPr>
          <a:lstStyle/>
          <a:p>
            <a:r>
              <a:rPr lang="en-US" sz="2400" b="1" dirty="0">
                <a:latin typeface="Arial" pitchFamily="34" charset="0"/>
                <a:cs typeface="Arial" pitchFamily="34" charset="0"/>
              </a:rPr>
              <a:t>ASCC Visions, Objectives and Strategic Measures will be addressed by 15 ASEAN Sectoral Bodies/Organ</a:t>
            </a:r>
          </a:p>
          <a:p>
            <a:endParaRPr lang="en-US" sz="24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4" name="TextBox 3"/>
          <p:cNvSpPr txBox="1"/>
          <p:nvPr/>
        </p:nvSpPr>
        <p:spPr>
          <a:xfrm>
            <a:off x="762000" y="2056015"/>
            <a:ext cx="3886200" cy="3170099"/>
          </a:xfrm>
          <a:prstGeom prst="rect">
            <a:avLst/>
          </a:prstGeom>
          <a:noFill/>
        </p:spPr>
        <p:txBody>
          <a:bodyPr wrap="square" rtlCol="0">
            <a:spAutoFit/>
          </a:bodyPr>
          <a:lstStyle/>
          <a:p>
            <a:r>
              <a:rPr lang="en-US" sz="2000" dirty="0">
                <a:latin typeface="Arial" pitchFamily="34" charset="0"/>
                <a:cs typeface="Arial" pitchFamily="34" charset="0"/>
              </a:rPr>
              <a:t>1. Health</a:t>
            </a:r>
          </a:p>
          <a:p>
            <a:r>
              <a:rPr lang="en-US" sz="2000" dirty="0">
                <a:latin typeface="Arial" pitchFamily="34" charset="0"/>
                <a:cs typeface="Arial" pitchFamily="34" charset="0"/>
              </a:rPr>
              <a:t>2. Education</a:t>
            </a:r>
          </a:p>
          <a:p>
            <a:r>
              <a:rPr lang="en-US" sz="2000" dirty="0">
                <a:latin typeface="Arial" pitchFamily="34" charset="0"/>
                <a:cs typeface="Arial" pitchFamily="34" charset="0"/>
              </a:rPr>
              <a:t>3. Youth</a:t>
            </a:r>
          </a:p>
          <a:p>
            <a:r>
              <a:rPr lang="en-US" sz="2000" dirty="0">
                <a:latin typeface="Arial" pitchFamily="34" charset="0"/>
                <a:cs typeface="Arial" pitchFamily="34" charset="0"/>
              </a:rPr>
              <a:t>4. Sports</a:t>
            </a:r>
          </a:p>
          <a:p>
            <a:r>
              <a:rPr lang="en-US" sz="2000" dirty="0">
                <a:latin typeface="Arial" pitchFamily="34" charset="0"/>
                <a:cs typeface="Arial" pitchFamily="34" charset="0"/>
              </a:rPr>
              <a:t>5. Culture and Arts</a:t>
            </a:r>
          </a:p>
          <a:p>
            <a:r>
              <a:rPr lang="en-US" sz="2000" dirty="0">
                <a:latin typeface="Arial" pitchFamily="34" charset="0"/>
                <a:cs typeface="Arial" pitchFamily="34" charset="0"/>
              </a:rPr>
              <a:t>6. Social Welfare</a:t>
            </a:r>
          </a:p>
          <a:p>
            <a:r>
              <a:rPr lang="en-US" sz="2000" dirty="0">
                <a:latin typeface="Arial" pitchFamily="34" charset="0"/>
                <a:cs typeface="Arial" pitchFamily="34" charset="0"/>
              </a:rPr>
              <a:t>7. Gender and women empowerment</a:t>
            </a:r>
          </a:p>
          <a:p>
            <a:r>
              <a:rPr lang="en-US" sz="2000" dirty="0">
                <a:latin typeface="Arial" pitchFamily="34" charset="0"/>
                <a:cs typeface="Arial" pitchFamily="34" charset="0"/>
              </a:rPr>
              <a:t>8. Poverty eradication and rural development</a:t>
            </a:r>
          </a:p>
        </p:txBody>
      </p:sp>
      <p:sp>
        <p:nvSpPr>
          <p:cNvPr id="5" name="TextBox 4"/>
          <p:cNvSpPr txBox="1"/>
          <p:nvPr/>
        </p:nvSpPr>
        <p:spPr>
          <a:xfrm>
            <a:off x="4648200" y="2039390"/>
            <a:ext cx="3962400" cy="2831544"/>
          </a:xfrm>
          <a:prstGeom prst="rect">
            <a:avLst/>
          </a:prstGeom>
          <a:noFill/>
        </p:spPr>
        <p:txBody>
          <a:bodyPr wrap="square" rtlCol="0">
            <a:spAutoFit/>
          </a:bodyPr>
          <a:lstStyle/>
          <a:p>
            <a:r>
              <a:rPr lang="en-US" sz="2000" dirty="0">
                <a:latin typeface="Arial" pitchFamily="34" charset="0"/>
                <a:cs typeface="Arial" pitchFamily="34" charset="0"/>
              </a:rPr>
              <a:t>9. Rights of women and children</a:t>
            </a:r>
          </a:p>
          <a:p>
            <a:r>
              <a:rPr lang="en-US" sz="2000" dirty="0">
                <a:latin typeface="Arial" pitchFamily="34" charset="0"/>
                <a:cs typeface="Arial" pitchFamily="34" charset="0"/>
              </a:rPr>
              <a:t>10. Environment </a:t>
            </a:r>
          </a:p>
          <a:p>
            <a:r>
              <a:rPr lang="en-US" sz="2000" dirty="0">
                <a:latin typeface="Arial" pitchFamily="34" charset="0"/>
                <a:cs typeface="Arial" pitchFamily="34" charset="0"/>
              </a:rPr>
              <a:t>11. Haze</a:t>
            </a:r>
          </a:p>
          <a:p>
            <a:r>
              <a:rPr lang="en-US" sz="2000" dirty="0">
                <a:latin typeface="Arial" pitchFamily="34" charset="0"/>
                <a:cs typeface="Arial" pitchFamily="34" charset="0"/>
              </a:rPr>
              <a:t>12. Disaster Management</a:t>
            </a:r>
          </a:p>
          <a:p>
            <a:r>
              <a:rPr lang="en-US" sz="2000" dirty="0">
                <a:latin typeface="Arial" pitchFamily="34" charset="0"/>
                <a:cs typeface="Arial" pitchFamily="34" charset="0"/>
              </a:rPr>
              <a:t>13. </a:t>
            </a:r>
            <a:r>
              <a:rPr lang="en-US" sz="2000" dirty="0" err="1">
                <a:latin typeface="Arial" pitchFamily="34" charset="0"/>
                <a:cs typeface="Arial" pitchFamily="34" charset="0"/>
              </a:rPr>
              <a:t>Labour</a:t>
            </a:r>
            <a:endParaRPr lang="en-US" sz="2000" dirty="0">
              <a:latin typeface="Arial" pitchFamily="34" charset="0"/>
              <a:cs typeface="Arial" pitchFamily="34" charset="0"/>
            </a:endParaRPr>
          </a:p>
          <a:p>
            <a:r>
              <a:rPr lang="en-US" sz="2000" dirty="0">
                <a:latin typeface="Arial" pitchFamily="34" charset="0"/>
                <a:cs typeface="Arial" pitchFamily="34" charset="0"/>
              </a:rPr>
              <a:t>14. Civil Service</a:t>
            </a:r>
          </a:p>
          <a:p>
            <a:r>
              <a:rPr lang="en-US" sz="2000" dirty="0">
                <a:latin typeface="Arial" pitchFamily="34" charset="0"/>
                <a:cs typeface="Arial" pitchFamily="34" charset="0"/>
              </a:rPr>
              <a:t>15. Information</a:t>
            </a:r>
          </a:p>
          <a:p>
            <a:r>
              <a:rPr lang="en-US" sz="2000" dirty="0">
                <a:latin typeface="Arial" pitchFamily="34" charset="0"/>
                <a:cs typeface="Arial" pitchFamily="34" charset="0"/>
              </a:rPr>
              <a:t>16. Others (AHA, AUN, etc.)</a:t>
            </a:r>
          </a:p>
          <a:p>
            <a:endParaRPr lang="en-US" sz="1600" dirty="0">
              <a:latin typeface="Arial" pitchFamily="34" charset="0"/>
              <a:cs typeface="Arial" pitchFamily="34" charset="0"/>
            </a:endParaRPr>
          </a:p>
        </p:txBody>
      </p:sp>
      <p:sp>
        <p:nvSpPr>
          <p:cNvPr id="3" name="TextBox 2"/>
          <p:cNvSpPr txBox="1"/>
          <p:nvPr/>
        </p:nvSpPr>
        <p:spPr>
          <a:xfrm>
            <a:off x="586563" y="6019800"/>
            <a:ext cx="7467600" cy="338554"/>
          </a:xfrm>
          <a:prstGeom prst="rect">
            <a:avLst/>
          </a:prstGeom>
          <a:noFill/>
        </p:spPr>
        <p:txBody>
          <a:bodyPr wrap="square" rtlCol="0">
            <a:spAutoFit/>
          </a:bodyPr>
          <a:lstStyle/>
          <a:p>
            <a:r>
              <a:rPr lang="en-US" sz="1600" b="1" dirty="0">
                <a:latin typeface="Arial" pitchFamily="34" charset="0"/>
                <a:cs typeface="Arial" pitchFamily="34" charset="0"/>
              </a:rPr>
              <a:t>ASCC Sectoral Bodies/Organ also contribute to the APSC and AEC.</a:t>
            </a:r>
          </a:p>
        </p:txBody>
      </p:sp>
      <p:sp>
        <p:nvSpPr>
          <p:cNvPr id="6" name="Slide Number Placeholder 5"/>
          <p:cNvSpPr>
            <a:spLocks noGrp="1"/>
          </p:cNvSpPr>
          <p:nvPr>
            <p:ph type="sldNum" sz="quarter" idx="12"/>
          </p:nvPr>
        </p:nvSpPr>
        <p:spPr/>
        <p:txBody>
          <a:bodyPr/>
          <a:lstStyle/>
          <a:p>
            <a:pPr>
              <a:defRPr/>
            </a:pPr>
            <a:fld id="{914AC473-ACD6-48FC-AECB-E4372356BEE4}" type="slidenum">
              <a:rPr lang="en-US" smtClean="0">
                <a:solidFill>
                  <a:prstClr val="black">
                    <a:tint val="75000"/>
                  </a:prstClr>
                </a:solidFill>
              </a:rPr>
              <a:pPr>
                <a:defRPr/>
              </a:pPr>
              <a:t>34</a:t>
            </a:fld>
            <a:endParaRPr lang="en-US">
              <a:solidFill>
                <a:prstClr val="black">
                  <a:tint val="75000"/>
                </a:prstClr>
              </a:solidFill>
            </a:endParaRPr>
          </a:p>
        </p:txBody>
      </p:sp>
    </p:spTree>
    <p:extLst>
      <p:ext uri="{BB962C8B-B14F-4D97-AF65-F5344CB8AC3E}">
        <p14:creationId xmlns:p14="http://schemas.microsoft.com/office/powerpoint/2010/main" val="2919556663"/>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1026" name="Picture 2" descr="C:\Users\girard.bonotan\Downloads\block_1.jpeg"/>
          <p:cNvPicPr>
            <a:picLocks noChangeAspect="1" noChangeArrowheads="1"/>
          </p:cNvPicPr>
          <p:nvPr/>
        </p:nvPicPr>
        <p:blipFill rotWithShape="1">
          <a:blip r:embed="rId3">
            <a:extLst>
              <a:ext uri="{28A0092B-C50C-407E-A947-70E740481C1C}">
                <a14:useLocalDpi xmlns:a14="http://schemas.microsoft.com/office/drawing/2010/main" val="0"/>
              </a:ext>
            </a:extLst>
          </a:blip>
          <a:srcRect t="5927" b="7874"/>
          <a:stretch/>
        </p:blipFill>
        <p:spPr bwMode="auto">
          <a:xfrm>
            <a:off x="0" y="1"/>
            <a:ext cx="9144000" cy="68842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35</a:t>
            </a:fld>
            <a:endParaRPr lang="en-US">
              <a:solidFill>
                <a:prstClr val="black">
                  <a:tint val="75000"/>
                </a:prstClr>
              </a:solidFill>
            </a:endParaRPr>
          </a:p>
        </p:txBody>
      </p:sp>
    </p:spTree>
    <p:extLst>
      <p:ext uri="{BB962C8B-B14F-4D97-AF65-F5344CB8AC3E}">
        <p14:creationId xmlns:p14="http://schemas.microsoft.com/office/powerpoint/2010/main" val="3122656221"/>
      </p:ext>
    </p:extLst>
  </p:cSld>
  <p:clrMapOvr>
    <a:masterClrMapping/>
  </p:clrMapOvr>
  <mc:AlternateContent xmlns:mc="http://schemas.openxmlformats.org/markup-compatibility/2006" xmlns:p14="http://schemas.microsoft.com/office/powerpoint/2010/main">
    <mc:Choice Requires="p14">
      <p:transition spd="slow" p14:dur="1750" advClick="0">
        <p:push dir="u"/>
      </p:transition>
    </mc:Choice>
    <mc:Fallback xmlns="">
      <p:transition spd="slow" advClick="0">
        <p:push di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122967" y="609600"/>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defTabSz="465138" eaLnBrk="1" hangingPunct="1"/>
            <a:r>
              <a:rPr lang="en-US" sz="2800" b="1" dirty="0" smtClean="0">
                <a:solidFill>
                  <a:prstClr val="black"/>
                </a:solidFill>
              </a:rPr>
              <a:t>Benefits of ASEAN Cooperation</a:t>
            </a:r>
            <a:endParaRPr lang="en-GB" sz="2800" b="1" dirty="0">
              <a:solidFill>
                <a:prstClr val="black"/>
              </a:solidFill>
            </a:endParaRPr>
          </a:p>
        </p:txBody>
      </p:sp>
      <p:sp>
        <p:nvSpPr>
          <p:cNvPr id="5" name="Subtitle 1"/>
          <p:cNvSpPr txBox="1">
            <a:spLocks/>
          </p:cNvSpPr>
          <p:nvPr/>
        </p:nvSpPr>
        <p:spPr bwMode="auto">
          <a:xfrm>
            <a:off x="838200" y="1145970"/>
            <a:ext cx="6553200"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FF0000"/>
              </a:buClr>
              <a:buFont typeface="Arial" pitchFamily="34" charset="0"/>
              <a:buNone/>
              <a:defRPr sz="2500" kern="1200">
                <a:solidFill>
                  <a:schemeClr val="tx1"/>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pitchFamily="34" charset="0"/>
              <a:buNone/>
              <a:defRPr sz="12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buClr>
                <a:srgbClr val="FF0000"/>
              </a:buClr>
            </a:pPr>
            <a:endParaRPr lang="en-US" sz="1800" dirty="0" smtClean="0">
              <a:solidFill>
                <a:srgbClr val="EEECE1">
                  <a:lumMod val="10000"/>
                </a:srgbClr>
              </a:solidFill>
            </a:endParaRPr>
          </a:p>
          <a:p>
            <a:pPr marL="342900" lvl="1" indent="-342900" algn="l">
              <a:buClr>
                <a:srgbClr val="FF0000"/>
              </a:buClr>
              <a:buFont typeface="Wingdings" pitchFamily="2" charset="2"/>
              <a:buChar char="Ø"/>
            </a:pPr>
            <a:r>
              <a:rPr lang="en-US" sz="2400" dirty="0" smtClean="0">
                <a:solidFill>
                  <a:srgbClr val="EEECE1">
                    <a:lumMod val="10000"/>
                  </a:srgbClr>
                </a:solidFill>
              </a:rPr>
              <a:t>Peaceful life for the citizens</a:t>
            </a:r>
          </a:p>
          <a:p>
            <a:pPr marL="342900" lvl="1" indent="-342900" algn="l">
              <a:buClr>
                <a:srgbClr val="FF0000"/>
              </a:buClr>
              <a:buFont typeface="Wingdings" pitchFamily="2" charset="2"/>
              <a:buChar char="Ø"/>
            </a:pPr>
            <a:r>
              <a:rPr lang="en-US" sz="2400" dirty="0" smtClean="0">
                <a:solidFill>
                  <a:srgbClr val="EEECE1">
                    <a:lumMod val="10000"/>
                  </a:srgbClr>
                </a:solidFill>
              </a:rPr>
              <a:t>Lower Cost of Living; more choices</a:t>
            </a:r>
          </a:p>
          <a:p>
            <a:pPr marL="342900" lvl="1" indent="-342900" algn="l">
              <a:buClr>
                <a:srgbClr val="FF0000"/>
              </a:buClr>
              <a:buFont typeface="Wingdings" pitchFamily="2" charset="2"/>
              <a:buChar char="Ø"/>
            </a:pPr>
            <a:r>
              <a:rPr lang="en-US" sz="2400" dirty="0">
                <a:solidFill>
                  <a:srgbClr val="EEECE1">
                    <a:lumMod val="10000"/>
                  </a:srgbClr>
                </a:solidFill>
              </a:rPr>
              <a:t>Better </a:t>
            </a:r>
            <a:r>
              <a:rPr lang="en-US" sz="2400" dirty="0" smtClean="0">
                <a:solidFill>
                  <a:srgbClr val="EEECE1">
                    <a:lumMod val="10000"/>
                  </a:srgbClr>
                </a:solidFill>
              </a:rPr>
              <a:t>Jobs </a:t>
            </a:r>
            <a:r>
              <a:rPr lang="en-US" sz="2400" dirty="0">
                <a:solidFill>
                  <a:srgbClr val="EEECE1">
                    <a:lumMod val="10000"/>
                  </a:srgbClr>
                </a:solidFill>
              </a:rPr>
              <a:t>and </a:t>
            </a:r>
            <a:r>
              <a:rPr lang="en-US" sz="2400" dirty="0" smtClean="0">
                <a:solidFill>
                  <a:srgbClr val="EEECE1">
                    <a:lumMod val="10000"/>
                  </a:srgbClr>
                </a:solidFill>
              </a:rPr>
              <a:t>Quality </a:t>
            </a:r>
            <a:r>
              <a:rPr lang="en-US" sz="2400" dirty="0">
                <a:solidFill>
                  <a:srgbClr val="EEECE1">
                    <a:lumMod val="10000"/>
                  </a:srgbClr>
                </a:solidFill>
              </a:rPr>
              <a:t>of </a:t>
            </a:r>
            <a:r>
              <a:rPr lang="en-US" sz="2400" dirty="0" smtClean="0">
                <a:solidFill>
                  <a:srgbClr val="EEECE1">
                    <a:lumMod val="10000"/>
                  </a:srgbClr>
                </a:solidFill>
              </a:rPr>
              <a:t>Life</a:t>
            </a:r>
          </a:p>
          <a:p>
            <a:pPr marL="342900" lvl="1" indent="-342900" algn="l">
              <a:buClr>
                <a:srgbClr val="FF0000"/>
              </a:buClr>
              <a:buFont typeface="Wingdings" pitchFamily="2" charset="2"/>
              <a:buChar char="Ø"/>
            </a:pPr>
            <a:r>
              <a:rPr lang="en-US" sz="2400" dirty="0">
                <a:solidFill>
                  <a:prstClr val="black"/>
                </a:solidFill>
              </a:rPr>
              <a:t>Working and Studying </a:t>
            </a:r>
            <a:r>
              <a:rPr lang="en-US" sz="2400" dirty="0" smtClean="0">
                <a:solidFill>
                  <a:prstClr val="black"/>
                </a:solidFill>
              </a:rPr>
              <a:t>Abroad</a:t>
            </a:r>
          </a:p>
          <a:p>
            <a:pPr marL="342900" lvl="1" indent="-342900" algn="l">
              <a:buClr>
                <a:srgbClr val="FF0000"/>
              </a:buClr>
              <a:buFont typeface="Wingdings" pitchFamily="2" charset="2"/>
              <a:buChar char="Ø"/>
            </a:pPr>
            <a:r>
              <a:rPr lang="en-US" sz="2400" dirty="0">
                <a:solidFill>
                  <a:srgbClr val="EEECE1">
                    <a:lumMod val="10000"/>
                  </a:srgbClr>
                </a:solidFill>
              </a:rPr>
              <a:t>Easier Travel</a:t>
            </a:r>
          </a:p>
          <a:p>
            <a:pPr marL="339725" lvl="1" algn="l">
              <a:buClr>
                <a:srgbClr val="FF0000"/>
              </a:buClr>
            </a:pPr>
            <a:endParaRPr lang="en-US" sz="2400" b="1" dirty="0" smtClean="0">
              <a:solidFill>
                <a:prstClr val="black"/>
              </a:solidFill>
            </a:endParaRPr>
          </a:p>
          <a:p>
            <a:pPr marL="285750" lvl="1" algn="l">
              <a:buClr>
                <a:srgbClr val="FF0000"/>
              </a:buClr>
            </a:pPr>
            <a:endParaRPr lang="en-US" sz="2400" b="1" dirty="0" smtClean="0">
              <a:solidFill>
                <a:srgbClr val="EEECE1">
                  <a:lumMod val="10000"/>
                </a:srgbClr>
              </a:solidFill>
            </a:endParaRPr>
          </a:p>
          <a:p>
            <a:pPr marL="342900" lvl="1" indent="-342900" algn="l">
              <a:buClr>
                <a:srgbClr val="FF0000"/>
              </a:buClr>
              <a:buFont typeface="Wingdings" pitchFamily="2" charset="2"/>
              <a:buChar char="Ø"/>
            </a:pPr>
            <a:endParaRPr lang="en-US" sz="2200" b="1" dirty="0" smtClean="0">
              <a:solidFill>
                <a:srgbClr val="EEECE1">
                  <a:lumMod val="10000"/>
                </a:srgbClr>
              </a:solidFill>
            </a:endParaRPr>
          </a:p>
          <a:p>
            <a:endParaRPr lang="en-US" sz="2200" b="1" dirty="0" smtClean="0">
              <a:solidFill>
                <a:srgbClr val="EEECE1">
                  <a:lumMod val="10000"/>
                </a:srgbClr>
              </a:solidFill>
            </a:endParaRPr>
          </a:p>
          <a:p>
            <a:pPr lvl="1" algn="l"/>
            <a:endParaRPr lang="en-US" sz="2000" b="1" dirty="0" smtClean="0">
              <a:solidFill>
                <a:srgbClr val="EEECE1">
                  <a:lumMod val="10000"/>
                </a:srgbClr>
              </a:solidFill>
            </a:endParaRPr>
          </a:p>
          <a:p>
            <a:endParaRPr lang="en-US" sz="2200" b="1" dirty="0">
              <a:solidFill>
                <a:srgbClr val="EEECE1">
                  <a:lumMod val="10000"/>
                </a:srgbClr>
              </a:solidFill>
            </a:endParaRPr>
          </a:p>
          <a:p>
            <a:endParaRPr lang="en-US" sz="2200" b="1" dirty="0" smtClean="0">
              <a:solidFill>
                <a:srgbClr val="EEECE1">
                  <a:lumMod val="10000"/>
                </a:srgbClr>
              </a:solidFill>
            </a:endParaRPr>
          </a:p>
          <a:p>
            <a:endParaRPr lang="en-US" sz="2200" b="1" dirty="0" smtClean="0">
              <a:solidFill>
                <a:srgbClr val="EEECE1">
                  <a:lumMod val="10000"/>
                </a:srgbClr>
              </a:solidFill>
            </a:endParaRPr>
          </a:p>
        </p:txBody>
      </p:sp>
      <p:pic>
        <p:nvPicPr>
          <p:cNvPr id="4098" name="Picture 2" descr="C:\Users\margareth.naulie\Downloads\VNM-ECONOMY-FISHERIES-MARKET_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734" y="4267200"/>
            <a:ext cx="1772237" cy="11304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gareth.naulie\Downloads\SGP-ECONOMY-SKILLED-LABOUR-FINANCE_53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267199"/>
            <a:ext cx="1772237" cy="11304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rgareth.naulie\Downloads\VNM-EDUCATION-GRADUATES_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0374" y="4267200"/>
            <a:ext cx="1767320" cy="1130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gareth.naulie\Downloads\VNM-TRANSPORT-AIR-TRAVEL-INFRASTRUCTURE_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264229"/>
            <a:ext cx="1767319" cy="113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1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118799"/>
            <a:ext cx="7666892" cy="4953000"/>
          </a:xfrm>
        </p:spPr>
        <p:txBody>
          <a:bodyPr>
            <a:normAutofit lnSpcReduction="10000"/>
          </a:bodyPr>
          <a:lstStyle/>
          <a:p>
            <a:pPr lvl="0"/>
            <a:endParaRPr lang="en-US" sz="2800" b="1" dirty="0" smtClean="0">
              <a:solidFill>
                <a:schemeClr val="bg2">
                  <a:lumMod val="10000"/>
                </a:schemeClr>
              </a:solidFill>
              <a:latin typeface="Verdana" pitchFamily="34" charset="0"/>
              <a:ea typeface="Verdana" pitchFamily="34" charset="0"/>
              <a:cs typeface="Verdana" pitchFamily="34" charset="0"/>
            </a:endParaRPr>
          </a:p>
          <a:p>
            <a:pPr lvl="0"/>
            <a:endParaRPr lang="en-US" sz="2800" b="1" dirty="0">
              <a:solidFill>
                <a:schemeClr val="bg2">
                  <a:lumMod val="10000"/>
                </a:schemeClr>
              </a:solidFill>
              <a:latin typeface="Verdana" pitchFamily="34" charset="0"/>
              <a:ea typeface="Verdana" pitchFamily="34" charset="0"/>
              <a:cs typeface="Verdana" pitchFamily="34" charset="0"/>
            </a:endParaRPr>
          </a:p>
          <a:p>
            <a:pPr lvl="0"/>
            <a:endParaRPr lang="en-US" sz="2800" b="1" dirty="0" smtClean="0">
              <a:solidFill>
                <a:schemeClr val="bg2">
                  <a:lumMod val="10000"/>
                </a:schemeClr>
              </a:solidFill>
              <a:latin typeface="Verdana" pitchFamily="34" charset="0"/>
              <a:ea typeface="Verdana" pitchFamily="34" charset="0"/>
              <a:cs typeface="Verdana" pitchFamily="34" charset="0"/>
            </a:endParaRPr>
          </a:p>
          <a:p>
            <a:pPr lvl="0"/>
            <a:endParaRPr lang="en-US" sz="2800" b="1" dirty="0">
              <a:solidFill>
                <a:schemeClr val="bg2">
                  <a:lumMod val="10000"/>
                </a:schemeClr>
              </a:solidFill>
              <a:latin typeface="Verdana" pitchFamily="34" charset="0"/>
              <a:ea typeface="Verdana" pitchFamily="34" charset="0"/>
              <a:cs typeface="Verdana" pitchFamily="34" charset="0"/>
            </a:endParaRPr>
          </a:p>
          <a:p>
            <a:pPr marL="342623" lvl="0" indent="-342623" algn="just" defTabSz="456822" eaLnBrk="1" fontAlgn="auto" hangingPunct="1">
              <a:spcAft>
                <a:spcPts val="0"/>
              </a:spcAft>
              <a:buClr>
                <a:prstClr val="black"/>
              </a:buClr>
              <a:buFont typeface="Arial" pitchFamily="34" charset="0"/>
              <a:buChar char="•"/>
            </a:pPr>
            <a:r>
              <a:rPr lang="en-GB" sz="2400" b="1" dirty="0" smtClean="0">
                <a:solidFill>
                  <a:prstClr val="black"/>
                </a:solidFill>
                <a:ea typeface="Verdana" pitchFamily="34" charset="0"/>
              </a:rPr>
              <a:t>Gap </a:t>
            </a:r>
            <a:r>
              <a:rPr lang="en-GB" sz="2400" b="1" dirty="0">
                <a:solidFill>
                  <a:prstClr val="black"/>
                </a:solidFill>
                <a:ea typeface="Verdana" pitchFamily="34" charset="0"/>
              </a:rPr>
              <a:t>between rich and poor AMSs remains very large and AMSs have a mixed record on income inequality. </a:t>
            </a:r>
            <a:endParaRPr lang="en-GB" sz="2400" b="1" dirty="0" smtClean="0">
              <a:solidFill>
                <a:prstClr val="black"/>
              </a:solidFill>
              <a:ea typeface="Verdana" pitchFamily="34" charset="0"/>
            </a:endParaRPr>
          </a:p>
          <a:p>
            <a:pPr marL="342623" lvl="0" indent="-342623" algn="just" defTabSz="456822" eaLnBrk="1" fontAlgn="auto" hangingPunct="1">
              <a:spcAft>
                <a:spcPts val="0"/>
              </a:spcAft>
              <a:buClr>
                <a:prstClr val="black"/>
              </a:buClr>
              <a:buFont typeface="Arial" pitchFamily="34" charset="0"/>
              <a:buChar char="•"/>
            </a:pPr>
            <a:endParaRPr lang="en-GB" sz="2400" b="1" dirty="0">
              <a:solidFill>
                <a:prstClr val="black"/>
              </a:solidFill>
              <a:ea typeface="Verdana" pitchFamily="34" charset="0"/>
            </a:endParaRPr>
          </a:p>
          <a:p>
            <a:pPr marL="342623" lvl="0" indent="-342623" algn="just" defTabSz="456822" eaLnBrk="1" fontAlgn="auto" hangingPunct="1">
              <a:spcAft>
                <a:spcPts val="0"/>
              </a:spcAft>
              <a:buClr>
                <a:prstClr val="black"/>
              </a:buClr>
              <a:buFont typeface="Arial" pitchFamily="34" charset="0"/>
              <a:buChar char="•"/>
            </a:pPr>
            <a:r>
              <a:rPr lang="en-GB" sz="2400" b="1" dirty="0">
                <a:solidFill>
                  <a:prstClr val="black"/>
                </a:solidFill>
                <a:ea typeface="Verdana" pitchFamily="34" charset="0"/>
              </a:rPr>
              <a:t>Many regional initiatives </a:t>
            </a:r>
            <a:r>
              <a:rPr lang="en-GB" sz="2400" b="1" dirty="0" smtClean="0">
                <a:solidFill>
                  <a:prstClr val="black"/>
                </a:solidFill>
                <a:ea typeface="Verdana" pitchFamily="34" charset="0"/>
              </a:rPr>
              <a:t>were </a:t>
            </a:r>
            <a:r>
              <a:rPr lang="en-GB" sz="2400" b="1" dirty="0">
                <a:solidFill>
                  <a:prstClr val="black"/>
                </a:solidFill>
                <a:ea typeface="Verdana" pitchFamily="34" charset="0"/>
              </a:rPr>
              <a:t>not able to be incorporated into national plans, as the less developed countries faced resource constraints to implement the regional commitments. </a:t>
            </a:r>
          </a:p>
          <a:p>
            <a:pPr lvl="0"/>
            <a:endParaRPr lang="en-US" sz="2400" dirty="0" smtClean="0"/>
          </a:p>
        </p:txBody>
      </p:sp>
      <p:pic>
        <p:nvPicPr>
          <p:cNvPr id="14340" name="Picture 4" descr="http://www.rishabhbpo.com/wp-content/uploads/2013/09/HR-outsourcing-issues-and-challen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954" y="685800"/>
            <a:ext cx="4476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35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6" descr="_61N0862.jpg"/>
          <p:cNvPicPr>
            <a:picLocks noChangeAspect="1"/>
          </p:cNvPicPr>
          <p:nvPr/>
        </p:nvPicPr>
        <p:blipFill>
          <a:blip r:embed="rId3"/>
          <a:srcRect/>
          <a:stretch>
            <a:fillRect/>
          </a:stretch>
        </p:blipFill>
        <p:spPr bwMode="auto">
          <a:xfrm>
            <a:off x="2071688" y="1760538"/>
            <a:ext cx="4643437" cy="3097212"/>
          </a:xfrm>
          <a:prstGeom prst="rect">
            <a:avLst/>
          </a:prstGeom>
          <a:ln>
            <a:noFill/>
          </a:ln>
          <a:effectLst>
            <a:outerShdw blurRad="292100" dist="139700" dir="2700000" algn="tl" rotWithShape="0">
              <a:srgbClr val="333333">
                <a:alpha val="65000"/>
              </a:srgbClr>
            </a:outerShdw>
          </a:effectLst>
        </p:spPr>
      </p:pic>
      <p:sp>
        <p:nvSpPr>
          <p:cNvPr id="21507" name="Title 6"/>
          <p:cNvSpPr>
            <a:spLocks noGrp="1"/>
          </p:cNvSpPr>
          <p:nvPr>
            <p:ph type="title"/>
          </p:nvPr>
        </p:nvSpPr>
        <p:spPr>
          <a:xfrm>
            <a:off x="521493" y="914400"/>
            <a:ext cx="7743825" cy="703263"/>
          </a:xfrm>
        </p:spPr>
        <p:txBody>
          <a:bodyPr/>
          <a:lstStyle/>
          <a:p>
            <a:pPr algn="ctr"/>
            <a:r>
              <a:rPr lang="en-US" sz="2800" b="1" dirty="0" smtClean="0">
                <a:solidFill>
                  <a:schemeClr val="bg2">
                    <a:lumMod val="10000"/>
                  </a:schemeClr>
                </a:solidFill>
              </a:rPr>
              <a:t>The ASEAN Secretariat</a:t>
            </a:r>
          </a:p>
        </p:txBody>
      </p:sp>
      <p:sp>
        <p:nvSpPr>
          <p:cNvPr id="21508" name="Content Placeholder 7"/>
          <p:cNvSpPr>
            <a:spLocks noGrp="1"/>
          </p:cNvSpPr>
          <p:nvPr>
            <p:ph idx="1"/>
          </p:nvPr>
        </p:nvSpPr>
        <p:spPr>
          <a:xfrm>
            <a:off x="714375" y="4929188"/>
            <a:ext cx="7143750" cy="1257300"/>
          </a:xfrm>
        </p:spPr>
        <p:txBody>
          <a:bodyPr/>
          <a:lstStyle/>
          <a:p>
            <a:pPr marL="0" indent="0" algn="ctr">
              <a:buFont typeface="Arial" pitchFamily="34" charset="0"/>
              <a:buNone/>
            </a:pPr>
            <a:endParaRPr lang="en-US" sz="2000" dirty="0" smtClean="0"/>
          </a:p>
          <a:p>
            <a:pPr marL="0" indent="0" algn="ctr">
              <a:buFont typeface="Arial" pitchFamily="34" charset="0"/>
              <a:buNone/>
            </a:pPr>
            <a:r>
              <a:rPr lang="en-US" sz="2000" dirty="0" err="1" smtClean="0"/>
              <a:t>Jalan</a:t>
            </a:r>
            <a:r>
              <a:rPr lang="en-US" sz="2000" dirty="0" smtClean="0"/>
              <a:t> </a:t>
            </a:r>
            <a:r>
              <a:rPr lang="en-US" sz="2000" dirty="0" err="1" smtClean="0"/>
              <a:t>Sisingamangaraja</a:t>
            </a:r>
            <a:r>
              <a:rPr lang="en-US" sz="2000" dirty="0" smtClean="0"/>
              <a:t> 70 A</a:t>
            </a:r>
          </a:p>
          <a:p>
            <a:pPr marL="0" indent="0" algn="ctr">
              <a:buFont typeface="Arial" pitchFamily="34" charset="0"/>
              <a:buNone/>
            </a:pPr>
            <a:r>
              <a:rPr lang="en-US" sz="2000" dirty="0" smtClean="0"/>
              <a:t>Jakarta 12110 Indonesia</a:t>
            </a:r>
          </a:p>
          <a:p>
            <a:pPr marL="0" indent="0">
              <a:buFont typeface="Arial" pitchFamily="34" charset="0"/>
              <a:buNone/>
            </a:pPr>
            <a:endParaRPr lang="en-GB" sz="2000" dirty="0" smtClean="0"/>
          </a:p>
          <a:p>
            <a:pPr marL="0" indent="0"/>
            <a:endParaRPr lang="en-US" sz="2800" dirty="0" smtClean="0"/>
          </a:p>
        </p:txBody>
      </p:sp>
    </p:spTree>
    <p:extLst>
      <p:ext uri="{BB962C8B-B14F-4D97-AF65-F5344CB8AC3E}">
        <p14:creationId xmlns:p14="http://schemas.microsoft.com/office/powerpoint/2010/main" val="331244756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p:txBody>
          <a:bodyPr/>
          <a:lstStyle/>
          <a:p>
            <a:r>
              <a:rPr lang="en-US" sz="4000" dirty="0" smtClean="0">
                <a:solidFill>
                  <a:schemeClr val="tx1"/>
                </a:solidFill>
                <a:effectLst>
                  <a:outerShdw blurRad="38100" dist="38100" dir="2700000" algn="tl">
                    <a:srgbClr val="000000">
                      <a:alpha val="43137"/>
                    </a:srgbClr>
                  </a:outerShdw>
                </a:effectLst>
                <a:latin typeface="Berlin Sans FB Demi" pitchFamily="34" charset="0"/>
              </a:rPr>
              <a:t>ASEAN Secretariat</a:t>
            </a:r>
          </a:p>
        </p:txBody>
      </p:sp>
      <p:sp>
        <p:nvSpPr>
          <p:cNvPr id="19459" name="Content Placeholder 7"/>
          <p:cNvSpPr>
            <a:spLocks noGrp="1"/>
          </p:cNvSpPr>
          <p:nvPr>
            <p:ph idx="1"/>
          </p:nvPr>
        </p:nvSpPr>
        <p:spPr>
          <a:xfrm>
            <a:off x="468313" y="1998663"/>
            <a:ext cx="8215312" cy="4525962"/>
          </a:xfrm>
        </p:spPr>
        <p:txBody>
          <a:bodyPr/>
          <a:lstStyle/>
          <a:p>
            <a:pPr marL="4763" indent="6350">
              <a:lnSpc>
                <a:spcPct val="80000"/>
              </a:lnSpc>
              <a:spcAft>
                <a:spcPts val="600"/>
              </a:spcAft>
              <a:buFontTx/>
              <a:buChar char="•"/>
              <a:tabLst>
                <a:tab pos="355600" algn="l"/>
              </a:tabLst>
            </a:pPr>
            <a:r>
              <a:rPr lang="en-US" altLang="zh-TW" sz="2200" dirty="0" smtClean="0"/>
              <a:t>  Established on 24 February 1976 by the Foreign Ministers of ASEAN</a:t>
            </a:r>
          </a:p>
          <a:p>
            <a:pPr marL="4763" indent="6350">
              <a:lnSpc>
                <a:spcPct val="80000"/>
              </a:lnSpc>
              <a:spcAft>
                <a:spcPts val="600"/>
              </a:spcAft>
              <a:buFontTx/>
              <a:buChar char="•"/>
              <a:tabLst>
                <a:tab pos="355600" algn="l"/>
              </a:tabLst>
            </a:pPr>
            <a:r>
              <a:rPr lang="en-US" sz="2200" dirty="0" smtClean="0">
                <a:ea typeface="PMingLiU" pitchFamily="18" charset="-120"/>
              </a:rPr>
              <a:t>  Existing ASEAN Secretariat premises in Jakarta officiated in 1981</a:t>
            </a:r>
          </a:p>
          <a:p>
            <a:pPr marL="4763" indent="6350">
              <a:lnSpc>
                <a:spcPct val="80000"/>
              </a:lnSpc>
              <a:spcAft>
                <a:spcPts val="600"/>
              </a:spcAft>
              <a:buFontTx/>
              <a:buChar char="•"/>
              <a:tabLst>
                <a:tab pos="355600" algn="l"/>
              </a:tabLst>
            </a:pPr>
            <a:r>
              <a:rPr lang="en-US" sz="2200" dirty="0" smtClean="0">
                <a:ea typeface="PMingLiU" pitchFamily="18" charset="-120"/>
              </a:rPr>
              <a:t>  Staff recruited locally and from the ASEAN Member States</a:t>
            </a:r>
          </a:p>
          <a:p>
            <a:pPr marL="4763" indent="6350">
              <a:lnSpc>
                <a:spcPct val="80000"/>
              </a:lnSpc>
              <a:spcAft>
                <a:spcPts val="600"/>
              </a:spcAft>
              <a:buFontTx/>
              <a:buChar char="•"/>
              <a:tabLst>
                <a:tab pos="355600" algn="l"/>
              </a:tabLst>
            </a:pPr>
            <a:r>
              <a:rPr lang="en-US" sz="2200" dirty="0" smtClean="0">
                <a:ea typeface="PMingLiU" pitchFamily="18" charset="-120"/>
              </a:rPr>
              <a:t>  ASEC Mission:  </a:t>
            </a:r>
            <a:r>
              <a:rPr lang="en-US" altLang="zh-TW" sz="2200" dirty="0" smtClean="0"/>
              <a:t>To initiate, facilitate and coordinate ASEAN stakeholder collaboration in </a:t>
            </a:r>
            <a:r>
              <a:rPr lang="en-US" altLang="zh-TW" sz="2200" dirty="0" err="1" smtClean="0"/>
              <a:t>realising</a:t>
            </a:r>
            <a:r>
              <a:rPr lang="en-US" altLang="zh-TW" sz="2200" dirty="0" smtClean="0"/>
              <a:t> the purposes and principles of ASEAN as reflected in the ASEAN Charter.</a:t>
            </a:r>
            <a:endParaRPr lang="en-US" sz="2200" dirty="0" smtClean="0">
              <a:ea typeface="PMingLiU" pitchFamily="18" charset="-120"/>
            </a:endParaRPr>
          </a:p>
        </p:txBody>
      </p:sp>
      <p:pic>
        <p:nvPicPr>
          <p:cNvPr id="194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573088"/>
            <a:ext cx="158432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1033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71600" y="762000"/>
            <a:ext cx="6940549" cy="703262"/>
          </a:xfrm>
        </p:spPr>
        <p:txBody>
          <a:bodyPr/>
          <a:lstStyle/>
          <a:p>
            <a:r>
              <a:rPr lang="en-US" sz="4000" b="1" dirty="0" smtClean="0">
                <a:solidFill>
                  <a:schemeClr val="bg2">
                    <a:lumMod val="25000"/>
                  </a:schemeClr>
                </a:solidFill>
                <a:effectLst>
                  <a:outerShdw blurRad="38100" dist="38100" dir="2700000" algn="tl">
                    <a:srgbClr val="000000">
                      <a:alpha val="43137"/>
                    </a:srgbClr>
                  </a:outerShdw>
                </a:effectLst>
              </a:rPr>
              <a:t>ASEAN – </a:t>
            </a:r>
            <a:r>
              <a:rPr lang="en-US" sz="2400" b="1" dirty="0" smtClean="0">
                <a:solidFill>
                  <a:schemeClr val="bg2">
                    <a:lumMod val="25000"/>
                  </a:schemeClr>
                </a:solidFill>
                <a:effectLst>
                  <a:outerShdw blurRad="38100" dist="38100" dir="2700000" algn="tl">
                    <a:srgbClr val="000000">
                      <a:alpha val="43137"/>
                    </a:srgbClr>
                  </a:outerShdw>
                </a:effectLst>
              </a:rPr>
              <a:t>A well-connected </a:t>
            </a:r>
            <a:r>
              <a:rPr lang="en-US" sz="2400" b="1" dirty="0">
                <a:solidFill>
                  <a:schemeClr val="bg2">
                    <a:lumMod val="25000"/>
                  </a:schemeClr>
                </a:solidFill>
                <a:effectLst>
                  <a:outerShdw blurRad="38100" dist="38100" dir="2700000" algn="tl">
                    <a:srgbClr val="000000">
                      <a:alpha val="43137"/>
                    </a:srgbClr>
                  </a:outerShdw>
                </a:effectLst>
              </a:rPr>
              <a:t>r</a:t>
            </a:r>
            <a:r>
              <a:rPr lang="en-US" sz="2400" b="1" dirty="0" smtClean="0">
                <a:solidFill>
                  <a:schemeClr val="bg2">
                    <a:lumMod val="25000"/>
                  </a:schemeClr>
                </a:solidFill>
                <a:effectLst>
                  <a:outerShdw blurRad="38100" dist="38100" dir="2700000" algn="tl">
                    <a:srgbClr val="000000">
                      <a:alpha val="43137"/>
                    </a:srgbClr>
                  </a:outerShdw>
                </a:effectLst>
              </a:rPr>
              <a:t>egion</a:t>
            </a:r>
            <a:r>
              <a:rPr lang="en-US" sz="2000" b="1" dirty="0" smtClean="0">
                <a:solidFill>
                  <a:schemeClr val="bg2">
                    <a:lumMod val="25000"/>
                  </a:schemeClr>
                </a:solidFill>
                <a:effectLst>
                  <a:outerShdw blurRad="38100" dist="38100" dir="2700000" algn="tl">
                    <a:srgbClr val="000000">
                      <a:alpha val="43137"/>
                    </a:srgbClr>
                  </a:outerShdw>
                </a:effectLst>
              </a:rPr>
              <a:t> </a:t>
            </a:r>
            <a:endParaRPr lang="en-US" sz="3600" b="1" dirty="0" smtClean="0">
              <a:solidFill>
                <a:schemeClr val="bg2">
                  <a:lumMod val="25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53060"/>
            <a:ext cx="3581400" cy="433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09600" y="1553060"/>
            <a:ext cx="3886200" cy="3400931"/>
          </a:xfrm>
          <a:prstGeom prst="rect">
            <a:avLst/>
          </a:prstGeom>
          <a:noFill/>
        </p:spPr>
        <p:txBody>
          <a:bodyPr wrap="square" rtlCol="0">
            <a:spAutoFit/>
          </a:bodyPr>
          <a:lstStyle/>
          <a:p>
            <a:pPr marL="285750" indent="-285750">
              <a:buFont typeface="Arial" pitchFamily="34" charset="0"/>
              <a:buChar char="•"/>
              <a:defRPr/>
            </a:pPr>
            <a:endParaRPr lang="en-US" sz="1100" dirty="0" smtClean="0">
              <a:latin typeface="Arial Black" pitchFamily="34" charset="0"/>
            </a:endParaRPr>
          </a:p>
          <a:p>
            <a:pPr>
              <a:defRPr/>
            </a:pPr>
            <a:endParaRPr lang="en-US" b="1" dirty="0" smtClean="0">
              <a:latin typeface="Arial" pitchFamily="34" charset="0"/>
              <a:cs typeface="Arial" pitchFamily="34" charset="0"/>
            </a:endParaRPr>
          </a:p>
          <a:p>
            <a:pPr marL="285750" indent="-285750">
              <a:buFont typeface="Arial" pitchFamily="34" charset="0"/>
              <a:buChar char="•"/>
              <a:defRPr/>
            </a:pPr>
            <a:r>
              <a:rPr lang="en-US" sz="2400" b="1" dirty="0" smtClean="0">
                <a:latin typeface="Arial" pitchFamily="34" charset="0"/>
                <a:cs typeface="Arial" pitchFamily="34" charset="0"/>
              </a:rPr>
              <a:t>Free </a:t>
            </a:r>
            <a:r>
              <a:rPr lang="en-US" sz="2400" b="1" dirty="0">
                <a:latin typeface="Arial" pitchFamily="34" charset="0"/>
                <a:cs typeface="Arial" pitchFamily="34" charset="0"/>
              </a:rPr>
              <a:t>trade agreements with major regional </a:t>
            </a:r>
            <a:r>
              <a:rPr lang="en-US" sz="2400" b="1" dirty="0" smtClean="0">
                <a:latin typeface="Arial" pitchFamily="34" charset="0"/>
                <a:cs typeface="Arial" pitchFamily="34" charset="0"/>
              </a:rPr>
              <a:t>economies</a:t>
            </a:r>
          </a:p>
          <a:p>
            <a:pPr marL="285750" indent="-285750">
              <a:buFont typeface="Arial" pitchFamily="34" charset="0"/>
              <a:buChar char="•"/>
              <a:defRPr/>
            </a:pPr>
            <a:endParaRPr lang="en-US" b="1" dirty="0">
              <a:latin typeface="Arial" pitchFamily="34" charset="0"/>
              <a:cs typeface="Arial" pitchFamily="34" charset="0"/>
            </a:endParaRPr>
          </a:p>
          <a:p>
            <a:pPr marL="285750" indent="-285750">
              <a:buFont typeface="Arial" pitchFamily="34" charset="0"/>
              <a:buChar char="•"/>
              <a:defRPr/>
            </a:pPr>
            <a:r>
              <a:rPr lang="en-US" sz="2400" b="1" dirty="0" smtClean="0">
                <a:latin typeface="Arial" pitchFamily="34" charset="0"/>
                <a:cs typeface="Arial" pitchFamily="34" charset="0"/>
              </a:rPr>
              <a:t>Highly connected </a:t>
            </a:r>
            <a:r>
              <a:rPr lang="en-US" sz="2400" b="1" dirty="0">
                <a:latin typeface="Arial" pitchFamily="34" charset="0"/>
                <a:cs typeface="Arial" pitchFamily="34" charset="0"/>
              </a:rPr>
              <a:t>p</a:t>
            </a:r>
            <a:r>
              <a:rPr lang="en-US" sz="2400" b="1" dirty="0" smtClean="0">
                <a:latin typeface="Arial" pitchFamily="34" charset="0"/>
                <a:cs typeface="Arial" pitchFamily="34" charset="0"/>
              </a:rPr>
              <a:t>hysically</a:t>
            </a:r>
            <a:r>
              <a:rPr lang="en-US" sz="2400" b="1" dirty="0">
                <a:latin typeface="Arial" pitchFamily="34" charset="0"/>
                <a:cs typeface="Arial" pitchFamily="34" charset="0"/>
              </a:rPr>
              <a:t>, </a:t>
            </a:r>
            <a:r>
              <a:rPr lang="en-US" sz="2400" b="1" dirty="0" smtClean="0">
                <a:latin typeface="Arial" pitchFamily="34" charset="0"/>
                <a:cs typeface="Arial" pitchFamily="34" charset="0"/>
              </a:rPr>
              <a:t>institutionally </a:t>
            </a:r>
            <a:r>
              <a:rPr lang="en-US" sz="2400" b="1" dirty="0">
                <a:latin typeface="Arial" pitchFamily="34" charset="0"/>
                <a:cs typeface="Arial" pitchFamily="34" charset="0"/>
              </a:rPr>
              <a:t>and among the </a:t>
            </a:r>
            <a:r>
              <a:rPr lang="en-US" sz="2400" b="1" dirty="0" smtClean="0">
                <a:latin typeface="Arial" pitchFamily="34" charset="0"/>
                <a:cs typeface="Arial" pitchFamily="34" charset="0"/>
              </a:rPr>
              <a:t>Peoples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96755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21998ED-E301-4E03-8E66-73AE5DD141A7}" type="slidenum">
              <a:rPr lang="en-US" smtClean="0"/>
              <a:pPr>
                <a:defRPr/>
              </a:pPr>
              <a:t>40</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455" t="10227" r="3080" b="10227"/>
          <a:stretch/>
        </p:blipFill>
        <p:spPr>
          <a:xfrm>
            <a:off x="0" y="609601"/>
            <a:ext cx="9144000" cy="5867399"/>
          </a:xfrm>
          <a:prstGeom prst="rect">
            <a:avLst/>
          </a:prstGeom>
        </p:spPr>
      </p:pic>
      <p:sp>
        <p:nvSpPr>
          <p:cNvPr id="6" name="TextBox 5"/>
          <p:cNvSpPr txBox="1"/>
          <p:nvPr/>
        </p:nvSpPr>
        <p:spPr>
          <a:xfrm>
            <a:off x="304800" y="1219200"/>
            <a:ext cx="2052320" cy="307777"/>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b="1" dirty="0" smtClean="0">
                <a:solidFill>
                  <a:schemeClr val="accent4">
                    <a:lumMod val="75000"/>
                  </a:schemeClr>
                </a:solidFill>
              </a:rPr>
              <a:t>Effective from 1 Jan 2016</a:t>
            </a:r>
            <a:endParaRPr lang="en-US" sz="1400" b="1" dirty="0">
              <a:solidFill>
                <a:schemeClr val="accent4">
                  <a:lumMod val="75000"/>
                </a:schemeClr>
              </a:solidFill>
            </a:endParaRPr>
          </a:p>
        </p:txBody>
      </p:sp>
    </p:spTree>
    <p:extLst>
      <p:ext uri="{BB962C8B-B14F-4D97-AF65-F5344CB8AC3E}">
        <p14:creationId xmlns:p14="http://schemas.microsoft.com/office/powerpoint/2010/main" val="62862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7FED84B-51B3-4C70-BC4F-A5E0A1716EDB}" type="slidenum">
              <a:rPr lang="en-US" smtClean="0"/>
              <a:pPr>
                <a:defRPr/>
              </a:pPr>
              <a:t>41</a:t>
            </a:fld>
            <a:endParaRPr lang="en-US" dirty="0"/>
          </a:p>
        </p:txBody>
      </p:sp>
      <p:sp>
        <p:nvSpPr>
          <p:cNvPr id="9" name="Rectangle 8"/>
          <p:cNvSpPr/>
          <p:nvPr/>
        </p:nvSpPr>
        <p:spPr>
          <a:xfrm>
            <a:off x="3657600" y="1571625"/>
            <a:ext cx="533400" cy="990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657600" y="2562225"/>
            <a:ext cx="533400" cy="1447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657600" y="4010025"/>
            <a:ext cx="533400" cy="15906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2" name="TextBox 11"/>
          <p:cNvSpPr txBox="1">
            <a:spLocks noChangeArrowheads="1"/>
          </p:cNvSpPr>
          <p:nvPr/>
        </p:nvSpPr>
        <p:spPr bwMode="auto">
          <a:xfrm rot="16200000">
            <a:off x="3312318" y="1836092"/>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dirty="0" smtClean="0"/>
              <a:t>Appointed on rotation basis</a:t>
            </a:r>
            <a:endParaRPr lang="en-US" sz="1200" dirty="0"/>
          </a:p>
        </p:txBody>
      </p:sp>
      <p:sp>
        <p:nvSpPr>
          <p:cNvPr id="24583" name="TextBox 12"/>
          <p:cNvSpPr txBox="1">
            <a:spLocks noChangeArrowheads="1"/>
          </p:cNvSpPr>
          <p:nvPr/>
        </p:nvSpPr>
        <p:spPr bwMode="auto">
          <a:xfrm rot="16200000">
            <a:off x="3248820" y="3028156"/>
            <a:ext cx="1350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t>Openly Recruited Staff</a:t>
            </a:r>
          </a:p>
        </p:txBody>
      </p:sp>
      <p:sp>
        <p:nvSpPr>
          <p:cNvPr id="24584" name="TextBox 14"/>
          <p:cNvSpPr txBox="1">
            <a:spLocks noChangeArrowheads="1"/>
          </p:cNvSpPr>
          <p:nvPr/>
        </p:nvSpPr>
        <p:spPr bwMode="auto">
          <a:xfrm rot="16200000">
            <a:off x="3238503" y="4541192"/>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t>Locally Recruited Staff</a:t>
            </a:r>
          </a:p>
        </p:txBody>
      </p:sp>
      <p:sp>
        <p:nvSpPr>
          <p:cNvPr id="19" name="Content Placeholder 2"/>
          <p:cNvSpPr>
            <a:spLocks noGrp="1"/>
          </p:cNvSpPr>
          <p:nvPr>
            <p:ph idx="1"/>
          </p:nvPr>
        </p:nvSpPr>
        <p:spPr>
          <a:xfrm>
            <a:off x="4267200" y="1571625"/>
            <a:ext cx="4495800" cy="993775"/>
          </a:xfrm>
          <a:solidFill>
            <a:schemeClr val="accent3">
              <a:lumMod val="20000"/>
              <a:lumOff val="80000"/>
            </a:schemeClr>
          </a:solidFill>
        </p:spPr>
        <p:txBody>
          <a:bodyPr rtlCol="0" anchor="ctr">
            <a:noAutofit/>
          </a:bodyPr>
          <a:lstStyle/>
          <a:p>
            <a:pPr marL="365760" indent="-256032" eaLnBrk="1" fontAlgn="auto" hangingPunct="1">
              <a:spcAft>
                <a:spcPts val="0"/>
              </a:spcAft>
              <a:buFont typeface="Arial" pitchFamily="34" charset="0"/>
              <a:buChar char="•"/>
              <a:defRPr/>
            </a:pPr>
            <a:r>
              <a:rPr lang="en-US" sz="1900" dirty="0" smtClean="0">
                <a:latin typeface="Times New Roman" pitchFamily="18" charset="0"/>
                <a:cs typeface="Times New Roman" pitchFamily="18" charset="0"/>
              </a:rPr>
              <a:t>Secretary-General</a:t>
            </a:r>
          </a:p>
          <a:p>
            <a:pPr marL="365760" indent="-256032" eaLnBrk="1" fontAlgn="auto" hangingPunct="1">
              <a:spcAft>
                <a:spcPts val="0"/>
              </a:spcAft>
              <a:buFont typeface="Arial" pitchFamily="34" charset="0"/>
              <a:buChar char="•"/>
              <a:defRPr/>
            </a:pPr>
            <a:r>
              <a:rPr lang="en-US" sz="1900" dirty="0" smtClean="0">
                <a:latin typeface="Times New Roman" pitchFamily="18" charset="0"/>
                <a:cs typeface="Times New Roman" pitchFamily="18" charset="0"/>
              </a:rPr>
              <a:t>Deputy Secretary-General (APSC &amp; ASCC)</a:t>
            </a:r>
          </a:p>
        </p:txBody>
      </p:sp>
      <p:sp>
        <p:nvSpPr>
          <p:cNvPr id="20" name="Content Placeholder 2"/>
          <p:cNvSpPr txBox="1">
            <a:spLocks/>
          </p:cNvSpPr>
          <p:nvPr/>
        </p:nvSpPr>
        <p:spPr>
          <a:xfrm>
            <a:off x="4267200" y="2559050"/>
            <a:ext cx="4495800" cy="1450975"/>
          </a:xfrm>
          <a:prstGeom prst="rect">
            <a:avLst/>
          </a:prstGeom>
          <a:solidFill>
            <a:schemeClr val="accent3">
              <a:lumMod val="40000"/>
              <a:lumOff val="60000"/>
            </a:schemeClr>
          </a:solidFill>
          <a:ln>
            <a:noFill/>
          </a:ln>
        </p:spPr>
        <p:txBody>
          <a:bodyPr/>
          <a:lstStyle/>
          <a:p>
            <a:pPr marL="365760" indent="-256032" fontAlgn="auto">
              <a:lnSpc>
                <a:spcPct val="120000"/>
              </a:lnSpc>
              <a:spcBef>
                <a:spcPts val="0"/>
              </a:spcBef>
              <a:spcAft>
                <a:spcPts val="0"/>
              </a:spcAft>
              <a:buClr>
                <a:srgbClr val="FF0000"/>
              </a:buClr>
              <a:buFont typeface="Arial" pitchFamily="34" charset="0"/>
              <a:buChar char="•"/>
              <a:defRPr/>
            </a:pPr>
            <a:r>
              <a:rPr lang="en-US" dirty="0">
                <a:latin typeface="Times New Roman" pitchFamily="18" charset="0"/>
                <a:cs typeface="Times New Roman" pitchFamily="18" charset="0"/>
              </a:rPr>
              <a:t>Deputy </a:t>
            </a:r>
            <a:r>
              <a:rPr lang="en-US" dirty="0" smtClean="0">
                <a:latin typeface="Times New Roman" pitchFamily="18" charset="0"/>
                <a:cs typeface="Times New Roman" pitchFamily="18" charset="0"/>
              </a:rPr>
              <a:t>Secretary-General (AEC &amp; CCA)</a:t>
            </a:r>
            <a:endParaRPr lang="en-US" dirty="0">
              <a:latin typeface="Times New Roman" pitchFamily="18" charset="0"/>
              <a:cs typeface="Times New Roman" pitchFamily="18" charset="0"/>
            </a:endParaRPr>
          </a:p>
          <a:p>
            <a:pPr marL="365760" indent="-256032" fontAlgn="auto">
              <a:lnSpc>
                <a:spcPct val="120000"/>
              </a:lnSpc>
              <a:spcBef>
                <a:spcPts val="0"/>
              </a:spcBef>
              <a:spcAft>
                <a:spcPts val="0"/>
              </a:spcAft>
              <a:buClr>
                <a:srgbClr val="FF0000"/>
              </a:buClr>
              <a:buFont typeface="Arial" pitchFamily="34" charset="0"/>
              <a:buChar char="•"/>
              <a:defRPr/>
            </a:pPr>
            <a:r>
              <a:rPr lang="en-US" dirty="0">
                <a:latin typeface="Times New Roman" pitchFamily="18" charset="0"/>
                <a:cs typeface="Times New Roman" pitchFamily="18" charset="0"/>
              </a:rPr>
              <a:t>Director</a:t>
            </a:r>
          </a:p>
          <a:p>
            <a:pPr marL="365760" indent="-256032" fontAlgn="auto">
              <a:lnSpc>
                <a:spcPct val="120000"/>
              </a:lnSpc>
              <a:spcBef>
                <a:spcPts val="0"/>
              </a:spcBef>
              <a:spcAft>
                <a:spcPts val="0"/>
              </a:spcAft>
              <a:buClr>
                <a:srgbClr val="FF0000"/>
              </a:buClr>
              <a:buFont typeface="Arial" pitchFamily="34" charset="0"/>
              <a:buChar char="•"/>
              <a:defRPr/>
            </a:pPr>
            <a:r>
              <a:rPr lang="en-US" dirty="0">
                <a:latin typeface="Times New Roman" pitchFamily="18" charset="0"/>
                <a:cs typeface="Times New Roman" pitchFamily="18" charset="0"/>
              </a:rPr>
              <a:t>Assistant </a:t>
            </a:r>
            <a:r>
              <a:rPr lang="en-US" dirty="0" smtClean="0">
                <a:latin typeface="Times New Roman" pitchFamily="18" charset="0"/>
                <a:cs typeface="Times New Roman" pitchFamily="18" charset="0"/>
              </a:rPr>
              <a:t>Director</a:t>
            </a:r>
          </a:p>
          <a:p>
            <a:pPr marL="365760" indent="-256032" fontAlgn="auto">
              <a:lnSpc>
                <a:spcPct val="120000"/>
              </a:lnSpc>
              <a:spcBef>
                <a:spcPts val="0"/>
              </a:spcBef>
              <a:spcAft>
                <a:spcPts val="0"/>
              </a:spcAft>
              <a:buClr>
                <a:srgbClr val="FF0000"/>
              </a:buClr>
              <a:buFont typeface="Arial" pitchFamily="34" charset="0"/>
              <a:buChar char="•"/>
              <a:defRPr/>
            </a:pPr>
            <a:r>
              <a:rPr lang="en-US" dirty="0" smtClean="0">
                <a:latin typeface="Times New Roman" pitchFamily="18" charset="0"/>
                <a:cs typeface="Times New Roman" pitchFamily="18" charset="0"/>
              </a:rPr>
              <a:t>Senior </a:t>
            </a:r>
            <a:r>
              <a:rPr lang="en-US" dirty="0">
                <a:latin typeface="Times New Roman" pitchFamily="18" charset="0"/>
                <a:cs typeface="Times New Roman" pitchFamily="18" charset="0"/>
              </a:rPr>
              <a:t>Officer</a:t>
            </a:r>
          </a:p>
        </p:txBody>
      </p:sp>
      <p:sp>
        <p:nvSpPr>
          <p:cNvPr id="21" name="Content Placeholder 2"/>
          <p:cNvSpPr txBox="1">
            <a:spLocks/>
          </p:cNvSpPr>
          <p:nvPr/>
        </p:nvSpPr>
        <p:spPr>
          <a:xfrm>
            <a:off x="4267200" y="4010025"/>
            <a:ext cx="4495800" cy="1590675"/>
          </a:xfrm>
          <a:prstGeom prst="rect">
            <a:avLst/>
          </a:prstGeom>
          <a:gradFill flip="none" rotWithShape="1">
            <a:gsLst>
              <a:gs pos="0">
                <a:schemeClr val="accent3">
                  <a:lumMod val="60000"/>
                  <a:lumOff val="40000"/>
                  <a:shade val="30000"/>
                  <a:satMod val="115000"/>
                </a:schemeClr>
              </a:gs>
              <a:gs pos="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a:noFill/>
          </a:ln>
        </p:spPr>
        <p:txBody>
          <a:bodyPr anchor="ctr">
            <a:normAutofit/>
          </a:bodyPr>
          <a:lstStyle/>
          <a:p>
            <a:pPr marL="342900" indent="-342900" fontAlgn="auto">
              <a:spcBef>
                <a:spcPct val="20000"/>
              </a:spcBef>
              <a:spcAft>
                <a:spcPts val="0"/>
              </a:spcAft>
              <a:buFont typeface="Arial" pitchFamily="34" charset="0"/>
              <a:buChar char="•"/>
              <a:defRPr/>
            </a:pPr>
            <a:r>
              <a:rPr lang="en-US" sz="1900" dirty="0">
                <a:latin typeface="Times New Roman" pitchFamily="18" charset="0"/>
                <a:cs typeface="Times New Roman" pitchFamily="18" charset="0"/>
              </a:rPr>
              <a:t>Technical Officer</a:t>
            </a:r>
          </a:p>
          <a:p>
            <a:pPr marL="342900" indent="-342900" fontAlgn="auto">
              <a:spcBef>
                <a:spcPct val="20000"/>
              </a:spcBef>
              <a:spcAft>
                <a:spcPts val="0"/>
              </a:spcAft>
              <a:buFont typeface="Arial" pitchFamily="34" charset="0"/>
              <a:buChar char="•"/>
              <a:defRPr/>
            </a:pPr>
            <a:r>
              <a:rPr lang="en-US" sz="1900" dirty="0">
                <a:latin typeface="Times New Roman" pitchFamily="18" charset="0"/>
                <a:cs typeface="Times New Roman" pitchFamily="18" charset="0"/>
              </a:rPr>
              <a:t>Technical Assistant</a:t>
            </a:r>
          </a:p>
          <a:p>
            <a:pPr marL="342900" indent="-342900" fontAlgn="auto">
              <a:spcBef>
                <a:spcPct val="20000"/>
              </a:spcBef>
              <a:spcAft>
                <a:spcPts val="0"/>
              </a:spcAft>
              <a:buFont typeface="Arial" pitchFamily="34" charset="0"/>
              <a:buChar char="•"/>
              <a:defRPr/>
            </a:pPr>
            <a:r>
              <a:rPr lang="en-US" sz="1900" dirty="0">
                <a:latin typeface="Times New Roman" pitchFamily="18" charset="0"/>
                <a:cs typeface="Times New Roman" pitchFamily="18" charset="0"/>
              </a:rPr>
              <a:t>Specialized Staff</a:t>
            </a:r>
          </a:p>
          <a:p>
            <a:pPr marL="342900" indent="-342900" fontAlgn="auto">
              <a:spcBef>
                <a:spcPct val="20000"/>
              </a:spcBef>
              <a:spcAft>
                <a:spcPts val="0"/>
              </a:spcAft>
              <a:buFont typeface="Arial" pitchFamily="34" charset="0"/>
              <a:buChar char="•"/>
              <a:defRPr/>
            </a:pPr>
            <a:r>
              <a:rPr lang="en-US" sz="1900" dirty="0">
                <a:latin typeface="Times New Roman" pitchFamily="18" charset="0"/>
                <a:cs typeface="Times New Roman" pitchFamily="18" charset="0"/>
              </a:rPr>
              <a:t>General Services</a:t>
            </a:r>
          </a:p>
        </p:txBody>
      </p:sp>
      <p:sp>
        <p:nvSpPr>
          <p:cNvPr id="2" name="Title 1"/>
          <p:cNvSpPr>
            <a:spLocks noGrp="1"/>
          </p:cNvSpPr>
          <p:nvPr>
            <p:ph type="title"/>
          </p:nvPr>
        </p:nvSpPr>
        <p:spPr>
          <a:xfrm>
            <a:off x="228599" y="1495424"/>
            <a:ext cx="3271837" cy="2847976"/>
          </a:xfrm>
        </p:spPr>
        <p:txBody>
          <a:bodyPr/>
          <a:lstStyle/>
          <a:p>
            <a:pPr algn="ctr"/>
            <a:r>
              <a:rPr lang="en-US" dirty="0" smtClean="0"/>
              <a:t>Current </a:t>
            </a:r>
            <a:br>
              <a:rPr lang="en-US" dirty="0" smtClean="0"/>
            </a:br>
            <a:r>
              <a:rPr lang="en-US" dirty="0" smtClean="0"/>
              <a:t>Staff Composition</a:t>
            </a:r>
            <a:endParaRPr lang="en-US" dirty="0"/>
          </a:p>
        </p:txBody>
      </p:sp>
      <p:sp>
        <p:nvSpPr>
          <p:cNvPr id="15" name="TextBox 11"/>
          <p:cNvSpPr txBox="1">
            <a:spLocks noChangeArrowheads="1"/>
          </p:cNvSpPr>
          <p:nvPr/>
        </p:nvSpPr>
        <p:spPr bwMode="auto">
          <a:xfrm rot="16200000">
            <a:off x="3312319" y="1836092"/>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dirty="0" smtClean="0"/>
              <a:t>Appointed on rotation basis</a:t>
            </a:r>
            <a:endParaRPr lang="en-US" sz="1200" dirty="0"/>
          </a:p>
        </p:txBody>
      </p:sp>
      <p:sp>
        <p:nvSpPr>
          <p:cNvPr id="17" name="TextBox 12"/>
          <p:cNvSpPr txBox="1">
            <a:spLocks noChangeArrowheads="1"/>
          </p:cNvSpPr>
          <p:nvPr/>
        </p:nvSpPr>
        <p:spPr bwMode="auto">
          <a:xfrm rot="16200000">
            <a:off x="3248821" y="3028156"/>
            <a:ext cx="1350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dirty="0"/>
              <a:t>Openly Recruited Staff</a:t>
            </a:r>
          </a:p>
        </p:txBody>
      </p:sp>
    </p:spTree>
    <p:extLst>
      <p:ext uri="{BB962C8B-B14F-4D97-AF65-F5344CB8AC3E}">
        <p14:creationId xmlns:p14="http://schemas.microsoft.com/office/powerpoint/2010/main" val="369892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a:xfrm>
            <a:off x="714375" y="838200"/>
            <a:ext cx="8429625" cy="703263"/>
          </a:xfrm>
        </p:spPr>
        <p:txBody>
          <a:bodyPr anchor="t"/>
          <a:lstStyle/>
          <a:p>
            <a:r>
              <a:rPr lang="en-US" sz="4000" dirty="0" smtClean="0">
                <a:solidFill>
                  <a:schemeClr val="tx1"/>
                </a:solidFill>
                <a:effectLst>
                  <a:outerShdw blurRad="38100" dist="38100" dir="2700000" algn="tl">
                    <a:srgbClr val="000000">
                      <a:alpha val="43137"/>
                    </a:srgbClr>
                  </a:outerShdw>
                </a:effectLst>
                <a:latin typeface="Berlin Sans FB Demi" pitchFamily="34" charset="0"/>
              </a:rPr>
              <a:t>Secretary-General of ASEAN </a:t>
            </a:r>
            <a:br>
              <a:rPr lang="en-US" sz="4000" dirty="0" smtClean="0">
                <a:solidFill>
                  <a:schemeClr val="tx1"/>
                </a:solidFill>
                <a:effectLst>
                  <a:outerShdw blurRad="38100" dist="38100" dir="2700000" algn="tl">
                    <a:srgbClr val="000000">
                      <a:alpha val="43137"/>
                    </a:srgbClr>
                  </a:outerShdw>
                </a:effectLst>
                <a:latin typeface="Berlin Sans FB Demi" pitchFamily="34" charset="0"/>
              </a:rPr>
            </a:br>
            <a:r>
              <a:rPr lang="en-US" sz="4000" dirty="0" smtClean="0">
                <a:solidFill>
                  <a:schemeClr val="tx1"/>
                </a:solidFill>
                <a:effectLst>
                  <a:outerShdw blurRad="38100" dist="38100" dir="2700000" algn="tl">
                    <a:srgbClr val="000000">
                      <a:alpha val="43137"/>
                    </a:srgbClr>
                  </a:outerShdw>
                </a:effectLst>
                <a:latin typeface="Berlin Sans FB Demi" pitchFamily="34" charset="0"/>
              </a:rPr>
              <a:t>(2018-2022)</a:t>
            </a:r>
            <a:r>
              <a:rPr lang="en-US" sz="4000" dirty="0" smtClean="0"/>
              <a:t/>
            </a:r>
            <a:br>
              <a:rPr lang="en-US" sz="4000" dirty="0" smtClean="0"/>
            </a:br>
            <a:endParaRPr lang="en-US" dirty="0" smtClean="0"/>
          </a:p>
        </p:txBody>
      </p:sp>
      <p:sp>
        <p:nvSpPr>
          <p:cNvPr id="22531" name="Content Placeholder 7"/>
          <p:cNvSpPr>
            <a:spLocks noGrp="1"/>
          </p:cNvSpPr>
          <p:nvPr>
            <p:ph idx="1"/>
          </p:nvPr>
        </p:nvSpPr>
        <p:spPr>
          <a:xfrm>
            <a:off x="685800" y="2133600"/>
            <a:ext cx="5929313" cy="3900488"/>
          </a:xfrm>
        </p:spPr>
        <p:txBody>
          <a:bodyPr/>
          <a:lstStyle/>
          <a:p>
            <a:pPr marL="0" indent="0">
              <a:spcAft>
                <a:spcPts val="600"/>
              </a:spcAft>
              <a:buNone/>
            </a:pPr>
            <a:r>
              <a:rPr lang="en-US" sz="2200" b="1" dirty="0" smtClean="0"/>
              <a:t>H.E. </a:t>
            </a:r>
            <a:r>
              <a:rPr lang="en-US" sz="2200" b="1" dirty="0" err="1" smtClean="0">
                <a:ea typeface="MS PGothic" pitchFamily="34" charset="-128"/>
              </a:rPr>
              <a:t>Dato</a:t>
            </a:r>
            <a:r>
              <a:rPr lang="en-US" sz="2200" b="1" dirty="0" smtClean="0">
                <a:ea typeface="MS PGothic" pitchFamily="34" charset="-128"/>
              </a:rPr>
              <a:t> Lim Jock Hoi</a:t>
            </a:r>
            <a:endParaRPr lang="en-US" sz="2200" dirty="0">
              <a:ea typeface="MS PGothic" pitchFamily="34" charset="-128"/>
            </a:endParaRPr>
          </a:p>
          <a:p>
            <a:pPr marL="0" indent="0">
              <a:spcAft>
                <a:spcPts val="600"/>
              </a:spcAft>
              <a:buNone/>
            </a:pPr>
            <a:r>
              <a:rPr lang="en-US" sz="2200" dirty="0" smtClean="0"/>
              <a:t>from Brunei Darussalam</a:t>
            </a:r>
          </a:p>
          <a:p>
            <a:pPr>
              <a:lnSpc>
                <a:spcPct val="90000"/>
              </a:lnSpc>
              <a:spcAft>
                <a:spcPts val="600"/>
              </a:spcAft>
            </a:pPr>
            <a:r>
              <a:rPr lang="en-US" sz="2200" dirty="0" smtClean="0">
                <a:ea typeface="MS PGothic" pitchFamily="34" charset="-128"/>
              </a:rPr>
              <a:t>Carry out duties and responsibilities in accordance with the provisions of the Charter and relevant ASEAN instruments, protocols and established practices</a:t>
            </a:r>
          </a:p>
          <a:p>
            <a:pPr>
              <a:lnSpc>
                <a:spcPct val="90000"/>
              </a:lnSpc>
              <a:spcAft>
                <a:spcPts val="600"/>
              </a:spcAft>
            </a:pPr>
            <a:r>
              <a:rPr lang="en-US" sz="2200" dirty="0" smtClean="0">
                <a:ea typeface="MS PGothic" pitchFamily="34" charset="-128"/>
              </a:rPr>
              <a:t>Facilitate and monitor progress in the implementation of ASEAN agreements and decisions</a:t>
            </a:r>
          </a:p>
          <a:p>
            <a:pPr>
              <a:lnSpc>
                <a:spcPct val="90000"/>
              </a:lnSpc>
              <a:spcAft>
                <a:spcPts val="600"/>
              </a:spcAft>
            </a:pPr>
            <a:r>
              <a:rPr lang="en-US" sz="2200" dirty="0" smtClean="0">
                <a:ea typeface="MS PGothic" pitchFamily="34" charset="-128"/>
              </a:rPr>
              <a:t>Participate in meetings of the ASEAN Summit, ASEAN Community Council, ASEAN Coordinating Council, and sectoral Ministerial bodies</a:t>
            </a:r>
          </a:p>
          <a:p>
            <a:pPr>
              <a:spcAft>
                <a:spcPts val="600"/>
              </a:spcAft>
            </a:pPr>
            <a:endParaRPr lang="en-US" sz="2000" dirty="0" smtClean="0"/>
          </a:p>
          <a:p>
            <a:pPr>
              <a:spcAft>
                <a:spcPts val="600"/>
              </a:spcAft>
            </a:pPr>
            <a:endParaRPr lang="en-US" sz="2800" dirty="0" smtClean="0"/>
          </a:p>
        </p:txBody>
      </p:sp>
      <p:pic>
        <p:nvPicPr>
          <p:cNvPr id="7172" name="Picture 4" descr="C:\Users\margareth.naulie\Desktop\DSC_09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209800"/>
            <a:ext cx="2438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0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7"/>
          <p:cNvSpPr>
            <a:spLocks noGrp="1"/>
          </p:cNvSpPr>
          <p:nvPr>
            <p:ph type="title"/>
          </p:nvPr>
        </p:nvSpPr>
        <p:spPr>
          <a:xfrm>
            <a:off x="714375" y="762000"/>
            <a:ext cx="7143750" cy="685800"/>
          </a:xfrm>
        </p:spPr>
        <p:txBody>
          <a:bodyPr/>
          <a:lstStyle/>
          <a:p>
            <a:pPr algn="ctr">
              <a:defRPr/>
            </a:pPr>
            <a:r>
              <a:rPr lang="en-US" sz="2800" dirty="0" smtClean="0">
                <a:solidFill>
                  <a:schemeClr val="tx1"/>
                </a:solidFill>
                <a:effectLst>
                  <a:outerShdw blurRad="38100" dist="38100" dir="2700000" algn="tl">
                    <a:srgbClr val="000000">
                      <a:alpha val="43137"/>
                    </a:srgbClr>
                  </a:outerShdw>
                </a:effectLst>
                <a:latin typeface="Berlin Sans FB Demi" pitchFamily="34" charset="0"/>
              </a:rPr>
              <a:t>Deputy Secretaries-General</a:t>
            </a:r>
          </a:p>
        </p:txBody>
      </p:sp>
      <p:sp>
        <p:nvSpPr>
          <p:cNvPr id="9" name="Content Placeholder 8"/>
          <p:cNvSpPr>
            <a:spLocks noGrp="1"/>
          </p:cNvSpPr>
          <p:nvPr>
            <p:ph idx="1"/>
          </p:nvPr>
        </p:nvSpPr>
        <p:spPr>
          <a:xfrm>
            <a:off x="714375" y="1447800"/>
            <a:ext cx="7896225" cy="1219200"/>
          </a:xfrm>
        </p:spPr>
        <p:txBody>
          <a:bodyPr/>
          <a:lstStyle/>
          <a:p>
            <a:pPr marL="0" indent="0">
              <a:lnSpc>
                <a:spcPct val="80000"/>
              </a:lnSpc>
              <a:buFont typeface="Arial" pitchFamily="34" charset="0"/>
              <a:buNone/>
              <a:defRPr/>
            </a:pPr>
            <a:r>
              <a:rPr lang="en-US" sz="2400" kern="0" dirty="0" smtClean="0"/>
              <a:t>The ASEAN SG is assisted by four Deputy Secretaries-General from different nationalities and from four different ASEAN Member States.</a:t>
            </a:r>
          </a:p>
          <a:p>
            <a:pPr marL="0" indent="0">
              <a:buFont typeface="Arial" pitchFamily="34" charset="0"/>
              <a:buNone/>
              <a:defRPr/>
            </a:pPr>
            <a:endParaRPr lang="en-US" dirty="0"/>
          </a:p>
        </p:txBody>
      </p:sp>
      <p:sp>
        <p:nvSpPr>
          <p:cNvPr id="12" name="Rectangle 3"/>
          <p:cNvSpPr txBox="1">
            <a:spLocks noChangeArrowheads="1"/>
          </p:cNvSpPr>
          <p:nvPr/>
        </p:nvSpPr>
        <p:spPr>
          <a:xfrm>
            <a:off x="22225" y="2514600"/>
            <a:ext cx="8458200" cy="3900488"/>
          </a:xfrm>
          <a:prstGeom prst="rect">
            <a:avLst/>
          </a:prstGeom>
        </p:spPr>
        <p:txBody>
          <a:bodyPr/>
          <a:lstStyle/>
          <a:p>
            <a:pPr marL="342900" indent="-342900" eaLnBrk="0" hangingPunct="0">
              <a:lnSpc>
                <a:spcPct val="80000"/>
              </a:lnSpc>
              <a:spcBef>
                <a:spcPct val="20000"/>
              </a:spcBef>
              <a:defRPr/>
            </a:pPr>
            <a:r>
              <a:rPr lang="en-US" sz="2200" kern="0" dirty="0">
                <a:solidFill>
                  <a:prstClr val="black"/>
                </a:solidFill>
                <a:ea typeface="ＭＳ Ｐゴシック" pitchFamily="34" charset="-128"/>
                <a:cs typeface="Arial" pitchFamily="34" charset="0"/>
              </a:rPr>
              <a:t> </a:t>
            </a:r>
          </a:p>
          <a:p>
            <a:pPr marL="623888" indent="-623888" eaLnBrk="0" hangingPunct="0">
              <a:lnSpc>
                <a:spcPct val="80000"/>
              </a:lnSpc>
              <a:spcBef>
                <a:spcPct val="20000"/>
              </a:spcBef>
              <a:defRPr/>
            </a:pPr>
            <a:r>
              <a:rPr lang="en-US" sz="2000" kern="0" dirty="0">
                <a:solidFill>
                  <a:prstClr val="black"/>
                </a:solidFill>
                <a:ea typeface="ＭＳ Ｐゴシック" pitchFamily="-112" charset="-128"/>
                <a:cs typeface="Arial" pitchFamily="34" charset="0"/>
              </a:rPr>
              <a:t>         	</a:t>
            </a:r>
            <a:r>
              <a:rPr lang="en-US" sz="2000" kern="0" dirty="0" smtClean="0">
                <a:solidFill>
                  <a:prstClr val="black"/>
                </a:solidFill>
                <a:ea typeface="ＭＳ Ｐゴシック" pitchFamily="-112" charset="-128"/>
                <a:cs typeface="Arial" pitchFamily="34" charset="0"/>
              </a:rPr>
              <a:t>     </a:t>
            </a:r>
            <a:r>
              <a:rPr lang="en-US" sz="2000" b="1" dirty="0" smtClean="0">
                <a:solidFill>
                  <a:prstClr val="black"/>
                </a:solidFill>
                <a:cs typeface="Arial" pitchFamily="34" charset="0"/>
              </a:rPr>
              <a:t>Hoang </a:t>
            </a:r>
            <a:r>
              <a:rPr lang="en-US" sz="2000" b="1" dirty="0" err="1" smtClean="0">
                <a:solidFill>
                  <a:prstClr val="black"/>
                </a:solidFill>
                <a:cs typeface="Arial" pitchFamily="34" charset="0"/>
              </a:rPr>
              <a:t>Anh</a:t>
            </a:r>
            <a:r>
              <a:rPr lang="en-US" sz="2000" b="1" dirty="0" smtClean="0">
                <a:solidFill>
                  <a:prstClr val="black"/>
                </a:solidFill>
                <a:cs typeface="Arial" pitchFamily="34" charset="0"/>
              </a:rPr>
              <a:t>            </a:t>
            </a:r>
            <a:r>
              <a:rPr lang="en-US" sz="2000" b="1" dirty="0" err="1" smtClean="0">
                <a:solidFill>
                  <a:prstClr val="black"/>
                </a:solidFill>
                <a:cs typeface="Arial" pitchFamily="34" charset="0"/>
              </a:rPr>
              <a:t>Dr</a:t>
            </a:r>
            <a:r>
              <a:rPr lang="en-US" sz="2000" b="1" dirty="0" smtClean="0">
                <a:solidFill>
                  <a:prstClr val="black"/>
                </a:solidFill>
                <a:cs typeface="Arial" pitchFamily="34" charset="0"/>
              </a:rPr>
              <a:t> </a:t>
            </a:r>
            <a:r>
              <a:rPr lang="en-US" sz="2000" b="1" kern="0" dirty="0" smtClean="0">
                <a:solidFill>
                  <a:prstClr val="black"/>
                </a:solidFill>
                <a:ea typeface="ＭＳ Ｐゴシック" pitchFamily="-112" charset="-128"/>
                <a:cs typeface="Arial" pitchFamily="34" charset="0"/>
              </a:rPr>
              <a:t>Aladdin                    Vongthep          </a:t>
            </a:r>
            <a:r>
              <a:rPr lang="en-US" sz="2000" b="1" kern="0" dirty="0" err="1" smtClean="0">
                <a:solidFill>
                  <a:prstClr val="black"/>
                </a:solidFill>
                <a:ea typeface="ＭＳ Ｐゴシック" pitchFamily="-112" charset="-128"/>
                <a:cs typeface="Arial" pitchFamily="34" charset="0"/>
              </a:rPr>
              <a:t>Dr</a:t>
            </a:r>
            <a:r>
              <a:rPr lang="en-US" sz="2000" b="1" kern="0" dirty="0" smtClean="0">
                <a:solidFill>
                  <a:prstClr val="black"/>
                </a:solidFill>
                <a:ea typeface="ＭＳ Ｐゴシック" pitchFamily="-112" charset="-128"/>
                <a:cs typeface="Arial" pitchFamily="34" charset="0"/>
              </a:rPr>
              <a:t> </a:t>
            </a:r>
            <a:r>
              <a:rPr lang="en-US" sz="2000" b="1" kern="0" dirty="0">
                <a:solidFill>
                  <a:prstClr val="black"/>
                </a:solidFill>
                <a:ea typeface="ＭＳ Ｐゴシック" pitchFamily="-112" charset="-128"/>
                <a:cs typeface="Arial" pitchFamily="34" charset="0"/>
              </a:rPr>
              <a:t>AKP 	               	</a:t>
            </a:r>
            <a:r>
              <a:rPr lang="en-US" sz="2000" b="1" kern="0" dirty="0" smtClean="0">
                <a:solidFill>
                  <a:prstClr val="black"/>
                </a:solidFill>
                <a:ea typeface="ＭＳ Ｐゴシック" pitchFamily="-112" charset="-128"/>
                <a:cs typeface="Arial" pitchFamily="34" charset="0"/>
              </a:rPr>
              <a:t>Tuan  	                D. </a:t>
            </a:r>
            <a:r>
              <a:rPr lang="en-US" sz="2000" b="1" kern="0" dirty="0" err="1" smtClean="0">
                <a:solidFill>
                  <a:prstClr val="black"/>
                </a:solidFill>
                <a:ea typeface="ＭＳ Ｐゴシック" pitchFamily="-112" charset="-128"/>
                <a:cs typeface="Arial" pitchFamily="34" charset="0"/>
              </a:rPr>
              <a:t>Rillo</a:t>
            </a:r>
            <a:r>
              <a:rPr lang="en-US" sz="2000" b="1" kern="0" dirty="0" smtClean="0">
                <a:solidFill>
                  <a:prstClr val="black"/>
                </a:solidFill>
                <a:ea typeface="ＭＳ Ｐゴシック" pitchFamily="-112" charset="-128"/>
                <a:cs typeface="Arial" pitchFamily="34" charset="0"/>
              </a:rPr>
              <a:t>                     </a:t>
            </a:r>
            <a:r>
              <a:rPr lang="en-US" b="1" kern="0" dirty="0" smtClean="0">
                <a:solidFill>
                  <a:prstClr val="black"/>
                </a:solidFill>
                <a:ea typeface="ＭＳ Ｐゴシック" pitchFamily="-112" charset="-128"/>
                <a:cs typeface="Arial" pitchFamily="34" charset="0"/>
              </a:rPr>
              <a:t>Arthakaivalvatee</a:t>
            </a:r>
            <a:r>
              <a:rPr lang="en-US" sz="2000" b="1" kern="0" dirty="0" smtClean="0">
                <a:solidFill>
                  <a:prstClr val="black"/>
                </a:solidFill>
                <a:ea typeface="ＭＳ Ｐゴシック" pitchFamily="-112" charset="-128"/>
                <a:cs typeface="Arial" pitchFamily="34" charset="0"/>
              </a:rPr>
              <a:t>	   Mochtan</a:t>
            </a:r>
            <a:endParaRPr lang="en-US" sz="2000" b="1" kern="0" dirty="0">
              <a:solidFill>
                <a:prstClr val="black"/>
              </a:solidFill>
              <a:ea typeface="ＭＳ Ｐゴシック" pitchFamily="-112" charset="-128"/>
              <a:cs typeface="Arial" pitchFamily="34" charset="0"/>
            </a:endParaRPr>
          </a:p>
          <a:p>
            <a:pPr marL="342900" indent="-342900" eaLnBrk="0" hangingPunct="0">
              <a:lnSpc>
                <a:spcPct val="80000"/>
              </a:lnSpc>
              <a:spcBef>
                <a:spcPct val="20000"/>
              </a:spcBef>
              <a:defRPr/>
            </a:pPr>
            <a:r>
              <a:rPr lang="en-US" sz="1600" b="1" kern="0" dirty="0">
                <a:solidFill>
                  <a:prstClr val="black"/>
                </a:solidFill>
                <a:ea typeface="ＭＳ Ｐゴシック" pitchFamily="-112" charset="-128"/>
                <a:cs typeface="Arial" pitchFamily="34" charset="0"/>
              </a:rPr>
              <a:t>          	</a:t>
            </a:r>
            <a:r>
              <a:rPr lang="en-US" sz="1600" b="1" kern="0" dirty="0" smtClean="0">
                <a:solidFill>
                  <a:prstClr val="black"/>
                </a:solidFill>
                <a:ea typeface="ＭＳ Ｐゴシック" pitchFamily="-112" charset="-128"/>
                <a:cs typeface="Arial" pitchFamily="34" charset="0"/>
              </a:rPr>
              <a:t>(Vietnam)                     (Philippines)   	          (</a:t>
            </a:r>
            <a:r>
              <a:rPr lang="en-US" sz="1600" b="1" kern="0" dirty="0">
                <a:solidFill>
                  <a:prstClr val="black"/>
                </a:solidFill>
                <a:ea typeface="ＭＳ Ｐゴシック" pitchFamily="-112" charset="-128"/>
                <a:cs typeface="Arial" pitchFamily="34" charset="0"/>
              </a:rPr>
              <a:t>T</a:t>
            </a:r>
            <a:r>
              <a:rPr lang="en-US" sz="1600" b="1" kern="0" dirty="0" smtClean="0">
                <a:solidFill>
                  <a:prstClr val="black"/>
                </a:solidFill>
                <a:ea typeface="ＭＳ Ｐゴシック" pitchFamily="-112" charset="-128"/>
                <a:cs typeface="Arial" pitchFamily="34" charset="0"/>
              </a:rPr>
              <a:t>hailand)           	   (</a:t>
            </a:r>
            <a:r>
              <a:rPr lang="en-US" sz="1600" b="1" kern="0" dirty="0">
                <a:solidFill>
                  <a:prstClr val="black"/>
                </a:solidFill>
                <a:ea typeface="ＭＳ Ｐゴシック" pitchFamily="-112" charset="-128"/>
                <a:cs typeface="Arial" pitchFamily="34" charset="0"/>
              </a:rPr>
              <a:t>Indonesia)</a:t>
            </a:r>
          </a:p>
          <a:p>
            <a:pPr marL="342900" indent="-342900" eaLnBrk="0" hangingPunct="0">
              <a:lnSpc>
                <a:spcPct val="80000"/>
              </a:lnSpc>
              <a:spcBef>
                <a:spcPct val="20000"/>
              </a:spcBef>
              <a:defRPr/>
            </a:pPr>
            <a:endParaRPr lang="en-US" sz="2400" kern="0" dirty="0">
              <a:solidFill>
                <a:prstClr val="black"/>
              </a:solidFill>
              <a:ea typeface="ＭＳ Ｐゴシック" pitchFamily="-112" charset="-128"/>
              <a:cs typeface="Arial" pitchFamily="34" charset="0"/>
            </a:endParaRPr>
          </a:p>
          <a:p>
            <a:pPr marL="342900" indent="-342900" eaLnBrk="0" hangingPunct="0">
              <a:lnSpc>
                <a:spcPct val="80000"/>
              </a:lnSpc>
              <a:spcBef>
                <a:spcPct val="20000"/>
              </a:spcBef>
              <a:defRPr/>
            </a:pPr>
            <a:endParaRPr lang="en-US" sz="2400" kern="0" dirty="0">
              <a:solidFill>
                <a:prstClr val="black"/>
              </a:solidFill>
              <a:ea typeface="ＭＳ Ｐゴシック" pitchFamily="-112" charset="-128"/>
              <a:cs typeface="Arial" pitchFamily="34" charset="0"/>
            </a:endParaRPr>
          </a:p>
          <a:p>
            <a:pPr marL="342900" indent="-342900" eaLnBrk="0" hangingPunct="0">
              <a:lnSpc>
                <a:spcPct val="80000"/>
              </a:lnSpc>
              <a:spcBef>
                <a:spcPct val="20000"/>
              </a:spcBef>
              <a:defRPr/>
            </a:pPr>
            <a:endParaRPr lang="en-US" sz="2400" kern="0" dirty="0">
              <a:solidFill>
                <a:prstClr val="black"/>
              </a:solidFill>
              <a:ea typeface="ＭＳ Ｐゴシック" pitchFamily="34" charset="-128"/>
              <a:cs typeface="Arial" pitchFamily="34" charset="0"/>
            </a:endParaRPr>
          </a:p>
          <a:p>
            <a:pPr marL="342900" indent="-342900" eaLnBrk="0" hangingPunct="0">
              <a:lnSpc>
                <a:spcPct val="80000"/>
              </a:lnSpc>
              <a:spcBef>
                <a:spcPct val="20000"/>
              </a:spcBef>
              <a:defRPr/>
            </a:pPr>
            <a:r>
              <a:rPr lang="en-US" sz="2400" kern="0" dirty="0">
                <a:solidFill>
                  <a:prstClr val="black"/>
                </a:solidFill>
                <a:ea typeface="ＭＳ Ｐゴシック" pitchFamily="34" charset="-128"/>
                <a:cs typeface="Arial" pitchFamily="34" charset="0"/>
              </a:rPr>
              <a:t>          </a:t>
            </a:r>
          </a:p>
          <a:p>
            <a:pPr marL="342900" indent="-342900" eaLnBrk="0" hangingPunct="0">
              <a:lnSpc>
                <a:spcPct val="80000"/>
              </a:lnSpc>
              <a:spcBef>
                <a:spcPct val="20000"/>
              </a:spcBef>
              <a:defRPr/>
            </a:pPr>
            <a:r>
              <a:rPr lang="en-US" sz="2400" kern="0" dirty="0">
                <a:solidFill>
                  <a:prstClr val="black"/>
                </a:solidFill>
                <a:ea typeface="ＭＳ Ｐゴシック" pitchFamily="34" charset="-128"/>
                <a:cs typeface="Arial" pitchFamily="34" charset="0"/>
              </a:rPr>
              <a:t> </a:t>
            </a:r>
          </a:p>
          <a:p>
            <a:pPr marL="342900" indent="-342900" eaLnBrk="0" hangingPunct="0">
              <a:lnSpc>
                <a:spcPct val="80000"/>
              </a:lnSpc>
              <a:spcBef>
                <a:spcPct val="20000"/>
              </a:spcBef>
              <a:defRPr/>
            </a:pPr>
            <a:r>
              <a:rPr lang="en-US" sz="1600" kern="0" dirty="0">
                <a:solidFill>
                  <a:prstClr val="black"/>
                </a:solidFill>
                <a:ea typeface="ＭＳ Ｐゴシック" pitchFamily="34" charset="-128"/>
                <a:cs typeface="Arial" pitchFamily="34" charset="0"/>
              </a:rPr>
              <a:t>               </a:t>
            </a:r>
          </a:p>
          <a:p>
            <a:pPr marL="342900" indent="-342900" eaLnBrk="0" hangingPunct="0">
              <a:lnSpc>
                <a:spcPct val="80000"/>
              </a:lnSpc>
              <a:spcBef>
                <a:spcPct val="20000"/>
              </a:spcBef>
              <a:defRPr/>
            </a:pPr>
            <a:r>
              <a:rPr lang="en-US" sz="1600" kern="0" dirty="0">
                <a:solidFill>
                  <a:prstClr val="black"/>
                </a:solidFill>
                <a:ea typeface="ＭＳ Ｐゴシック" pitchFamily="34" charset="-128"/>
                <a:cs typeface="Arial" pitchFamily="34" charset="0"/>
              </a:rPr>
              <a:t>		     APSC                        </a:t>
            </a:r>
            <a:r>
              <a:rPr lang="en-US" sz="1600" kern="0" dirty="0" smtClean="0">
                <a:solidFill>
                  <a:prstClr val="black"/>
                </a:solidFill>
                <a:ea typeface="ＭＳ Ｐゴシック" pitchFamily="34" charset="-128"/>
                <a:cs typeface="Arial" pitchFamily="34" charset="0"/>
              </a:rPr>
              <a:t>	        AEC                      	      </a:t>
            </a:r>
            <a:r>
              <a:rPr lang="en-US" sz="1600" kern="0" dirty="0">
                <a:solidFill>
                  <a:prstClr val="black"/>
                </a:solidFill>
                <a:ea typeface="ＭＳ Ｐゴシック" pitchFamily="34" charset="-128"/>
                <a:cs typeface="Arial" pitchFamily="34" charset="0"/>
              </a:rPr>
              <a:t>ASCC           </a:t>
            </a:r>
            <a:r>
              <a:rPr lang="en-US" sz="1600" kern="0" dirty="0" smtClean="0">
                <a:solidFill>
                  <a:prstClr val="black"/>
                </a:solidFill>
                <a:ea typeface="ＭＳ Ｐゴシック" pitchFamily="34" charset="-128"/>
                <a:cs typeface="Arial" pitchFamily="34" charset="0"/>
              </a:rPr>
              <a:t>	Community </a:t>
            </a:r>
            <a:r>
              <a:rPr lang="en-US" sz="1600" kern="0" dirty="0">
                <a:solidFill>
                  <a:prstClr val="black"/>
                </a:solidFill>
                <a:ea typeface="ＭＳ Ｐゴシック" pitchFamily="34" charset="-128"/>
                <a:cs typeface="Arial" pitchFamily="34" charset="0"/>
              </a:rPr>
              <a:t>and                           </a:t>
            </a:r>
          </a:p>
          <a:p>
            <a:pPr marL="342900" indent="-342900" eaLnBrk="0" hangingPunct="0">
              <a:lnSpc>
                <a:spcPct val="80000"/>
              </a:lnSpc>
              <a:spcBef>
                <a:spcPct val="20000"/>
              </a:spcBef>
              <a:defRPr/>
            </a:pPr>
            <a:r>
              <a:rPr lang="en-US" sz="1600" kern="0" dirty="0">
                <a:solidFill>
                  <a:prstClr val="black"/>
                </a:solidFill>
                <a:ea typeface="ＭＳ Ｐゴシック" pitchFamily="34" charset="-128"/>
                <a:cs typeface="Arial" pitchFamily="34" charset="0"/>
              </a:rPr>
              <a:t>                                                                                                    </a:t>
            </a:r>
            <a:r>
              <a:rPr lang="en-US" sz="1600" kern="0" dirty="0" smtClean="0">
                <a:solidFill>
                  <a:prstClr val="black"/>
                </a:solidFill>
                <a:ea typeface="ＭＳ Ｐゴシック" pitchFamily="34" charset="-128"/>
                <a:cs typeface="Arial" pitchFamily="34" charset="0"/>
              </a:rPr>
              <a:t>	            </a:t>
            </a:r>
            <a:r>
              <a:rPr lang="en-US" sz="1600" kern="0" dirty="0">
                <a:solidFill>
                  <a:prstClr val="black"/>
                </a:solidFill>
                <a:ea typeface="ＭＳ Ｐゴシック" pitchFamily="34" charset="-128"/>
                <a:cs typeface="Arial" pitchFamily="34" charset="0"/>
              </a:rPr>
              <a:t>Corporate Affairs (CCA</a:t>
            </a:r>
            <a:r>
              <a:rPr lang="en-US" kern="0" dirty="0">
                <a:solidFill>
                  <a:prstClr val="black"/>
                </a:solidFill>
                <a:ea typeface="ＭＳ Ｐゴシック" pitchFamily="34" charset="-128"/>
                <a:cs typeface="Arial" pitchFamily="34" charset="0"/>
              </a:rPr>
              <a:t>)</a:t>
            </a:r>
          </a:p>
        </p:txBody>
      </p:sp>
      <p:pic>
        <p:nvPicPr>
          <p:cNvPr id="23559" name="Picture 9" descr="C:\Users\nuraini\Desktop\DSG-Mocht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3695700"/>
            <a:ext cx="13239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ASEC Image Bank\ASEAN DSG\DSG Vrongtheb\the new Deputy Secretary-General for ASEAN Socio-Cultural Community, H.E. Vongthep Arthakaivalvatee\edited\DSC_2608-Cr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695700"/>
            <a:ext cx="13716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argareth.naulie\Desktop\Edit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638069"/>
            <a:ext cx="1470025" cy="19245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Margie\PPT\20180326_3DSGAladdindeRill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3695700"/>
            <a:ext cx="15240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150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6181"/>
            <a:ext cx="913159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590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957763" y="2143125"/>
            <a:ext cx="3352800" cy="1066800"/>
          </a:xfrm>
        </p:spPr>
        <p:txBody>
          <a:bodyPr/>
          <a:lstStyle/>
          <a:p>
            <a:pPr eaLnBrk="1" hangingPunct="1"/>
            <a:r>
              <a:rPr lang="en-US" sz="4000" smtClean="0">
                <a:solidFill>
                  <a:srgbClr val="FF0000"/>
                </a:solidFill>
                <a:latin typeface="Bernard MT Condensed" pitchFamily="18" charset="0"/>
                <a:cs typeface="Arial" charset="0"/>
              </a:rPr>
              <a:t>Thank you</a:t>
            </a:r>
          </a:p>
        </p:txBody>
      </p:sp>
      <p:sp>
        <p:nvSpPr>
          <p:cNvPr id="4" name="Title 1"/>
          <p:cNvSpPr txBox="1">
            <a:spLocks/>
          </p:cNvSpPr>
          <p:nvPr/>
        </p:nvSpPr>
        <p:spPr>
          <a:xfrm>
            <a:off x="958850" y="2522538"/>
            <a:ext cx="6007100" cy="1066800"/>
          </a:xfrm>
          <a:prstGeom prst="rect">
            <a:avLst/>
          </a:prstGeom>
        </p:spPr>
        <p:txBody>
          <a:bodyPr anchor="ctr">
            <a:normAutofit/>
          </a:bodyPr>
          <a:lstStyle/>
          <a:p>
            <a:pPr algn="just" fontAlgn="auto">
              <a:spcAft>
                <a:spcPts val="0"/>
              </a:spcAft>
              <a:defRPr/>
            </a:pPr>
            <a:r>
              <a:rPr lang="en-US" sz="4000" dirty="0" err="1">
                <a:solidFill>
                  <a:schemeClr val="accent2">
                    <a:lumMod val="75000"/>
                  </a:schemeClr>
                </a:solidFill>
                <a:latin typeface="Bernard MT Condensed" pitchFamily="18" charset="0"/>
                <a:ea typeface="+mj-ea"/>
                <a:cs typeface="+mj-cs"/>
              </a:rPr>
              <a:t>Terima</a:t>
            </a:r>
            <a:r>
              <a:rPr lang="en-US" sz="4000" dirty="0">
                <a:solidFill>
                  <a:schemeClr val="accent2">
                    <a:lumMod val="75000"/>
                  </a:schemeClr>
                </a:solidFill>
                <a:latin typeface="Bernard MT Condensed" pitchFamily="18" charset="0"/>
                <a:ea typeface="+mj-ea"/>
                <a:cs typeface="+mj-cs"/>
              </a:rPr>
              <a:t> </a:t>
            </a:r>
            <a:r>
              <a:rPr lang="en-US" sz="4000" dirty="0" err="1">
                <a:solidFill>
                  <a:schemeClr val="accent2">
                    <a:lumMod val="75000"/>
                  </a:schemeClr>
                </a:solidFill>
                <a:latin typeface="Bernard MT Condensed" pitchFamily="18" charset="0"/>
                <a:ea typeface="+mj-ea"/>
                <a:cs typeface="+mj-cs"/>
              </a:rPr>
              <a:t>kasih</a:t>
            </a:r>
            <a:endParaRPr lang="en-US" sz="4000" dirty="0">
              <a:solidFill>
                <a:schemeClr val="accent2">
                  <a:lumMod val="75000"/>
                </a:schemeClr>
              </a:solidFill>
              <a:latin typeface="Bernard MT Condensed" pitchFamily="18" charset="0"/>
              <a:ea typeface="+mj-ea"/>
              <a:cs typeface="+mj-cs"/>
            </a:endParaRPr>
          </a:p>
        </p:txBody>
      </p:sp>
      <p:sp>
        <p:nvSpPr>
          <p:cNvPr id="8" name="Title 1"/>
          <p:cNvSpPr txBox="1">
            <a:spLocks/>
          </p:cNvSpPr>
          <p:nvPr/>
        </p:nvSpPr>
        <p:spPr>
          <a:xfrm>
            <a:off x="469901" y="1268413"/>
            <a:ext cx="3111500" cy="1012825"/>
          </a:xfrm>
          <a:prstGeom prst="rect">
            <a:avLst/>
          </a:prstGeom>
        </p:spPr>
        <p:txBody>
          <a:bodyPr anchor="ctr">
            <a:noAutofit/>
          </a:bodyPr>
          <a:lstStyle/>
          <a:p>
            <a:pPr fontAlgn="auto">
              <a:spcAft>
                <a:spcPts val="0"/>
              </a:spcAft>
              <a:defRPr/>
            </a:pPr>
            <a:r>
              <a:rPr lang="en-US" sz="4000" dirty="0" err="1" smtClean="0">
                <a:solidFill>
                  <a:schemeClr val="accent6">
                    <a:lumMod val="75000"/>
                  </a:schemeClr>
                </a:solidFill>
                <a:latin typeface="Bakprea New" pitchFamily="2" charset="0"/>
              </a:rPr>
              <a:t>GrKuN</a:t>
            </a:r>
            <a:r>
              <a:rPr lang="en-US" sz="4000" dirty="0" smtClean="0">
                <a:solidFill>
                  <a:schemeClr val="accent6">
                    <a:lumMod val="75000"/>
                  </a:schemeClr>
                </a:solidFill>
                <a:latin typeface="Bakprea New" pitchFamily="2" charset="0"/>
              </a:rPr>
              <a:t> </a:t>
            </a:r>
            <a:endParaRPr lang="en-US" sz="4000" dirty="0">
              <a:solidFill>
                <a:schemeClr val="accent6">
                  <a:lumMod val="75000"/>
                </a:schemeClr>
              </a:solidFill>
              <a:latin typeface="Bakprea New" pitchFamily="2" charset="0"/>
              <a:ea typeface="+mj-ea"/>
              <a:cs typeface="+mj-cs"/>
            </a:endParaRPr>
          </a:p>
        </p:txBody>
      </p:sp>
      <p:sp>
        <p:nvSpPr>
          <p:cNvPr id="41989" name="TextBox 2"/>
          <p:cNvSpPr txBox="1">
            <a:spLocks noChangeArrowheads="1"/>
          </p:cNvSpPr>
          <p:nvPr/>
        </p:nvSpPr>
        <p:spPr bwMode="auto">
          <a:xfrm>
            <a:off x="296863" y="4344988"/>
            <a:ext cx="5451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o-LA" sz="4000" b="1" dirty="0">
                <a:solidFill>
                  <a:srgbClr val="00B050"/>
                </a:solidFill>
                <a:latin typeface="Bernard MT Condensed" pitchFamily="18" charset="0"/>
              </a:rPr>
              <a:t>ຂໍ</a:t>
            </a:r>
            <a:r>
              <a:rPr lang="lo-LA" sz="4000" b="1" dirty="0" smtClean="0">
                <a:solidFill>
                  <a:srgbClr val="00B050"/>
                </a:solidFill>
                <a:latin typeface="Bernard MT Condensed" pitchFamily="18" charset="0"/>
              </a:rPr>
              <a:t>ຂອບໃຈ</a:t>
            </a:r>
            <a:endParaRPr lang="en-US" sz="4000" b="1" dirty="0">
              <a:solidFill>
                <a:srgbClr val="00B050"/>
              </a:solidFill>
              <a:latin typeface="Bernard MT Condensed" pitchFamily="18" charset="0"/>
            </a:endParaRPr>
          </a:p>
        </p:txBody>
      </p:sp>
      <p:sp>
        <p:nvSpPr>
          <p:cNvPr id="41990" name="TextBox 5"/>
          <p:cNvSpPr txBox="1">
            <a:spLocks noChangeArrowheads="1"/>
          </p:cNvSpPr>
          <p:nvPr/>
        </p:nvSpPr>
        <p:spPr bwMode="auto">
          <a:xfrm>
            <a:off x="4622800" y="3694113"/>
            <a:ext cx="4264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h-TH" sz="6000" b="1" dirty="0" smtClean="0">
                <a:solidFill>
                  <a:srgbClr val="7030A0"/>
                </a:solidFill>
                <a:latin typeface="Bernard MT Condensed" pitchFamily="18" charset="0"/>
              </a:rPr>
              <a:t>ขอบคุณ</a:t>
            </a:r>
            <a:endParaRPr lang="en-US" sz="6000" b="1" dirty="0">
              <a:solidFill>
                <a:srgbClr val="7030A0"/>
              </a:solidFill>
              <a:latin typeface="Bernard MT Condensed" pitchFamily="18" charset="0"/>
            </a:endParaRPr>
          </a:p>
        </p:txBody>
      </p:sp>
      <p:sp>
        <p:nvSpPr>
          <p:cNvPr id="41991" name="TextBox 9"/>
          <p:cNvSpPr txBox="1">
            <a:spLocks noChangeArrowheads="1"/>
          </p:cNvSpPr>
          <p:nvPr/>
        </p:nvSpPr>
        <p:spPr bwMode="auto">
          <a:xfrm>
            <a:off x="3962400" y="5638800"/>
            <a:ext cx="3765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4000" b="1" dirty="0">
                <a:solidFill>
                  <a:srgbClr val="0070C0"/>
                </a:solidFill>
              </a:rPr>
              <a:t>cảm </a:t>
            </a:r>
            <a:r>
              <a:rPr lang="vi-VN" sz="4000" b="1" dirty="0" smtClean="0">
                <a:solidFill>
                  <a:srgbClr val="0070C0"/>
                </a:solidFill>
              </a:rPr>
              <a:t>ơn</a:t>
            </a:r>
            <a:endParaRPr lang="en-US" sz="4000" b="1" dirty="0">
              <a:solidFill>
                <a:srgbClr val="0070C0"/>
              </a:solidFill>
              <a:latin typeface="Bernard MT Condensed" pitchFamily="18" charset="0"/>
            </a:endParaRPr>
          </a:p>
        </p:txBody>
      </p:sp>
      <p:sp>
        <p:nvSpPr>
          <p:cNvPr id="41992" name="TextBox 10"/>
          <p:cNvSpPr txBox="1">
            <a:spLocks noChangeArrowheads="1"/>
          </p:cNvSpPr>
          <p:nvPr/>
        </p:nvSpPr>
        <p:spPr bwMode="auto">
          <a:xfrm>
            <a:off x="4094163" y="914400"/>
            <a:ext cx="4762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a:solidFill>
                  <a:srgbClr val="0070C0"/>
                </a:solidFill>
                <a:latin typeface="Bernard MT Condensed" pitchFamily="18" charset="0"/>
              </a:rPr>
              <a:t>chei-zu tin-bar-te</a:t>
            </a:r>
          </a:p>
        </p:txBody>
      </p:sp>
      <p:sp>
        <p:nvSpPr>
          <p:cNvPr id="41993" name="TextBox 11"/>
          <p:cNvSpPr txBox="1">
            <a:spLocks noChangeArrowheads="1"/>
          </p:cNvSpPr>
          <p:nvPr/>
        </p:nvSpPr>
        <p:spPr bwMode="auto">
          <a:xfrm>
            <a:off x="296863" y="5638800"/>
            <a:ext cx="5316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a:solidFill>
                  <a:srgbClr val="7030A0"/>
                </a:solidFill>
                <a:latin typeface="Bernard MT Condensed" pitchFamily="18" charset="0"/>
              </a:rPr>
              <a:t>Salamat Po</a:t>
            </a:r>
          </a:p>
        </p:txBody>
      </p:sp>
    </p:spTree>
    <p:extLst>
      <p:ext uri="{BB962C8B-B14F-4D97-AF65-F5344CB8AC3E}">
        <p14:creationId xmlns:p14="http://schemas.microsoft.com/office/powerpoint/2010/main" val="383726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722834" y="853865"/>
            <a:ext cx="5973366"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nchor="b">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54" eaLnBrk="1" hangingPunct="1">
              <a:defRPr/>
            </a:pPr>
            <a:r>
              <a:rPr lang="en-US" sz="3600" b="1" dirty="0">
                <a:solidFill>
                  <a:srgbClr val="005DAA"/>
                </a:solidFill>
                <a:latin typeface="Verdana" pitchFamily="34" charset="0"/>
                <a:ea typeface="Verdana" pitchFamily="34" charset="0"/>
                <a:cs typeface="Verdana" pitchFamily="34" charset="0"/>
              </a:rPr>
              <a:t>AEC at a Glance</a:t>
            </a:r>
          </a:p>
        </p:txBody>
      </p:sp>
      <p:grpSp>
        <p:nvGrpSpPr>
          <p:cNvPr id="2" name="Group 1"/>
          <p:cNvGrpSpPr/>
          <p:nvPr/>
        </p:nvGrpSpPr>
        <p:grpSpPr>
          <a:xfrm>
            <a:off x="5283379" y="1717964"/>
            <a:ext cx="3820717" cy="1880603"/>
            <a:chOff x="5029200" y="1821657"/>
            <a:chExt cx="3820717" cy="1880603"/>
          </a:xfrm>
        </p:grpSpPr>
        <p:sp>
          <p:nvSpPr>
            <p:cNvPr id="20" name="Rounded Rectangle 4"/>
            <p:cNvSpPr>
              <a:spLocks noChangeArrowheads="1"/>
            </p:cNvSpPr>
            <p:nvPr/>
          </p:nvSpPr>
          <p:spPr bwMode="auto">
            <a:xfrm>
              <a:off x="5116117" y="2786062"/>
              <a:ext cx="3733800" cy="916198"/>
            </a:xfrm>
            <a:prstGeom prst="roundRect">
              <a:avLst>
                <a:gd name="adj" fmla="val 16667"/>
              </a:avLst>
            </a:prstGeom>
            <a:solidFill>
              <a:schemeClr val="bg1"/>
            </a:solidFill>
            <a:ln w="9525" algn="ctr">
              <a:noFill/>
              <a:round/>
              <a:headEnd/>
              <a:tailEnd/>
            </a:ln>
          </p:spPr>
          <p:txBody>
            <a:bodyPr lIns="91430" tIns="45716" rIns="91430" bIns="45716"/>
            <a:lstStyle/>
            <a:p>
              <a:pPr algn="just" defTabSz="457154">
                <a:buClr>
                  <a:srgbClr val="000000"/>
                </a:buClr>
                <a:buSzPct val="100000"/>
              </a:pPr>
              <a:r>
                <a:rPr lang="en-US" altLang="en-US" sz="1700" b="1" dirty="0">
                  <a:solidFill>
                    <a:srgbClr val="005DAA"/>
                  </a:solidFill>
                  <a:latin typeface="Verdana" pitchFamily="34" charset="0"/>
                  <a:ea typeface="MS PGothic" pitchFamily="34" charset="-128"/>
                  <a:cs typeface="Arial"/>
                </a:rPr>
                <a:t>largest economy </a:t>
              </a:r>
              <a:r>
                <a:rPr lang="en-US" altLang="en-US" sz="1700" dirty="0">
                  <a:solidFill>
                    <a:srgbClr val="005DAA"/>
                  </a:solidFill>
                  <a:latin typeface="Verdana" pitchFamily="34" charset="0"/>
                  <a:ea typeface="MS PGothic" pitchFamily="34" charset="-128"/>
                  <a:cs typeface="Arial"/>
                </a:rPr>
                <a:t>in the world,</a:t>
              </a:r>
              <a:r>
                <a:rPr lang="en-US" altLang="en-US" sz="1700" b="1" dirty="0">
                  <a:solidFill>
                    <a:srgbClr val="005DAA"/>
                  </a:solidFill>
                  <a:latin typeface="Verdana" pitchFamily="34" charset="0"/>
                  <a:ea typeface="MS PGothic" pitchFamily="34" charset="-128"/>
                  <a:cs typeface="Arial"/>
                </a:rPr>
                <a:t> </a:t>
              </a:r>
              <a:r>
                <a:rPr lang="en-US" altLang="en-US" sz="1700" b="1" dirty="0" smtClean="0">
                  <a:solidFill>
                    <a:srgbClr val="005DAA"/>
                  </a:solidFill>
                  <a:latin typeface="Verdana" pitchFamily="34" charset="0"/>
                  <a:ea typeface="MS PGothic" pitchFamily="34" charset="-128"/>
                  <a:cs typeface="Arial"/>
                </a:rPr>
                <a:t>3</a:t>
              </a:r>
              <a:r>
                <a:rPr lang="en-US" altLang="en-US" sz="1700" b="1" baseline="30000" dirty="0" smtClean="0">
                  <a:solidFill>
                    <a:srgbClr val="005DAA"/>
                  </a:solidFill>
                  <a:latin typeface="Verdana" pitchFamily="34" charset="0"/>
                  <a:ea typeface="MS PGothic" pitchFamily="34" charset="-128"/>
                  <a:cs typeface="Arial"/>
                </a:rPr>
                <a:t>rd</a:t>
              </a:r>
              <a:r>
                <a:rPr lang="en-US" altLang="en-US" sz="1700" b="1" dirty="0" smtClean="0">
                  <a:solidFill>
                    <a:srgbClr val="005DAA"/>
                  </a:solidFill>
                  <a:latin typeface="Verdana" pitchFamily="34" charset="0"/>
                  <a:ea typeface="MS PGothic" pitchFamily="34" charset="-128"/>
                  <a:cs typeface="Arial"/>
                </a:rPr>
                <a:t> </a:t>
              </a:r>
              <a:r>
                <a:rPr lang="en-US" altLang="en-US" sz="1700" b="1" dirty="0">
                  <a:solidFill>
                    <a:srgbClr val="005DAA"/>
                  </a:solidFill>
                  <a:latin typeface="Verdana" pitchFamily="34" charset="0"/>
                  <a:ea typeface="MS PGothic" pitchFamily="34" charset="-128"/>
                  <a:cs typeface="Arial"/>
                </a:rPr>
                <a:t>in </a:t>
              </a:r>
              <a:r>
                <a:rPr lang="en-US" altLang="en-US" sz="1700" b="1" dirty="0" smtClean="0">
                  <a:solidFill>
                    <a:srgbClr val="005DAA"/>
                  </a:solidFill>
                  <a:latin typeface="Verdana" pitchFamily="34" charset="0"/>
                  <a:ea typeface="MS PGothic" pitchFamily="34" charset="-128"/>
                  <a:cs typeface="Arial"/>
                </a:rPr>
                <a:t>Asia.</a:t>
              </a:r>
              <a:r>
                <a:rPr lang="en-US" altLang="en-US" sz="1700" dirty="0" smtClean="0">
                  <a:solidFill>
                    <a:srgbClr val="005DAA"/>
                  </a:solidFill>
                  <a:latin typeface="Verdana" pitchFamily="34" charset="0"/>
                  <a:ea typeface="MS PGothic" pitchFamily="34" charset="-128"/>
                  <a:cs typeface="Arial"/>
                </a:rPr>
                <a:t> A </a:t>
              </a:r>
              <a:r>
                <a:rPr lang="en-US" altLang="en-US" sz="1700" dirty="0">
                  <a:solidFill>
                    <a:srgbClr val="005DAA"/>
                  </a:solidFill>
                  <a:latin typeface="Verdana" pitchFamily="34" charset="0"/>
                  <a:ea typeface="MS PGothic" pitchFamily="34" charset="-128"/>
                  <a:cs typeface="Arial"/>
                </a:rPr>
                <a:t>combined GDP </a:t>
              </a:r>
              <a:r>
                <a:rPr lang="en-US" altLang="en-US" sz="1700" dirty="0" smtClean="0">
                  <a:solidFill>
                    <a:srgbClr val="005DAA"/>
                  </a:solidFill>
                  <a:latin typeface="Verdana" pitchFamily="34" charset="0"/>
                  <a:ea typeface="MS PGothic" pitchFamily="34" charset="-128"/>
                  <a:cs typeface="Arial"/>
                </a:rPr>
                <a:t>of </a:t>
              </a:r>
              <a:r>
                <a:rPr lang="en-US" altLang="en-US" sz="1700" b="1" dirty="0" smtClean="0">
                  <a:solidFill>
                    <a:srgbClr val="005DAA"/>
                  </a:solidFill>
                  <a:latin typeface="Verdana" pitchFamily="34" charset="0"/>
                  <a:ea typeface="MS PGothic" pitchFamily="34" charset="-128"/>
                  <a:cs typeface="Arial"/>
                </a:rPr>
                <a:t>US$2.55 trillion </a:t>
              </a:r>
              <a:r>
                <a:rPr lang="en-US" altLang="en-US" sz="1700" dirty="0" smtClean="0">
                  <a:solidFill>
                    <a:srgbClr val="005DAA"/>
                  </a:solidFill>
                  <a:latin typeface="Verdana" pitchFamily="34" charset="0"/>
                  <a:ea typeface="MS PGothic" pitchFamily="34" charset="-128"/>
                  <a:cs typeface="Arial"/>
                </a:rPr>
                <a:t>in 2016.</a:t>
              </a:r>
              <a:endParaRPr lang="en-US" altLang="en-US" sz="1700" dirty="0">
                <a:solidFill>
                  <a:srgbClr val="005DAA"/>
                </a:solidFill>
                <a:latin typeface="Verdana" pitchFamily="34" charset="0"/>
                <a:ea typeface="MS PGothic" pitchFamily="34" charset="-128"/>
                <a:cs typeface="Arial"/>
              </a:endParaRPr>
            </a:p>
          </p:txBody>
        </p:sp>
        <p:sp>
          <p:nvSpPr>
            <p:cNvPr id="22" name="TextBox 5"/>
            <p:cNvSpPr txBox="1">
              <a:spLocks noChangeArrowheads="1"/>
            </p:cNvSpPr>
            <p:nvPr/>
          </p:nvSpPr>
          <p:spPr bwMode="auto">
            <a:xfrm>
              <a:off x="5029200" y="1821657"/>
              <a:ext cx="1735138" cy="11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defTabSz="457154">
                <a:buClr>
                  <a:srgbClr val="000000"/>
                </a:buClr>
                <a:buSzPct val="100000"/>
              </a:pPr>
              <a:r>
                <a:rPr lang="en-US" altLang="en-US" sz="6700" b="1" dirty="0">
                  <a:solidFill>
                    <a:srgbClr val="005DAA"/>
                  </a:solidFill>
                  <a:latin typeface="Verdana" pitchFamily="34" charset="0"/>
                  <a:ea typeface="MS PGothic" pitchFamily="34" charset="-128"/>
                  <a:cs typeface="Arial"/>
                </a:rPr>
                <a:t>6</a:t>
              </a:r>
              <a:r>
                <a:rPr lang="en-US" altLang="en-US" sz="6700" baseline="30000" dirty="0">
                  <a:solidFill>
                    <a:srgbClr val="005DAA"/>
                  </a:solidFill>
                  <a:latin typeface="Verdana" pitchFamily="34" charset="0"/>
                  <a:ea typeface="MS PGothic" pitchFamily="34" charset="-128"/>
                  <a:cs typeface="Arial"/>
                </a:rPr>
                <a:t>th</a:t>
              </a:r>
            </a:p>
          </p:txBody>
        </p:sp>
      </p:grpSp>
      <p:sp>
        <p:nvSpPr>
          <p:cNvPr id="21" name="Rounded Rectangle 5"/>
          <p:cNvSpPr>
            <a:spLocks noChangeArrowheads="1"/>
          </p:cNvSpPr>
          <p:nvPr/>
        </p:nvSpPr>
        <p:spPr bwMode="auto">
          <a:xfrm>
            <a:off x="5116117" y="5112769"/>
            <a:ext cx="4027883" cy="1600199"/>
          </a:xfrm>
          <a:prstGeom prst="roundRect">
            <a:avLst>
              <a:gd name="adj" fmla="val 16667"/>
            </a:avLst>
          </a:prstGeom>
          <a:solidFill>
            <a:schemeClr val="bg1"/>
          </a:solidFill>
          <a:ln w="9525" algn="ctr">
            <a:noFill/>
            <a:round/>
            <a:headEnd/>
            <a:tailEnd/>
          </a:ln>
        </p:spPr>
        <p:txBody>
          <a:bodyPr lIns="91430" tIns="45716" rIns="91430" bIns="45716"/>
          <a:lstStyle/>
          <a:p>
            <a:pPr algn="just" defTabSz="457154">
              <a:buClr>
                <a:srgbClr val="000000"/>
              </a:buClr>
              <a:buSzPct val="100000"/>
            </a:pPr>
            <a:r>
              <a:rPr lang="en-US" altLang="en-US" sz="1700" b="1" dirty="0">
                <a:solidFill>
                  <a:srgbClr val="005DAA"/>
                </a:solidFill>
                <a:latin typeface="Verdana" pitchFamily="34" charset="0"/>
                <a:ea typeface="MS PGothic" pitchFamily="34" charset="-128"/>
                <a:cs typeface="Arial"/>
              </a:rPr>
              <a:t>largest market in the world</a:t>
            </a:r>
            <a:endParaRPr lang="en-US" altLang="en-US" sz="1700" dirty="0">
              <a:solidFill>
                <a:srgbClr val="005DAA"/>
              </a:solidFill>
              <a:latin typeface="Verdana" pitchFamily="34" charset="0"/>
              <a:ea typeface="MS PGothic" pitchFamily="34" charset="-128"/>
              <a:cs typeface="Arial"/>
            </a:endParaRPr>
          </a:p>
          <a:p>
            <a:pPr algn="just" defTabSz="457154">
              <a:buClr>
                <a:srgbClr val="000000"/>
              </a:buClr>
              <a:buSzPct val="100000"/>
            </a:pPr>
            <a:r>
              <a:rPr lang="en-US" altLang="en-US" sz="1700" dirty="0">
                <a:solidFill>
                  <a:srgbClr val="005DAA"/>
                </a:solidFill>
                <a:latin typeface="Verdana" pitchFamily="34" charset="0"/>
                <a:ea typeface="MS PGothic" pitchFamily="34" charset="-128"/>
                <a:cs typeface="Arial"/>
              </a:rPr>
              <a:t>T</a:t>
            </a:r>
            <a:r>
              <a:rPr lang="en-US" altLang="en-US" sz="1700" dirty="0" smtClean="0">
                <a:solidFill>
                  <a:srgbClr val="005DAA"/>
                </a:solidFill>
                <a:latin typeface="Verdana" pitchFamily="34" charset="0"/>
                <a:ea typeface="MS PGothic" pitchFamily="34" charset="-128"/>
                <a:cs typeface="Arial"/>
              </a:rPr>
              <a:t>otal </a:t>
            </a:r>
            <a:r>
              <a:rPr lang="en-US" altLang="en-US" sz="1700" dirty="0">
                <a:solidFill>
                  <a:srgbClr val="005DAA"/>
                </a:solidFill>
                <a:latin typeface="Verdana" pitchFamily="34" charset="0"/>
                <a:ea typeface="MS PGothic" pitchFamily="34" charset="-128"/>
                <a:cs typeface="Arial"/>
              </a:rPr>
              <a:t>population of over 635 </a:t>
            </a:r>
            <a:r>
              <a:rPr lang="en-US" altLang="en-US" sz="1700" dirty="0" smtClean="0">
                <a:solidFill>
                  <a:srgbClr val="005DAA"/>
                </a:solidFill>
                <a:latin typeface="Verdana" pitchFamily="34" charset="0"/>
                <a:ea typeface="MS PGothic" pitchFamily="34" charset="-128"/>
                <a:cs typeface="Arial"/>
              </a:rPr>
              <a:t>million. </a:t>
            </a:r>
            <a:endParaRPr lang="en-US" altLang="en-US" sz="1700" dirty="0">
              <a:solidFill>
                <a:srgbClr val="005DAA"/>
              </a:solidFill>
              <a:latin typeface="Verdana" pitchFamily="34" charset="0"/>
              <a:ea typeface="MS PGothic" pitchFamily="34" charset="-128"/>
              <a:cs typeface="Arial"/>
            </a:endParaRPr>
          </a:p>
        </p:txBody>
      </p:sp>
      <p:sp>
        <p:nvSpPr>
          <p:cNvPr id="23" name="TextBox 5"/>
          <p:cNvSpPr txBox="1">
            <a:spLocks noChangeArrowheads="1"/>
          </p:cNvSpPr>
          <p:nvPr/>
        </p:nvSpPr>
        <p:spPr bwMode="auto">
          <a:xfrm>
            <a:off x="5132006" y="4185286"/>
            <a:ext cx="1735138" cy="113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defTabSz="457154">
              <a:buClr>
                <a:srgbClr val="000000"/>
              </a:buClr>
              <a:buSzPct val="100000"/>
            </a:pPr>
            <a:r>
              <a:rPr lang="en-US" altLang="en-US" sz="6700" b="1" dirty="0">
                <a:solidFill>
                  <a:srgbClr val="005DAA"/>
                </a:solidFill>
                <a:latin typeface="Verdana" pitchFamily="34" charset="0"/>
                <a:ea typeface="MS PGothic" pitchFamily="34" charset="-128"/>
                <a:cs typeface="Arial"/>
              </a:rPr>
              <a:t>3</a:t>
            </a:r>
            <a:r>
              <a:rPr lang="en-US" altLang="en-US" sz="6700" baseline="30000" dirty="0">
                <a:solidFill>
                  <a:srgbClr val="005DAA"/>
                </a:solidFill>
                <a:latin typeface="Verdana" pitchFamily="34" charset="0"/>
                <a:ea typeface="MS PGothic" pitchFamily="34" charset="-128"/>
                <a:cs typeface="Arial"/>
              </a:rPr>
              <a:t>rd</a:t>
            </a:r>
          </a:p>
        </p:txBody>
      </p:sp>
      <p:sp>
        <p:nvSpPr>
          <p:cNvPr id="4" name="TextBox 3"/>
          <p:cNvSpPr txBox="1"/>
          <p:nvPr/>
        </p:nvSpPr>
        <p:spPr>
          <a:xfrm>
            <a:off x="22746" y="6322366"/>
            <a:ext cx="3177654" cy="461665"/>
          </a:xfrm>
          <a:prstGeom prst="rect">
            <a:avLst/>
          </a:prstGeom>
          <a:noFill/>
        </p:spPr>
        <p:txBody>
          <a:bodyPr wrap="square" rtlCol="0">
            <a:spAutoFit/>
          </a:bodyPr>
          <a:lstStyle/>
          <a:p>
            <a:r>
              <a:rPr lang="en-US" altLang="en-US" sz="1200" i="1" dirty="0">
                <a:solidFill>
                  <a:srgbClr val="005DAA"/>
                </a:solidFill>
                <a:latin typeface="Verdana" pitchFamily="34" charset="0"/>
                <a:ea typeface="Verdana" pitchFamily="34" charset="0"/>
                <a:cs typeface="Verdana" pitchFamily="34" charset="0"/>
              </a:rPr>
              <a:t>IMF – </a:t>
            </a:r>
            <a:r>
              <a:rPr lang="en-US" altLang="en-US" sz="1200" i="1" dirty="0" smtClean="0">
                <a:solidFill>
                  <a:srgbClr val="005DAA"/>
                </a:solidFill>
                <a:latin typeface="Verdana" pitchFamily="34" charset="0"/>
                <a:ea typeface="Verdana" pitchFamily="34" charset="0"/>
                <a:cs typeface="Verdana" pitchFamily="34" charset="0"/>
              </a:rPr>
              <a:t>WEO, ASEAN Secretariat, and UN World Population </a:t>
            </a:r>
            <a:endParaRPr lang="en-US" altLang="en-US" sz="1200" i="1" dirty="0">
              <a:solidFill>
                <a:srgbClr val="005DAA"/>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r>
              <a:rPr lang="en-US" dirty="0">
                <a:solidFill>
                  <a:prstClr val="black">
                    <a:tint val="75000"/>
                  </a:prstClr>
                </a:solidFill>
              </a:rPr>
              <a:t>3</a:t>
            </a:r>
          </a:p>
        </p:txBody>
      </p:sp>
      <p:pic>
        <p:nvPicPr>
          <p:cNvPr id="1029"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4869" y="1752600"/>
            <a:ext cx="5355331" cy="125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95763"/>
            <a:ext cx="3899172" cy="159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2000582"/>
            <a:ext cx="762000" cy="762000"/>
          </a:xfrm>
          <a:prstGeom prst="rect">
            <a:avLst/>
          </a:prstGeom>
        </p:spPr>
      </p:pic>
    </p:spTree>
    <p:extLst>
      <p:ext uri="{BB962C8B-B14F-4D97-AF65-F5344CB8AC3E}">
        <p14:creationId xmlns:p14="http://schemas.microsoft.com/office/powerpoint/2010/main" val="422453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4"/>
          <p:cNvSpPr>
            <a:spLocks noChangeArrowheads="1"/>
          </p:cNvSpPr>
          <p:nvPr/>
        </p:nvSpPr>
        <p:spPr bwMode="auto">
          <a:xfrm>
            <a:off x="4343400" y="3962400"/>
            <a:ext cx="3867595" cy="2404088"/>
          </a:xfrm>
          <a:prstGeom prst="roundRect">
            <a:avLst>
              <a:gd name="adj" fmla="val 16667"/>
            </a:avLst>
          </a:prstGeom>
          <a:noFill/>
          <a:ln w="9525" algn="ctr">
            <a:noFill/>
            <a:round/>
            <a:headEnd/>
            <a:tailEnd/>
          </a:ln>
        </p:spPr>
        <p:txBody>
          <a:bodyPr lIns="91430" tIns="45716" rIns="91430" bIns="45716"/>
          <a:lstStyle/>
          <a:p>
            <a:pPr defTabSz="457154">
              <a:spcAft>
                <a:spcPts val="600"/>
              </a:spcAft>
              <a:buClr>
                <a:srgbClr val="000000"/>
              </a:buClr>
              <a:buSzPct val="100000"/>
            </a:pPr>
            <a:r>
              <a:rPr lang="en-US" altLang="en-US" sz="1600" b="1" dirty="0" smtClean="0">
                <a:solidFill>
                  <a:srgbClr val="005DAA"/>
                </a:solidFill>
                <a:latin typeface="Verdana" pitchFamily="34" charset="0"/>
                <a:ea typeface="MS PGothic" pitchFamily="34" charset="-128"/>
                <a:cs typeface="Arial"/>
              </a:rPr>
              <a:t>ASEAN </a:t>
            </a:r>
            <a:r>
              <a:rPr lang="en-US" altLang="en-US" sz="1600" dirty="0" smtClean="0">
                <a:solidFill>
                  <a:srgbClr val="005DAA"/>
                </a:solidFill>
                <a:latin typeface="Verdana" pitchFamily="34" charset="0"/>
                <a:ea typeface="MS PGothic" pitchFamily="34" charset="-128"/>
                <a:cs typeface="Arial"/>
              </a:rPr>
              <a:t>was one of the largest sources of FDI flows in 2016. The region attracted </a:t>
            </a:r>
            <a:r>
              <a:rPr lang="en-US" altLang="en-US" sz="1600" b="1" dirty="0" smtClean="0">
                <a:solidFill>
                  <a:srgbClr val="005DAA"/>
                </a:solidFill>
                <a:latin typeface="Verdana" pitchFamily="34" charset="0"/>
                <a:ea typeface="MS PGothic" pitchFamily="34" charset="-128"/>
                <a:cs typeface="Arial"/>
              </a:rPr>
              <a:t>US$ 98 billion </a:t>
            </a:r>
            <a:r>
              <a:rPr lang="en-US" altLang="en-US" sz="1600" dirty="0" smtClean="0">
                <a:solidFill>
                  <a:srgbClr val="005DAA"/>
                </a:solidFill>
                <a:latin typeface="Verdana" pitchFamily="34" charset="0"/>
                <a:ea typeface="MS PGothic" pitchFamily="34" charset="-128"/>
                <a:cs typeface="Arial"/>
              </a:rPr>
              <a:t>in Foreign Direct Investment in 2016, </a:t>
            </a:r>
            <a:r>
              <a:rPr lang="en-US" altLang="en-US" sz="1600" b="1" dirty="0" smtClean="0">
                <a:solidFill>
                  <a:srgbClr val="005DAA"/>
                </a:solidFill>
                <a:latin typeface="Verdana" pitchFamily="34" charset="0"/>
                <a:ea typeface="MS PGothic" pitchFamily="34" charset="-128"/>
                <a:cs typeface="Arial"/>
              </a:rPr>
              <a:t>79%</a:t>
            </a:r>
            <a:r>
              <a:rPr lang="en-US" altLang="en-US" sz="1600" dirty="0" smtClean="0">
                <a:solidFill>
                  <a:srgbClr val="005DAA"/>
                </a:solidFill>
                <a:latin typeface="Verdana" pitchFamily="34" charset="0"/>
                <a:ea typeface="MS PGothic" pitchFamily="34" charset="-128"/>
                <a:cs typeface="Arial"/>
              </a:rPr>
              <a:t> of which was in the services sector.</a:t>
            </a:r>
            <a:endParaRPr lang="en-US" altLang="en-US" sz="1600" dirty="0">
              <a:solidFill>
                <a:srgbClr val="005DAA"/>
              </a:solidFill>
              <a:latin typeface="Verdana" pitchFamily="34" charset="0"/>
              <a:ea typeface="MS PGothic" pitchFamily="34" charset="-128"/>
              <a:cs typeface="Arial"/>
            </a:endParaRPr>
          </a:p>
        </p:txBody>
      </p:sp>
      <p:sp>
        <p:nvSpPr>
          <p:cNvPr id="21" name="Rounded Rectangle 5"/>
          <p:cNvSpPr>
            <a:spLocks noChangeArrowheads="1"/>
          </p:cNvSpPr>
          <p:nvPr/>
        </p:nvSpPr>
        <p:spPr bwMode="auto">
          <a:xfrm>
            <a:off x="4343400" y="1524000"/>
            <a:ext cx="3943795" cy="2180663"/>
          </a:xfrm>
          <a:prstGeom prst="roundRect">
            <a:avLst>
              <a:gd name="adj" fmla="val 16667"/>
            </a:avLst>
          </a:prstGeom>
          <a:noFill/>
          <a:ln w="9525" algn="ctr">
            <a:noFill/>
            <a:round/>
            <a:headEnd/>
            <a:tailEnd/>
          </a:ln>
        </p:spPr>
        <p:txBody>
          <a:bodyPr lIns="91430" tIns="45716" rIns="91430" bIns="45716"/>
          <a:lstStyle/>
          <a:p>
            <a:pPr defTabSz="457154">
              <a:spcAft>
                <a:spcPts val="600"/>
              </a:spcAft>
              <a:buClr>
                <a:srgbClr val="000000"/>
              </a:buClr>
              <a:buSzPct val="100000"/>
            </a:pPr>
            <a:r>
              <a:rPr lang="en-US" altLang="en-US" sz="1600" dirty="0" smtClean="0">
                <a:solidFill>
                  <a:srgbClr val="005DAA"/>
                </a:solidFill>
                <a:latin typeface="Verdana" pitchFamily="34" charset="0"/>
                <a:ea typeface="MS PGothic" pitchFamily="34" charset="-128"/>
                <a:cs typeface="Arial"/>
              </a:rPr>
              <a:t>Total ASEAN trade stood at </a:t>
            </a:r>
            <a:r>
              <a:rPr lang="en-US" altLang="en-US" sz="1600" b="1" dirty="0" smtClean="0">
                <a:solidFill>
                  <a:srgbClr val="005DAA"/>
                </a:solidFill>
                <a:latin typeface="Verdana" pitchFamily="34" charset="0"/>
                <a:ea typeface="MS PGothic" pitchFamily="34" charset="-128"/>
                <a:cs typeface="Arial"/>
              </a:rPr>
              <a:t>US$ 2.2 trillion </a:t>
            </a:r>
            <a:r>
              <a:rPr lang="en-US" altLang="en-US" sz="1600" dirty="0" smtClean="0">
                <a:solidFill>
                  <a:srgbClr val="005DAA"/>
                </a:solidFill>
                <a:latin typeface="Verdana" pitchFamily="34" charset="0"/>
                <a:ea typeface="MS PGothic" pitchFamily="34" charset="-128"/>
                <a:cs typeface="Arial"/>
              </a:rPr>
              <a:t>in 2016 with</a:t>
            </a:r>
            <a:r>
              <a:rPr lang="en-US" altLang="en-US" sz="1600" b="1" dirty="0" smtClean="0">
                <a:solidFill>
                  <a:srgbClr val="005DAA"/>
                </a:solidFill>
                <a:latin typeface="Verdana" pitchFamily="34" charset="0"/>
                <a:ea typeface="MS PGothic" pitchFamily="34" charset="-128"/>
                <a:cs typeface="Arial"/>
              </a:rPr>
              <a:t> intra-ASEAN trade </a:t>
            </a:r>
            <a:r>
              <a:rPr lang="en-US" altLang="en-US" sz="1600" dirty="0" smtClean="0">
                <a:solidFill>
                  <a:srgbClr val="005DAA"/>
                </a:solidFill>
                <a:latin typeface="Verdana" pitchFamily="34" charset="0"/>
                <a:ea typeface="MS PGothic" pitchFamily="34" charset="-128"/>
                <a:cs typeface="Arial"/>
              </a:rPr>
              <a:t>comprising</a:t>
            </a:r>
            <a:r>
              <a:rPr lang="en-US" altLang="en-US" sz="1600" b="1" dirty="0" smtClean="0">
                <a:solidFill>
                  <a:srgbClr val="005DAA"/>
                </a:solidFill>
                <a:latin typeface="Verdana" pitchFamily="34" charset="0"/>
                <a:ea typeface="MS PGothic" pitchFamily="34" charset="-128"/>
                <a:cs typeface="Arial"/>
              </a:rPr>
              <a:t> the </a:t>
            </a:r>
            <a:r>
              <a:rPr lang="en-US" altLang="en-US" sz="1600" b="1" dirty="0">
                <a:solidFill>
                  <a:srgbClr val="005DAA"/>
                </a:solidFill>
                <a:latin typeface="Verdana" pitchFamily="34" charset="0"/>
                <a:ea typeface="MS PGothic" pitchFamily="34" charset="-128"/>
                <a:cs typeface="Arial"/>
              </a:rPr>
              <a:t>largest </a:t>
            </a:r>
            <a:r>
              <a:rPr lang="en-US" altLang="en-US" sz="1600" b="1" dirty="0" smtClean="0">
                <a:solidFill>
                  <a:srgbClr val="005DAA"/>
                </a:solidFill>
                <a:latin typeface="Verdana" pitchFamily="34" charset="0"/>
                <a:ea typeface="MS PGothic" pitchFamily="34" charset="-128"/>
                <a:cs typeface="Arial"/>
              </a:rPr>
              <a:t>share</a:t>
            </a:r>
            <a:r>
              <a:rPr lang="en-US" altLang="en-US" sz="1600" dirty="0" smtClean="0">
                <a:solidFill>
                  <a:srgbClr val="005DAA"/>
                </a:solidFill>
                <a:latin typeface="Verdana" pitchFamily="34" charset="0"/>
                <a:ea typeface="MS PGothic" pitchFamily="34" charset="-128"/>
                <a:cs typeface="Arial"/>
              </a:rPr>
              <a:t>.</a:t>
            </a:r>
          </a:p>
        </p:txBody>
      </p:sp>
      <p:sp>
        <p:nvSpPr>
          <p:cNvPr id="10" name="TextBox 6"/>
          <p:cNvSpPr txBox="1">
            <a:spLocks noChangeArrowheads="1"/>
          </p:cNvSpPr>
          <p:nvPr/>
        </p:nvSpPr>
        <p:spPr bwMode="auto">
          <a:xfrm>
            <a:off x="307975" y="533400"/>
            <a:ext cx="862607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2" rIns="91383" bIns="45692">
            <a:spAutoFit/>
          </a:bodyPr>
          <a:lstStyle/>
          <a:p>
            <a:pPr algn="ctr" defTabSz="456917">
              <a:buClr>
                <a:srgbClr val="000000"/>
              </a:buClr>
              <a:buSzPct val="100000"/>
            </a:pPr>
            <a:r>
              <a:rPr lang="en-US" altLang="en-US" sz="3600" b="1" dirty="0">
                <a:solidFill>
                  <a:srgbClr val="005DAA"/>
                </a:solidFill>
                <a:latin typeface="Verdana" pitchFamily="34" charset="0"/>
                <a:ea typeface="MS PGothic" pitchFamily="34" charset="-128"/>
                <a:cs typeface="Arial"/>
              </a:rPr>
              <a:t>AEC at a Glance</a:t>
            </a:r>
          </a:p>
        </p:txBody>
      </p:sp>
      <p:sp>
        <p:nvSpPr>
          <p:cNvPr id="3" name="AutoShape 2" descr="Image result for asea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67" y="3370361"/>
            <a:ext cx="667076" cy="47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Image result for china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160" y="3354116"/>
            <a:ext cx="538534" cy="35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146" y="3354115"/>
            <a:ext cx="532402" cy="33398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0156" y="3354116"/>
            <a:ext cx="556175" cy="35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Chart 23"/>
          <p:cNvGraphicFramePr>
            <a:graphicFrameLocks/>
          </p:cNvGraphicFramePr>
          <p:nvPr>
            <p:extLst>
              <p:ext uri="{D42A27DB-BD31-4B8C-83A1-F6EECF244321}">
                <p14:modId xmlns:p14="http://schemas.microsoft.com/office/powerpoint/2010/main" val="868674631"/>
              </p:ext>
            </p:extLst>
          </p:nvPr>
        </p:nvGraphicFramePr>
        <p:xfrm>
          <a:off x="197491" y="3962400"/>
          <a:ext cx="3811528" cy="1929897"/>
        </p:xfrm>
        <a:graphic>
          <a:graphicData uri="http://schemas.openxmlformats.org/drawingml/2006/chart">
            <c:chart xmlns:c="http://schemas.openxmlformats.org/drawingml/2006/chart" xmlns:r="http://schemas.openxmlformats.org/officeDocument/2006/relationships" r:id="rId7"/>
          </a:graphicData>
        </a:graphic>
      </p:graphicFrame>
      <p:pic>
        <p:nvPicPr>
          <p:cNvPr id="2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4051" y="5781692"/>
            <a:ext cx="696105" cy="49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242" y="5830450"/>
            <a:ext cx="556175" cy="35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1" descr="Image result for us f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1050" y="5839300"/>
            <a:ext cx="539750" cy="35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2248" y="5836623"/>
            <a:ext cx="538534" cy="35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998" y="5839299"/>
            <a:ext cx="532402" cy="35429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Chart 21"/>
          <p:cNvGraphicFramePr>
            <a:graphicFrameLocks/>
          </p:cNvGraphicFramePr>
          <p:nvPr>
            <p:extLst>
              <p:ext uri="{D42A27DB-BD31-4B8C-83A1-F6EECF244321}">
                <p14:modId xmlns:p14="http://schemas.microsoft.com/office/powerpoint/2010/main" val="558056258"/>
              </p:ext>
            </p:extLst>
          </p:nvPr>
        </p:nvGraphicFramePr>
        <p:xfrm>
          <a:off x="260350" y="1219200"/>
          <a:ext cx="3692331" cy="2138995"/>
        </p:xfrm>
        <a:graphic>
          <a:graphicData uri="http://schemas.openxmlformats.org/drawingml/2006/chart">
            <c:chart xmlns:c="http://schemas.openxmlformats.org/drawingml/2006/chart" xmlns:r="http://schemas.openxmlformats.org/officeDocument/2006/relationships" r:id="rId10"/>
          </a:graphicData>
        </a:graphic>
      </p:graphicFrame>
      <p:pic>
        <p:nvPicPr>
          <p:cNvPr id="27"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6641" y="3337554"/>
            <a:ext cx="539750" cy="36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914AC473-ACD6-48FC-AECB-E4372356BEE4}"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198416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90600" y="685800"/>
            <a:ext cx="6934200" cy="703262"/>
          </a:xfrm>
        </p:spPr>
        <p:txBody>
          <a:bodyPr/>
          <a:lstStyle/>
          <a:p>
            <a:r>
              <a:rPr lang="en-US" sz="3200" b="1" dirty="0" smtClean="0"/>
              <a:t>ASEAN</a:t>
            </a:r>
            <a:r>
              <a:rPr lang="en-US" sz="3200" dirty="0" smtClean="0"/>
              <a:t>…</a:t>
            </a:r>
            <a:endParaRPr lang="en-US" sz="3200" b="1" dirty="0" smtClean="0">
              <a:solidFill>
                <a:srgbClr val="FF0000"/>
              </a:solidFill>
            </a:endParaRPr>
          </a:p>
        </p:txBody>
      </p:sp>
      <p:sp>
        <p:nvSpPr>
          <p:cNvPr id="8195" name="TextBox 2"/>
          <p:cNvSpPr txBox="1">
            <a:spLocks noChangeArrowheads="1"/>
          </p:cNvSpPr>
          <p:nvPr/>
        </p:nvSpPr>
        <p:spPr bwMode="auto">
          <a:xfrm>
            <a:off x="3345763" y="381000"/>
            <a:ext cx="4392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6000" i="1" dirty="0">
                <a:solidFill>
                  <a:srgbClr val="FF0000"/>
                </a:solidFill>
                <a:latin typeface="Tw Cen MT Condensed Extra Bold" pitchFamily="34" charset="0"/>
              </a:rPr>
              <a:t>DIVERSE</a:t>
            </a:r>
          </a:p>
        </p:txBody>
      </p:sp>
      <p:sp>
        <p:nvSpPr>
          <p:cNvPr id="4" name="Rounded Rectangle 3"/>
          <p:cNvSpPr>
            <a:spLocks noChangeArrowheads="1"/>
          </p:cNvSpPr>
          <p:nvPr/>
        </p:nvSpPr>
        <p:spPr bwMode="auto">
          <a:xfrm>
            <a:off x="322263" y="1557338"/>
            <a:ext cx="3025775" cy="1398587"/>
          </a:xfrm>
          <a:prstGeom prst="roundRect">
            <a:avLst>
              <a:gd name="adj" fmla="val 16667"/>
            </a:avLst>
          </a:prstGeom>
          <a:solidFill>
            <a:schemeClr val="accent2"/>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a:defRPr/>
            </a:pPr>
            <a:r>
              <a:rPr lang="en-US" sz="2400" dirty="0">
                <a:solidFill>
                  <a:schemeClr val="lt1"/>
                </a:solidFill>
                <a:latin typeface="Arial Black" pitchFamily="34" charset="0"/>
                <a:ea typeface="+mn-ea"/>
              </a:rPr>
              <a:t>Home to  major religions</a:t>
            </a:r>
          </a:p>
        </p:txBody>
      </p:sp>
      <p:sp>
        <p:nvSpPr>
          <p:cNvPr id="5" name="Rounded Rectangle 4"/>
          <p:cNvSpPr>
            <a:spLocks noChangeArrowheads="1"/>
          </p:cNvSpPr>
          <p:nvPr/>
        </p:nvSpPr>
        <p:spPr bwMode="auto">
          <a:xfrm>
            <a:off x="3419475" y="4583113"/>
            <a:ext cx="2486025" cy="1366837"/>
          </a:xfrm>
          <a:prstGeom prst="roundRect">
            <a:avLst>
              <a:gd name="adj" fmla="val 16667"/>
            </a:avLst>
          </a:prstGeom>
          <a:solidFill>
            <a:schemeClr val="accent2"/>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a:defRPr/>
            </a:pPr>
            <a:r>
              <a:rPr lang="en-US" sz="2400" dirty="0">
                <a:solidFill>
                  <a:schemeClr val="lt1"/>
                </a:solidFill>
                <a:latin typeface="Arial Black" pitchFamily="34" charset="0"/>
                <a:ea typeface="+mn-ea"/>
              </a:rPr>
              <a:t>Vast natural resources</a:t>
            </a:r>
          </a:p>
        </p:txBody>
      </p:sp>
      <p:sp>
        <p:nvSpPr>
          <p:cNvPr id="6" name="Rounded Rectangle 5"/>
          <p:cNvSpPr>
            <a:spLocks noChangeArrowheads="1"/>
          </p:cNvSpPr>
          <p:nvPr/>
        </p:nvSpPr>
        <p:spPr bwMode="auto">
          <a:xfrm>
            <a:off x="5867400" y="2268538"/>
            <a:ext cx="3025775" cy="1008062"/>
          </a:xfrm>
          <a:prstGeom prst="roundRect">
            <a:avLst>
              <a:gd name="adj" fmla="val 16667"/>
            </a:avLst>
          </a:prstGeom>
          <a:solidFill>
            <a:schemeClr val="accent2"/>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a:defRPr/>
            </a:pPr>
            <a:r>
              <a:rPr lang="en-US" sz="2400" dirty="0">
                <a:solidFill>
                  <a:schemeClr val="lt1"/>
                </a:solidFill>
                <a:latin typeface="Arial Black" pitchFamily="34" charset="0"/>
                <a:ea typeface="+mn-ea"/>
              </a:rPr>
              <a:t>Rich culture</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872" y="1659482"/>
            <a:ext cx="2398976" cy="2818956"/>
          </a:xfrm>
          <a:prstGeom prst="rect">
            <a:avLst/>
          </a:prstGeom>
          <a:effectLst>
            <a:softEdge rad="12700"/>
          </a:effectLst>
        </p:spPr>
      </p:pic>
      <p:grpSp>
        <p:nvGrpSpPr>
          <p:cNvPr id="10" name="Group 9"/>
          <p:cNvGrpSpPr/>
          <p:nvPr/>
        </p:nvGrpSpPr>
        <p:grpSpPr>
          <a:xfrm>
            <a:off x="392263" y="3068960"/>
            <a:ext cx="2731937" cy="2702372"/>
            <a:chOff x="392263" y="3068960"/>
            <a:chExt cx="2731937" cy="2702372"/>
          </a:xfrm>
        </p:grpSpPr>
        <p:pic>
          <p:nvPicPr>
            <p:cNvPr id="2" name="Picture 1" descr="IN-PRAYER-3-BY-D.K-web.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263" y="3068960"/>
              <a:ext cx="2579537" cy="2702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533400" y="5486400"/>
              <a:ext cx="2590800" cy="215444"/>
            </a:xfrm>
            <a:prstGeom prst="rect">
              <a:avLst/>
            </a:prstGeom>
          </p:spPr>
          <p:txBody>
            <a:bodyPr wrap="square">
              <a:spAutoFit/>
            </a:bodyPr>
            <a:lstStyle/>
            <a:p>
              <a:r>
                <a:rPr lang="en-US" sz="800" i="1" dirty="0">
                  <a:solidFill>
                    <a:schemeClr val="bg1"/>
                  </a:solidFill>
                </a:rPr>
                <a:t>Courtesy of ASEAN National Tourism </a:t>
              </a:r>
              <a:r>
                <a:rPr lang="en-US" sz="800" i="1" dirty="0" err="1">
                  <a:solidFill>
                    <a:schemeClr val="bg1"/>
                  </a:solidFill>
                </a:rPr>
                <a:t>Organisations</a:t>
              </a:r>
              <a:endParaRPr lang="en-US" sz="800" i="1" dirty="0">
                <a:solidFill>
                  <a:schemeClr val="bg1"/>
                </a:solidFill>
              </a:endParaRPr>
            </a:p>
          </p:txBody>
        </p:sp>
      </p:grpSp>
      <p:grpSp>
        <p:nvGrpSpPr>
          <p:cNvPr id="7" name="Group 6"/>
          <p:cNvGrpSpPr/>
          <p:nvPr/>
        </p:nvGrpSpPr>
        <p:grpSpPr>
          <a:xfrm>
            <a:off x="6001873" y="3470176"/>
            <a:ext cx="2880319" cy="2016224"/>
            <a:chOff x="6001873" y="3470176"/>
            <a:chExt cx="2880319" cy="2016224"/>
          </a:xfrm>
        </p:grpSpPr>
        <p:pic>
          <p:nvPicPr>
            <p:cNvPr id="3" name="Picture 2" descr="Blimbing,-Bali-med.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1873" y="3470176"/>
              <a:ext cx="2880319" cy="2016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6172200" y="5270956"/>
              <a:ext cx="2590800" cy="215444"/>
            </a:xfrm>
            <a:prstGeom prst="rect">
              <a:avLst/>
            </a:prstGeom>
          </p:spPr>
          <p:txBody>
            <a:bodyPr wrap="square">
              <a:spAutoFit/>
            </a:bodyPr>
            <a:lstStyle/>
            <a:p>
              <a:r>
                <a:rPr lang="en-US" sz="800" i="1" dirty="0">
                  <a:solidFill>
                    <a:schemeClr val="bg1"/>
                  </a:solidFill>
                </a:rPr>
                <a:t>Courtesy of ASEAN National Tourism </a:t>
              </a:r>
              <a:r>
                <a:rPr lang="en-US" sz="800" i="1" dirty="0" err="1">
                  <a:solidFill>
                    <a:schemeClr val="bg1"/>
                  </a:solidFill>
                </a:rPr>
                <a:t>Organisations</a:t>
              </a:r>
              <a:endParaRPr lang="en-US" sz="800" i="1" dirty="0">
                <a:solidFill>
                  <a:schemeClr val="bg1"/>
                </a:solidFill>
              </a:endParaRPr>
            </a:p>
          </p:txBody>
        </p:sp>
      </p:grpSp>
      <p:sp>
        <p:nvSpPr>
          <p:cNvPr id="13" name="Rectangle 12"/>
          <p:cNvSpPr/>
          <p:nvPr/>
        </p:nvSpPr>
        <p:spPr>
          <a:xfrm>
            <a:off x="3505200" y="4267200"/>
            <a:ext cx="2590800" cy="215444"/>
          </a:xfrm>
          <a:prstGeom prst="rect">
            <a:avLst/>
          </a:prstGeom>
        </p:spPr>
        <p:txBody>
          <a:bodyPr wrap="square">
            <a:spAutoFit/>
          </a:bodyPr>
          <a:lstStyle/>
          <a:p>
            <a:r>
              <a:rPr lang="en-US" sz="800" i="1" dirty="0">
                <a:solidFill>
                  <a:schemeClr val="bg1"/>
                </a:solidFill>
              </a:rPr>
              <a:t>Courtesy of ASEAN National Tourism </a:t>
            </a:r>
            <a:r>
              <a:rPr lang="en-US" sz="800" i="1" dirty="0" err="1">
                <a:solidFill>
                  <a:schemeClr val="bg1"/>
                </a:solidFill>
              </a:rPr>
              <a:t>Organisations</a:t>
            </a:r>
            <a:endParaRPr lang="en-US" sz="800" i="1" dirty="0">
              <a:solidFill>
                <a:schemeClr val="bg1"/>
              </a:solidFill>
            </a:endParaRPr>
          </a:p>
        </p:txBody>
      </p:sp>
    </p:spTree>
    <p:extLst>
      <p:ext uri="{BB962C8B-B14F-4D97-AF65-F5344CB8AC3E}">
        <p14:creationId xmlns:p14="http://schemas.microsoft.com/office/powerpoint/2010/main" val="127240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70" y="1715236"/>
            <a:ext cx="4763729" cy="4462573"/>
          </a:xfrm>
          <a:prstGeom prst="rect">
            <a:avLst/>
          </a:prstGeom>
        </p:spPr>
      </p:pic>
      <p:sp>
        <p:nvSpPr>
          <p:cNvPr id="2" name="Title 1"/>
          <p:cNvSpPr>
            <a:spLocks noGrp="1"/>
          </p:cNvSpPr>
          <p:nvPr>
            <p:ph type="ctrTitle"/>
          </p:nvPr>
        </p:nvSpPr>
        <p:spPr>
          <a:xfrm>
            <a:off x="1066800" y="533400"/>
            <a:ext cx="77724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The ASEAN Journey to Community Building</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10" name="Subtitle 2"/>
          <p:cNvSpPr>
            <a:spLocks noGrp="1"/>
          </p:cNvSpPr>
          <p:nvPr>
            <p:ph type="subTitle" idx="1"/>
          </p:nvPr>
        </p:nvSpPr>
        <p:spPr>
          <a:xfrm>
            <a:off x="304800" y="1524000"/>
            <a:ext cx="8610600" cy="4953000"/>
          </a:xfrm>
          <a:noFill/>
          <a:ln>
            <a:noFill/>
          </a:ln>
        </p:spPr>
        <p:txBody>
          <a:bodyPr>
            <a:normAutofit fontScale="92500" lnSpcReduction="20000"/>
          </a:bodyPr>
          <a:lstStyle/>
          <a:p>
            <a:r>
              <a:rPr lang="en-US" sz="4400" b="1" dirty="0" smtClean="0">
                <a:solidFill>
                  <a:srgbClr val="C00000"/>
                </a:solidFill>
                <a:latin typeface="Aharoni" pitchFamily="2" charset="-79"/>
                <a:ea typeface="MS PGothic" pitchFamily="34" charset="-128"/>
                <a:cs typeface="Aharoni" pitchFamily="2" charset="-79"/>
              </a:rPr>
              <a:t>							     </a:t>
            </a:r>
            <a:r>
              <a:rPr lang="en-US" sz="4800" b="1" dirty="0" smtClean="0">
                <a:solidFill>
                  <a:srgbClr val="C00000"/>
                </a:solidFill>
                <a:latin typeface="Aharoni" pitchFamily="2" charset="-79"/>
                <a:ea typeface="MS PGothic" pitchFamily="34" charset="-128"/>
                <a:cs typeface="Aharoni" pitchFamily="2" charset="-79"/>
              </a:rPr>
              <a:t>2015</a:t>
            </a:r>
            <a:endParaRPr lang="en-US" sz="4800" b="1" dirty="0">
              <a:solidFill>
                <a:srgbClr val="C00000"/>
              </a:solidFill>
              <a:latin typeface="Aharoni" pitchFamily="2" charset="-79"/>
              <a:ea typeface="MS PGothic" pitchFamily="34" charset="-128"/>
              <a:cs typeface="Aharoni" pitchFamily="2" charset="-79"/>
            </a:endParaRPr>
          </a:p>
          <a:p>
            <a:r>
              <a:rPr lang="en-US" sz="2000" b="1" dirty="0" smtClean="0">
                <a:solidFill>
                  <a:srgbClr val="C00000"/>
                </a:solidFill>
                <a:latin typeface="Aharoni" pitchFamily="2" charset="-79"/>
                <a:ea typeface="MS PGothic" pitchFamily="34" charset="-128"/>
                <a:cs typeface="Aharoni" pitchFamily="2" charset="-79"/>
              </a:rPr>
              <a:t>                                                                                                      </a:t>
            </a:r>
            <a:r>
              <a:rPr lang="en-US" sz="1700" b="1" dirty="0" smtClean="0">
                <a:solidFill>
                  <a:schemeClr val="accent3">
                    <a:lumMod val="50000"/>
                  </a:schemeClr>
                </a:solidFill>
                <a:latin typeface="+mn-lt"/>
                <a:ea typeface="MS PGothic" pitchFamily="34" charset="-128"/>
                <a:cs typeface="Aharoni" pitchFamily="2" charset="-79"/>
              </a:rPr>
              <a:t>ASEAN Community</a:t>
            </a:r>
          </a:p>
          <a:p>
            <a:r>
              <a:rPr lang="en-US" sz="4400" b="1" dirty="0">
                <a:solidFill>
                  <a:srgbClr val="C00000"/>
                </a:solidFill>
                <a:latin typeface="Aharoni" pitchFamily="2" charset="-79"/>
                <a:ea typeface="MS PGothic" pitchFamily="34" charset="-128"/>
                <a:cs typeface="Aharoni" pitchFamily="2" charset="-79"/>
              </a:rPr>
              <a:t>	</a:t>
            </a:r>
            <a:r>
              <a:rPr lang="en-US" sz="4400" b="1" dirty="0" smtClean="0">
                <a:solidFill>
                  <a:srgbClr val="C00000"/>
                </a:solidFill>
                <a:latin typeface="Aharoni" pitchFamily="2" charset="-79"/>
                <a:ea typeface="MS PGothic" pitchFamily="34" charset="-128"/>
                <a:cs typeface="Aharoni" pitchFamily="2" charset="-79"/>
              </a:rPr>
              <a:t>				</a:t>
            </a:r>
            <a:r>
              <a:rPr lang="en-US" sz="4800" b="1" dirty="0" smtClean="0">
                <a:latin typeface="Aharoni" pitchFamily="2" charset="-79"/>
                <a:ea typeface="MS PGothic" pitchFamily="34" charset="-128"/>
                <a:cs typeface="Aharoni" pitchFamily="2" charset="-79"/>
              </a:rPr>
              <a:t>      2007</a:t>
            </a:r>
            <a:endParaRPr lang="en-US" sz="4800" b="1" dirty="0" smtClean="0">
              <a:latin typeface="+mn-lt"/>
              <a:ea typeface="MS PGothic" pitchFamily="34" charset="-128"/>
              <a:cs typeface="Aharoni" pitchFamily="2" charset="-79"/>
            </a:endParaRPr>
          </a:p>
          <a:p>
            <a:r>
              <a:rPr lang="en-US" sz="1700" b="1" dirty="0">
                <a:solidFill>
                  <a:schemeClr val="accent3">
                    <a:lumMod val="50000"/>
                  </a:schemeClr>
                </a:solidFill>
                <a:latin typeface="+mn-lt"/>
                <a:ea typeface="MS PGothic" pitchFamily="34" charset="-128"/>
                <a:cs typeface="Aharoni" pitchFamily="2" charset="-79"/>
              </a:rPr>
              <a:t>	</a:t>
            </a:r>
            <a:r>
              <a:rPr lang="en-US" sz="1700" b="1" dirty="0" smtClean="0">
                <a:solidFill>
                  <a:schemeClr val="accent3">
                    <a:lumMod val="50000"/>
                  </a:schemeClr>
                </a:solidFill>
                <a:latin typeface="+mn-lt"/>
                <a:ea typeface="MS PGothic" pitchFamily="34" charset="-128"/>
                <a:cs typeface="Aharoni" pitchFamily="2" charset="-79"/>
              </a:rPr>
              <a:t>					Cebu Declaration</a:t>
            </a:r>
          </a:p>
          <a:p>
            <a:r>
              <a:rPr lang="en-US" sz="4400" b="1" dirty="0">
                <a:solidFill>
                  <a:srgbClr val="C00000"/>
                </a:solidFill>
                <a:latin typeface="Aharoni" pitchFamily="2" charset="-79"/>
                <a:ea typeface="MS PGothic" pitchFamily="34" charset="-128"/>
                <a:cs typeface="Aharoni" pitchFamily="2" charset="-79"/>
              </a:rPr>
              <a:t>	</a:t>
            </a:r>
            <a:r>
              <a:rPr lang="en-US" sz="4400" b="1" dirty="0" smtClean="0">
                <a:solidFill>
                  <a:srgbClr val="C00000"/>
                </a:solidFill>
                <a:latin typeface="Aharoni" pitchFamily="2" charset="-79"/>
                <a:ea typeface="MS PGothic" pitchFamily="34" charset="-128"/>
                <a:cs typeface="Aharoni" pitchFamily="2" charset="-79"/>
              </a:rPr>
              <a:t>		</a:t>
            </a:r>
            <a:r>
              <a:rPr lang="en-US" sz="4800" b="1" dirty="0" smtClean="0">
                <a:latin typeface="Aharoni" pitchFamily="2" charset="-79"/>
                <a:ea typeface="MS PGothic" pitchFamily="34" charset="-128"/>
                <a:cs typeface="Aharoni" pitchFamily="2" charset="-79"/>
              </a:rPr>
              <a:t>      2003</a:t>
            </a:r>
            <a:endParaRPr lang="en-US" sz="4800" b="1" dirty="0">
              <a:latin typeface="Aharoni" pitchFamily="2" charset="-79"/>
              <a:ea typeface="MS PGothic" pitchFamily="34" charset="-128"/>
              <a:cs typeface="Aharoni" pitchFamily="2" charset="-79"/>
            </a:endParaRPr>
          </a:p>
          <a:p>
            <a:r>
              <a:rPr lang="en-US" sz="1900" b="1" dirty="0" smtClean="0">
                <a:solidFill>
                  <a:srgbClr val="C00000"/>
                </a:solidFill>
                <a:latin typeface="Aharoni" pitchFamily="2" charset="-79"/>
                <a:ea typeface="MS PGothic" pitchFamily="34" charset="-128"/>
                <a:cs typeface="Aharoni" pitchFamily="2" charset="-79"/>
              </a:rPr>
              <a:t>                                                         </a:t>
            </a:r>
            <a:r>
              <a:rPr lang="en-US" sz="1900" b="1" dirty="0" smtClean="0">
                <a:solidFill>
                  <a:schemeClr val="accent3">
                    <a:lumMod val="50000"/>
                  </a:schemeClr>
                </a:solidFill>
                <a:latin typeface="+mn-lt"/>
                <a:ea typeface="MS PGothic" pitchFamily="34" charset="-128"/>
                <a:cs typeface="Aharoni" pitchFamily="2" charset="-79"/>
              </a:rPr>
              <a:t>Bali Concord II</a:t>
            </a:r>
          </a:p>
          <a:p>
            <a:r>
              <a:rPr lang="en-US" sz="4400" b="1" dirty="0">
                <a:solidFill>
                  <a:srgbClr val="C00000"/>
                </a:solidFill>
                <a:latin typeface="Aharoni" pitchFamily="2" charset="-79"/>
                <a:ea typeface="MS PGothic" pitchFamily="34" charset="-128"/>
                <a:cs typeface="Aharoni" pitchFamily="2" charset="-79"/>
              </a:rPr>
              <a:t>	</a:t>
            </a:r>
            <a:r>
              <a:rPr lang="en-US" sz="4400" b="1" dirty="0" smtClean="0">
                <a:solidFill>
                  <a:srgbClr val="C00000"/>
                </a:solidFill>
                <a:latin typeface="Aharoni" pitchFamily="2" charset="-79"/>
                <a:ea typeface="MS PGothic" pitchFamily="34" charset="-128"/>
                <a:cs typeface="Aharoni" pitchFamily="2" charset="-79"/>
              </a:rPr>
              <a:t>	</a:t>
            </a:r>
            <a:r>
              <a:rPr lang="en-US" sz="4800" b="1" dirty="0" smtClean="0">
                <a:solidFill>
                  <a:srgbClr val="C00000"/>
                </a:solidFill>
                <a:latin typeface="Aharoni" pitchFamily="2" charset="-79"/>
                <a:ea typeface="MS PGothic" pitchFamily="34" charset="-128"/>
                <a:cs typeface="Aharoni" pitchFamily="2" charset="-79"/>
              </a:rPr>
              <a:t> </a:t>
            </a:r>
            <a:r>
              <a:rPr lang="en-US" sz="4800" b="1" dirty="0" smtClean="0">
                <a:latin typeface="Aharoni" pitchFamily="2" charset="-79"/>
                <a:ea typeface="MS PGothic" pitchFamily="34" charset="-128"/>
                <a:cs typeface="Aharoni" pitchFamily="2" charset="-79"/>
              </a:rPr>
              <a:t>1997</a:t>
            </a:r>
          </a:p>
          <a:p>
            <a:r>
              <a:rPr lang="en-US" sz="1700" b="1" dirty="0" smtClean="0">
                <a:solidFill>
                  <a:schemeClr val="accent3">
                    <a:lumMod val="50000"/>
                  </a:schemeClr>
                </a:solidFill>
                <a:latin typeface="+mn-lt"/>
                <a:ea typeface="MS PGothic" pitchFamily="34" charset="-128"/>
                <a:cs typeface="Aharoni" pitchFamily="2" charset="-79"/>
              </a:rPr>
              <a:t>                                             ASEAN Vision 2020</a:t>
            </a:r>
          </a:p>
          <a:p>
            <a:r>
              <a:rPr lang="en-US" sz="4800" b="1" dirty="0" smtClean="0">
                <a:latin typeface="Aharoni" pitchFamily="2" charset="-79"/>
                <a:ea typeface="MS PGothic" pitchFamily="34" charset="-128"/>
                <a:cs typeface="Aharoni" pitchFamily="2" charset="-79"/>
              </a:rPr>
              <a:t>1967</a:t>
            </a:r>
          </a:p>
          <a:p>
            <a:r>
              <a:rPr lang="en-US" sz="1700" b="1" dirty="0" smtClean="0">
                <a:solidFill>
                  <a:schemeClr val="accent3">
                    <a:lumMod val="50000"/>
                  </a:schemeClr>
                </a:solidFill>
                <a:latin typeface="+mn-lt"/>
                <a:ea typeface="MS PGothic" pitchFamily="34" charset="-128"/>
                <a:cs typeface="Aharoni" pitchFamily="2" charset="-79"/>
              </a:rPr>
              <a:t>Bangkok Declaration </a:t>
            </a:r>
          </a:p>
        </p:txBody>
      </p:sp>
    </p:spTree>
    <p:extLst>
      <p:ext uri="{BB962C8B-B14F-4D97-AF65-F5344CB8AC3E}">
        <p14:creationId xmlns:p14="http://schemas.microsoft.com/office/powerpoint/2010/main" val="258777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85800"/>
            <a:ext cx="77724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The ASEAN Journey to Community Building</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722671" y="1557308"/>
            <a:ext cx="3962400" cy="4572000"/>
          </a:xfrm>
        </p:spPr>
        <p:txBody>
          <a:bodyPr>
            <a:normAutofit lnSpcReduction="10000"/>
          </a:bodyPr>
          <a:lstStyle/>
          <a:p>
            <a:r>
              <a:rPr lang="en-US" sz="3200" b="1" dirty="0">
                <a:solidFill>
                  <a:srgbClr val="C00000"/>
                </a:solidFill>
                <a:effectLst>
                  <a:outerShdw blurRad="38100" dist="38100" dir="2700000" algn="tl">
                    <a:srgbClr val="000000">
                      <a:alpha val="43137"/>
                    </a:srgbClr>
                  </a:outerShdw>
                </a:effectLst>
                <a:latin typeface="Aharoni" pitchFamily="2" charset="-79"/>
                <a:ea typeface="MS PGothic" pitchFamily="34" charset="-128"/>
                <a:cs typeface="Aharoni" pitchFamily="2" charset="-79"/>
              </a:rPr>
              <a:t>Bangkok Declaration</a:t>
            </a:r>
          </a:p>
          <a:p>
            <a:pPr lvl="0"/>
            <a:endParaRPr lang="en-US" sz="1100" dirty="0" smtClean="0">
              <a:ea typeface="MS PGothic" pitchFamily="34" charset="-128"/>
            </a:endParaRPr>
          </a:p>
          <a:p>
            <a:pPr lvl="0"/>
            <a:r>
              <a:rPr lang="en-US" sz="2200" b="1" dirty="0" smtClean="0">
                <a:ea typeface="MS PGothic" pitchFamily="34" charset="-128"/>
              </a:rPr>
              <a:t>“Accelerate </a:t>
            </a:r>
            <a:r>
              <a:rPr lang="en-US" sz="2200" b="1" dirty="0">
                <a:ea typeface="MS PGothic" pitchFamily="34" charset="-128"/>
              </a:rPr>
              <a:t>the economic growth, social progress and cultural development in the region through joint </a:t>
            </a:r>
            <a:r>
              <a:rPr lang="en-US" sz="2200" b="1" dirty="0" smtClean="0">
                <a:ea typeface="MS PGothic" pitchFamily="34" charset="-128"/>
              </a:rPr>
              <a:t>endeavors.”</a:t>
            </a:r>
            <a:endParaRPr lang="en-US" sz="2200" b="1" dirty="0">
              <a:ea typeface="MS PGothic" pitchFamily="34" charset="-128"/>
            </a:endParaRPr>
          </a:p>
          <a:p>
            <a:pPr lvl="0"/>
            <a:endParaRPr lang="en-US" sz="1050" b="1" dirty="0" smtClean="0"/>
          </a:p>
          <a:p>
            <a:pPr lvl="0"/>
            <a:r>
              <a:rPr lang="en-US" sz="2200" b="1" dirty="0" smtClean="0">
                <a:ea typeface="MS PGothic" pitchFamily="34" charset="-128"/>
              </a:rPr>
              <a:t>“Promote </a:t>
            </a:r>
            <a:r>
              <a:rPr lang="en-US" sz="2200" b="1" dirty="0">
                <a:ea typeface="MS PGothic" pitchFamily="34" charset="-128"/>
              </a:rPr>
              <a:t>regional peace and stability through abiding respect for justice and the rule of </a:t>
            </a:r>
            <a:r>
              <a:rPr lang="en-US" sz="2200" b="1" dirty="0" smtClean="0">
                <a:ea typeface="MS PGothic" pitchFamily="34" charset="-128"/>
              </a:rPr>
              <a:t>law.”</a:t>
            </a:r>
            <a:endParaRPr lang="en-US" sz="2200" b="1" dirty="0">
              <a:ea typeface="MS PGothic" pitchFamily="34" charset="-128"/>
            </a:endParaRPr>
          </a:p>
        </p:txBody>
      </p:sp>
      <p:pic>
        <p:nvPicPr>
          <p:cNvPr id="4" name="Picture 2" descr="Signing of the Bangkok Declaration 1967.jpg"/>
          <p:cNvPicPr>
            <a:picLocks noChangeAspect="1"/>
          </p:cNvPicPr>
          <p:nvPr/>
        </p:nvPicPr>
        <p:blipFill>
          <a:blip r:embed="rId2"/>
          <a:srcRect/>
          <a:stretch>
            <a:fillRect/>
          </a:stretch>
        </p:blipFill>
        <p:spPr bwMode="auto">
          <a:xfrm>
            <a:off x="4746296" y="1905000"/>
            <a:ext cx="3761289" cy="256820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619135" y="4648200"/>
            <a:ext cx="1887055" cy="1200329"/>
          </a:xfrm>
          <a:prstGeom prst="rect">
            <a:avLst/>
          </a:prstGeom>
        </p:spPr>
        <p:txBody>
          <a:bodyPr wrap="none">
            <a:spAutoFit/>
          </a:bodyPr>
          <a:lstStyle/>
          <a:p>
            <a:pPr lvl="0" eaLnBrk="0" fontAlgn="base" hangingPunct="0">
              <a:spcBef>
                <a:spcPct val="20000"/>
              </a:spcBef>
              <a:spcAft>
                <a:spcPct val="0"/>
              </a:spcAft>
              <a:buClr>
                <a:srgbClr val="FF0000"/>
              </a:buClr>
            </a:pPr>
            <a:r>
              <a:rPr lang="en-US" sz="7200" dirty="0">
                <a:solidFill>
                  <a:srgbClr val="9BBB59">
                    <a:lumMod val="50000"/>
                  </a:srgbClr>
                </a:solidFill>
                <a:effectLst>
                  <a:outerShdw blurRad="38100" dist="38100" dir="2700000" algn="tl">
                    <a:srgbClr val="000000">
                      <a:alpha val="43137"/>
                    </a:srgbClr>
                  </a:outerShdw>
                </a:effectLst>
                <a:latin typeface="Bernard MT Condensed" pitchFamily="18" charset="0"/>
                <a:cs typeface="Aharoni" pitchFamily="2" charset="-79"/>
              </a:rPr>
              <a:t>1967</a:t>
            </a:r>
            <a:endParaRPr lang="en-US" sz="7200" b="1" dirty="0">
              <a:solidFill>
                <a:srgbClr val="C00000"/>
              </a:solidFill>
              <a:effectLst>
                <a:outerShdw blurRad="38100" dist="38100" dir="2700000" algn="tl">
                  <a:srgbClr val="000000">
                    <a:alpha val="43137"/>
                  </a:srgbClr>
                </a:outerShdw>
              </a:effectLst>
              <a:latin typeface="Bernard MT Condensed" pitchFamily="18" charset="0"/>
              <a:ea typeface="MS PGothic" pitchFamily="34" charset="-128"/>
              <a:cs typeface="Aharoni" pitchFamily="2" charset="-79"/>
            </a:endParaRPr>
          </a:p>
        </p:txBody>
      </p:sp>
    </p:spTree>
    <p:extLst>
      <p:ext uri="{BB962C8B-B14F-4D97-AF65-F5344CB8AC3E}">
        <p14:creationId xmlns:p14="http://schemas.microsoft.com/office/powerpoint/2010/main" val="382845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Custom 13">
      <a:dk1>
        <a:srgbClr val="000000"/>
      </a:dk1>
      <a:lt1>
        <a:srgbClr val="FFFFFF"/>
      </a:lt1>
      <a:dk2>
        <a:srgbClr val="0D5FA1"/>
      </a:dk2>
      <a:lt2>
        <a:srgbClr val="FFFFFF"/>
      </a:lt2>
      <a:accent1>
        <a:srgbClr val="E4E4E4"/>
      </a:accent1>
      <a:accent2>
        <a:srgbClr val="FCD8D6"/>
      </a:accent2>
      <a:accent3>
        <a:srgbClr val="EF3D32"/>
      </a:accent3>
      <a:accent4>
        <a:srgbClr val="0D5FA1"/>
      </a:accent4>
      <a:accent5>
        <a:srgbClr val="FFC000"/>
      </a:accent5>
      <a:accent6>
        <a:srgbClr val="808080"/>
      </a:accent6>
      <a:hlink>
        <a:srgbClr val="0066CC"/>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47404</TotalTime>
  <Words>3348</Words>
  <Application>Microsoft Office PowerPoint</Application>
  <PresentationFormat>On-screen Show (4:3)</PresentationFormat>
  <Paragraphs>445</Paragraphs>
  <Slides>45</Slides>
  <Notes>22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50" baseType="lpstr">
      <vt:lpstr>1_Office Theme</vt:lpstr>
      <vt:lpstr>Office Theme</vt:lpstr>
      <vt:lpstr>blank</vt:lpstr>
      <vt:lpstr>2_Office Theme</vt:lpstr>
      <vt:lpstr>think-cell Slide</vt:lpstr>
      <vt:lpstr>PowerPoint Presentation</vt:lpstr>
      <vt:lpstr>Association of Southeast Asian Nations (ASEAN)</vt:lpstr>
      <vt:lpstr>ASEAN Emblem</vt:lpstr>
      <vt:lpstr>ASEAN – A well-connected region </vt:lpstr>
      <vt:lpstr>PowerPoint Presentation</vt:lpstr>
      <vt:lpstr>PowerPoint Presentation</vt:lpstr>
      <vt:lpstr>ASEAN…</vt:lpstr>
      <vt:lpstr>The ASEAN Journey to Community Building</vt:lpstr>
      <vt:lpstr>The ASEAN Journey to Community Building</vt:lpstr>
      <vt:lpstr>The ASEAN Journey to Community Building</vt:lpstr>
      <vt:lpstr>The ASEAN Journey to Community Building</vt:lpstr>
      <vt:lpstr>The ASEAN Journey to Community Building</vt:lpstr>
      <vt:lpstr>Launch of ASEAN Community – 31 Dec. 2015</vt:lpstr>
      <vt:lpstr>“A politically cohesive, economically integrated, socially responsible, and truly people-oriented, people-centered and rules-based ASEAN”</vt:lpstr>
      <vt:lpstr>ASEAN Governance</vt:lpstr>
      <vt:lpstr>PowerPoint Presentation</vt:lpstr>
      <vt:lpstr>Overview of the ASEAN Community</vt:lpstr>
      <vt:lpstr>The Community Building Milestones</vt:lpstr>
      <vt:lpstr>ASEAN Dialogue Partners</vt:lpstr>
      <vt:lpstr>ASEAN Sectoral Dialogue Partners</vt:lpstr>
      <vt:lpstr>ASEAN Development Partner</vt:lpstr>
      <vt:lpstr>Developments in Political Cooperation</vt:lpstr>
      <vt:lpstr>Developments in the Security Cooperation: Transnational Crime </vt:lpstr>
      <vt:lpstr>Developments in the Security Cooperation: Transnational Crime </vt:lpstr>
      <vt:lpstr>The Community Building Milestones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ASEAN Secretariat</vt:lpstr>
      <vt:lpstr>ASEAN Secretariat</vt:lpstr>
      <vt:lpstr>PowerPoint Presentation</vt:lpstr>
      <vt:lpstr>Current  Staff Composition</vt:lpstr>
      <vt:lpstr>Secretary-General of ASEAN  (2018-2022) </vt:lpstr>
      <vt:lpstr>Deputy Secretaries-General</vt:lpstr>
      <vt:lpstr>PowerPoint Presentation</vt:lpstr>
      <vt:lpstr>Thank you</vt:lpstr>
    </vt:vector>
  </TitlesOfParts>
  <Company>The ASEAN SECRETARIAT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ASEAN 2015 Community Building &amp; Post-2015 ASEAN</dc:title>
  <dc:creator>CRD</dc:creator>
  <cp:lastModifiedBy>Margareth Naulie Panggabean</cp:lastModifiedBy>
  <cp:revision>354</cp:revision>
  <cp:lastPrinted>2016-10-27T08:58:22Z</cp:lastPrinted>
  <dcterms:created xsi:type="dcterms:W3CDTF">2014-01-08T09:58:03Z</dcterms:created>
  <dcterms:modified xsi:type="dcterms:W3CDTF">2018-07-18T03:05:01Z</dcterms:modified>
</cp:coreProperties>
</file>