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57" r:id="rId2"/>
    <p:sldId id="763" r:id="rId3"/>
    <p:sldId id="765" r:id="rId4"/>
    <p:sldId id="760" r:id="rId5"/>
    <p:sldId id="761" r:id="rId6"/>
    <p:sldId id="762" r:id="rId7"/>
    <p:sldId id="785" r:id="rId8"/>
    <p:sldId id="764" r:id="rId9"/>
    <p:sldId id="766" r:id="rId10"/>
    <p:sldId id="767" r:id="rId11"/>
    <p:sldId id="768" r:id="rId12"/>
    <p:sldId id="773" r:id="rId13"/>
    <p:sldId id="775" r:id="rId14"/>
    <p:sldId id="769" r:id="rId15"/>
    <p:sldId id="776" r:id="rId16"/>
    <p:sldId id="771" r:id="rId17"/>
    <p:sldId id="779" r:id="rId18"/>
    <p:sldId id="778" r:id="rId19"/>
    <p:sldId id="786" r:id="rId20"/>
    <p:sldId id="780" r:id="rId21"/>
    <p:sldId id="781" r:id="rId22"/>
    <p:sldId id="783" r:id="rId23"/>
    <p:sldId id="782" r:id="rId24"/>
    <p:sldId id="784" r:id="rId25"/>
    <p:sldId id="770" r:id="rId26"/>
    <p:sldId id="310" r:id="rId27"/>
  </p:sldIdLst>
  <p:sldSz cx="9144000" cy="6858000" type="screen4x3"/>
  <p:notesSz cx="6858000" cy="9144000"/>
  <p:defaultTextStyle>
    <a:defPPr>
      <a:defRPr lang="id-ID"/>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2" y="-72"/>
      </p:cViewPr>
      <p:guideLst>
        <p:guide orient="horz" pos="2160"/>
        <p:guide pos="2832"/>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MS PGothic" pitchFamily="34" charset="-128"/>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itchFamily="34" charset="0"/>
              </a:defRPr>
            </a:lvl1pPr>
          </a:lstStyle>
          <a:p>
            <a:pPr>
              <a:defRPr/>
            </a:pPr>
            <a:fld id="{072D0597-3D2D-41D5-AA21-E8E8B72F7AB7}" type="datetimeFigureOut">
              <a:rPr lang="en-US"/>
              <a:pPr>
                <a:defRPr/>
              </a:pPr>
              <a:t>6/12/2017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MS PGothic" pitchFamily="34" charset="-128"/>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E98FEF99-41CA-483E-B2F5-7910B29296FF}" type="slidenum">
              <a:rPr lang="en-US"/>
              <a:pPr>
                <a:defRPr/>
              </a:pPr>
              <a:t>‹#›</a:t>
            </a:fld>
            <a:endParaRPr lang="en-US"/>
          </a:p>
        </p:txBody>
      </p:sp>
    </p:spTree>
    <p:extLst>
      <p:ext uri="{BB962C8B-B14F-4D97-AF65-F5344CB8AC3E}">
        <p14:creationId xmlns:p14="http://schemas.microsoft.com/office/powerpoint/2010/main" val="2977052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MS PGothic" pitchFamily="34" charset="-128"/>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itchFamily="34" charset="0"/>
              </a:defRPr>
            </a:lvl1pPr>
          </a:lstStyle>
          <a:p>
            <a:pPr>
              <a:defRPr/>
            </a:pPr>
            <a:fld id="{0B503F79-8992-4E35-91AA-D5C49649DE03}" type="datetimeFigureOut">
              <a:rPr lang="id-ID"/>
              <a:pPr>
                <a:defRPr/>
              </a:pPr>
              <a:t>12/06/2017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MS PGothic" pitchFamily="34" charset="-128"/>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C44C37A8-E4BA-4A5C-865A-30A69B6CD926}" type="slidenum">
              <a:rPr lang="id-ID"/>
              <a:pPr>
                <a:defRPr/>
              </a:pPr>
              <a:t>‹#›</a:t>
            </a:fld>
            <a:endParaRPr lang="id-ID"/>
          </a:p>
        </p:txBody>
      </p:sp>
    </p:spTree>
    <p:extLst>
      <p:ext uri="{BB962C8B-B14F-4D97-AF65-F5344CB8AC3E}">
        <p14:creationId xmlns:p14="http://schemas.microsoft.com/office/powerpoint/2010/main" val="2778531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357313" y="3357563"/>
            <a:ext cx="6500812" cy="3170237"/>
          </a:xfrm>
          <a:prstGeom prst="rect">
            <a:avLst/>
          </a:prstGeom>
          <a:noFill/>
          <a:ln w="9525">
            <a:noFill/>
            <a:miter lim="800000"/>
            <a:headEnd/>
            <a:tailEnd/>
          </a:ln>
        </p:spPr>
        <p:txBody>
          <a:bodyPr>
            <a:spAutoFit/>
          </a:bodyPr>
          <a:lstStyle/>
          <a:p>
            <a:pPr algn="ctr" eaLnBrk="1" hangingPunct="1">
              <a:defRPr/>
            </a:pPr>
            <a:r>
              <a:rPr lang="id-ID" sz="2000">
                <a:latin typeface="Calibri" pitchFamily="34" charset="0"/>
                <a:cs typeface="Calibri" pitchFamily="34" charset="0"/>
              </a:rPr>
              <a:t>Prepared by:</a:t>
            </a:r>
          </a:p>
          <a:p>
            <a:pPr algn="ctr" eaLnBrk="1" hangingPunct="1">
              <a:defRPr/>
            </a:pPr>
            <a:endParaRPr lang="id-ID" sz="2000">
              <a:latin typeface="Calibri" pitchFamily="34" charset="0"/>
              <a:cs typeface="Calibri" pitchFamily="34" charset="0"/>
            </a:endParaRPr>
          </a:p>
          <a:p>
            <a:pPr algn="ctr" eaLnBrk="1" hangingPunct="1">
              <a:defRPr/>
            </a:pPr>
            <a:endParaRPr lang="id-ID" sz="2000">
              <a:latin typeface="Calibri" pitchFamily="34" charset="0"/>
              <a:cs typeface="Calibri" pitchFamily="34" charset="0"/>
            </a:endParaRPr>
          </a:p>
          <a:p>
            <a:pPr algn="ctr" eaLnBrk="1" hangingPunct="1">
              <a:defRPr/>
            </a:pPr>
            <a:endParaRPr lang="id-ID" sz="2000">
              <a:latin typeface="Calibri" pitchFamily="34" charset="0"/>
              <a:cs typeface="Calibri" pitchFamily="34" charset="0"/>
            </a:endParaRPr>
          </a:p>
          <a:p>
            <a:pPr algn="ctr" eaLnBrk="1" hangingPunct="1">
              <a:defRPr/>
            </a:pPr>
            <a:r>
              <a:rPr lang="id-ID" sz="2000">
                <a:latin typeface="Calibri" pitchFamily="34" charset="0"/>
                <a:cs typeface="Calibri" pitchFamily="34" charset="0"/>
              </a:rPr>
              <a:t>Approved by:</a:t>
            </a:r>
          </a:p>
          <a:p>
            <a:pPr algn="ctr" eaLnBrk="1" hangingPunct="1">
              <a:defRPr/>
            </a:pPr>
            <a:r>
              <a:rPr lang="id-ID" sz="2000">
                <a:latin typeface="Calibri" pitchFamily="34" charset="0"/>
                <a:cs typeface="Calibri" pitchFamily="34" charset="0"/>
              </a:rPr>
              <a:t>ASEAN TMHS GMP Task Force</a:t>
            </a:r>
          </a:p>
          <a:p>
            <a:pPr algn="ctr" eaLnBrk="1" hangingPunct="1">
              <a:defRPr/>
            </a:pPr>
            <a:r>
              <a:rPr lang="id-ID" sz="2000">
                <a:latin typeface="Calibri" pitchFamily="34" charset="0"/>
                <a:cs typeface="Calibri" pitchFamily="34" charset="0"/>
              </a:rPr>
              <a:t> </a:t>
            </a:r>
          </a:p>
          <a:p>
            <a:pPr algn="ctr" eaLnBrk="1" hangingPunct="1">
              <a:defRPr/>
            </a:pPr>
            <a:r>
              <a:rPr lang="id-ID" sz="2000">
                <a:latin typeface="Calibri" pitchFamily="34" charset="0"/>
                <a:cs typeface="Calibri" pitchFamily="34" charset="0"/>
              </a:rPr>
              <a:t>Endorsed by:</a:t>
            </a:r>
          </a:p>
          <a:p>
            <a:pPr algn="ctr" eaLnBrk="1" hangingPunct="1">
              <a:defRPr/>
            </a:pPr>
            <a:r>
              <a:rPr lang="id-ID" sz="2000">
                <a:latin typeface="Calibri" pitchFamily="34" charset="0"/>
                <a:cs typeface="Calibri" pitchFamily="34" charset="0"/>
              </a:rPr>
              <a:t>ASEAN TMHS Product Working Group </a:t>
            </a:r>
          </a:p>
          <a:p>
            <a:pPr algn="ctr" eaLnBrk="1" hangingPunct="1">
              <a:defRPr/>
            </a:pPr>
            <a:endParaRPr lang="id-ID" sz="2000">
              <a:latin typeface="Calibri" pitchFamily="34" charset="0"/>
              <a:cs typeface="Calibri" pitchFamily="34" charset="0"/>
            </a:endParaRPr>
          </a:p>
        </p:txBody>
      </p:sp>
      <p:pic>
        <p:nvPicPr>
          <p:cNvPr id="5" name="Content Placeholder 3" descr="Logo Asea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7175" y="2133600"/>
            <a:ext cx="1203325"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userDrawn="1"/>
        </p:nvSpPr>
        <p:spPr>
          <a:xfrm>
            <a:off x="428625" y="476250"/>
            <a:ext cx="8378825" cy="428625"/>
          </a:xfrm>
          <a:prstGeom prst="rect">
            <a:avLst/>
          </a:prstGeom>
        </p:spPr>
        <p:txBody>
          <a:bodyPr anchor="ctr"/>
          <a:lstStyle>
            <a:lvl1pPr>
              <a:defRPr sz="3600" baseline="0"/>
            </a:lvl1pPr>
          </a:lstStyle>
          <a:p>
            <a:pPr algn="ctr" eaLnBrk="1" fontAlgn="auto" hangingPunct="1">
              <a:spcAft>
                <a:spcPts val="0"/>
              </a:spcAft>
              <a:defRPr/>
            </a:pPr>
            <a:r>
              <a:rPr lang="id-ID" sz="2000" b="1" dirty="0" smtClean="0">
                <a:latin typeface="Calibri"/>
                <a:cs typeface="Calibri"/>
              </a:rPr>
              <a:t>ASEAN Guideline</a:t>
            </a:r>
            <a:r>
              <a:rPr lang="en-US" sz="2000" b="1" dirty="0" smtClean="0">
                <a:latin typeface="Calibri"/>
                <a:cs typeface="Calibri"/>
              </a:rPr>
              <a:t>s </a:t>
            </a:r>
            <a:r>
              <a:rPr lang="id-ID" sz="2000" b="1" dirty="0" smtClean="0">
                <a:latin typeface="Calibri"/>
                <a:cs typeface="Calibri"/>
              </a:rPr>
              <a:t>on GMP for Traditional Medicines </a:t>
            </a:r>
            <a:r>
              <a:rPr lang="en-US" sz="2000" b="1" dirty="0" smtClean="0">
                <a:latin typeface="Calibri"/>
                <a:cs typeface="Calibri"/>
              </a:rPr>
              <a:t>/ Health Supplements (TM/HS)</a:t>
            </a:r>
            <a:endParaRPr lang="id-ID" sz="2000" b="1" dirty="0" smtClean="0">
              <a:latin typeface="Calibri"/>
              <a:ea typeface="MS PGothic" charset="0"/>
              <a:cs typeface="Calibri"/>
            </a:endParaRPr>
          </a:p>
        </p:txBody>
      </p:sp>
      <p:grpSp>
        <p:nvGrpSpPr>
          <p:cNvPr id="7" name="Group 11"/>
          <p:cNvGrpSpPr>
            <a:grpSpLocks/>
          </p:cNvGrpSpPr>
          <p:nvPr userDrawn="1"/>
        </p:nvGrpSpPr>
        <p:grpSpPr bwMode="auto">
          <a:xfrm>
            <a:off x="250825" y="6237288"/>
            <a:ext cx="8734425" cy="549275"/>
            <a:chOff x="251520" y="6237312"/>
            <a:chExt cx="8733996" cy="549220"/>
          </a:xfrm>
        </p:grpSpPr>
        <p:pic>
          <p:nvPicPr>
            <p:cNvPr id="8" name="Picture 10" descr="Brune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520" y="6237312"/>
              <a:ext cx="952000"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descr="camboja.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60757" y="6252680"/>
              <a:ext cx="757375"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2" descr="laos.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74544" y="6268048"/>
              <a:ext cx="783998"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descr="malaysia.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715588" y="6268048"/>
              <a:ext cx="799772"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 descr="indonesia.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077624" y="6260364"/>
              <a:ext cx="767998"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5" descr="myanmar.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569148" y="6267164"/>
              <a:ext cx="889414"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6" descr="philipina.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528416" y="6282532"/>
              <a:ext cx="1008000"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7" descr="thailand.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7400512" y="6273376"/>
              <a:ext cx="768000"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8" descr="vietnam.jp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8231870" y="6273376"/>
              <a:ext cx="753646"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9" descr="singapura.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6593350" y="6275732"/>
              <a:ext cx="750522"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ctrTitle"/>
          </p:nvPr>
        </p:nvSpPr>
        <p:spPr>
          <a:xfrm>
            <a:off x="782982" y="905300"/>
            <a:ext cx="7772400" cy="1470025"/>
          </a:xfrm>
        </p:spPr>
        <p:txBody>
          <a:bodyPr>
            <a:normAutofit/>
          </a:bodyPr>
          <a:lstStyle>
            <a:lvl1pPr>
              <a:defRPr sz="4400" baseline="0">
                <a:latin typeface="+mn-lt"/>
                <a:cs typeface="Calibri"/>
              </a:defRPr>
            </a:lvl1pPr>
          </a:lstStyle>
          <a:p>
            <a:r>
              <a:rPr lang="en-US" dirty="0" smtClean="0"/>
              <a:t>Click to edit Master title style</a:t>
            </a:r>
            <a:endParaRPr lang="id-ID" dirty="0"/>
          </a:p>
        </p:txBody>
      </p:sp>
      <p:sp>
        <p:nvSpPr>
          <p:cNvPr id="3" name="Subtitle 2"/>
          <p:cNvSpPr>
            <a:spLocks noGrp="1"/>
          </p:cNvSpPr>
          <p:nvPr>
            <p:ph type="subTitle" idx="1"/>
          </p:nvPr>
        </p:nvSpPr>
        <p:spPr>
          <a:xfrm>
            <a:off x="1430630" y="3717032"/>
            <a:ext cx="6400800" cy="432048"/>
          </a:xfrm>
        </p:spPr>
        <p:txBody>
          <a:bodyPr>
            <a:noAutofit/>
          </a:bodyPr>
          <a:lstStyle>
            <a:lvl1pPr marL="0" indent="0" algn="ctr">
              <a:buNone/>
              <a:defRPr sz="2000">
                <a:solidFill>
                  <a:schemeClr val="tx1"/>
                </a:solidFill>
                <a:latin typeface="+mn-lt"/>
                <a:cs typeface="Calibr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id-ID" dirty="0"/>
          </a:p>
        </p:txBody>
      </p:sp>
      <p:sp>
        <p:nvSpPr>
          <p:cNvPr id="18" name="Date Placeholder 3"/>
          <p:cNvSpPr>
            <a:spLocks noGrp="1"/>
          </p:cNvSpPr>
          <p:nvPr>
            <p:ph type="dt" sz="half" idx="10"/>
          </p:nvPr>
        </p:nvSpPr>
        <p:spPr/>
        <p:txBody>
          <a:bodyPr/>
          <a:lstStyle>
            <a:lvl1pPr>
              <a:defRPr smtClean="0"/>
            </a:lvl1pPr>
          </a:lstStyle>
          <a:p>
            <a:pPr>
              <a:defRPr/>
            </a:pPr>
            <a:fld id="{FD92DFF7-81A2-421F-AB9D-CFE29BD6219A}" type="datetime1">
              <a:rPr lang="id-ID"/>
              <a:pPr>
                <a:defRPr/>
              </a:pPr>
              <a:t>12/06/2017</a:t>
            </a:fld>
            <a:endParaRPr lang="id-ID"/>
          </a:p>
        </p:txBody>
      </p:sp>
      <p:sp>
        <p:nvSpPr>
          <p:cNvPr id="19" name="Slide Number Placeholder 5"/>
          <p:cNvSpPr>
            <a:spLocks noGrp="1"/>
          </p:cNvSpPr>
          <p:nvPr>
            <p:ph type="sldNum" sz="quarter" idx="11"/>
          </p:nvPr>
        </p:nvSpPr>
        <p:spPr/>
        <p:txBody>
          <a:bodyPr/>
          <a:lstStyle>
            <a:lvl1pPr>
              <a:defRPr smtClean="0"/>
            </a:lvl1pPr>
          </a:lstStyle>
          <a:p>
            <a:pPr>
              <a:defRPr/>
            </a:pPr>
            <a:fld id="{F3394507-6121-4C59-91C9-0D204A1A12B0}" type="slidenum">
              <a:rPr lang="id-ID"/>
              <a:pPr>
                <a:defRPr/>
              </a:pPr>
              <a:t>‹#›</a:t>
            </a:fld>
            <a:endParaRPr lang="id-ID"/>
          </a:p>
        </p:txBody>
      </p:sp>
    </p:spTree>
    <p:extLst>
      <p:ext uri="{BB962C8B-B14F-4D97-AF65-F5344CB8AC3E}">
        <p14:creationId xmlns:p14="http://schemas.microsoft.com/office/powerpoint/2010/main" val="122220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Content Placeholder 3" descr="Logo Asea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225425"/>
            <a:ext cx="917575"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a:off x="0" y="6400800"/>
            <a:ext cx="9144000" cy="457200"/>
          </a:xfrm>
          <a:prstGeom prst="rect">
            <a:avLst/>
          </a:prstGeom>
          <a:solidFill>
            <a:srgbClr val="F790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schemeClr val="tx1"/>
              </a:solidFill>
              <a:ea typeface="MS PGothic" pitchFamily="34" charset="-128"/>
            </a:endParaRPr>
          </a:p>
        </p:txBody>
      </p:sp>
      <p:cxnSp>
        <p:nvCxnSpPr>
          <p:cNvPr id="6" name="Straight Connector 5"/>
          <p:cNvCxnSpPr/>
          <p:nvPr userDrawn="1"/>
        </p:nvCxnSpPr>
        <p:spPr>
          <a:xfrm>
            <a:off x="228600" y="1371600"/>
            <a:ext cx="8610600"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Footer Placeholder 5"/>
          <p:cNvSpPr txBox="1">
            <a:spLocks/>
          </p:cNvSpPr>
          <p:nvPr userDrawn="1"/>
        </p:nvSpPr>
        <p:spPr>
          <a:xfrm>
            <a:off x="0" y="6400800"/>
            <a:ext cx="9144000" cy="457200"/>
          </a:xfrm>
          <a:prstGeom prst="rect">
            <a:avLst/>
          </a:prstGeom>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GB" sz="1050" dirty="0">
                <a:solidFill>
                  <a:schemeClr val="tx1"/>
                </a:solidFill>
              </a:rPr>
              <a:t>ASEAN Guidelines on GMP for Traditional Medicines  / Health Supplements - 2015</a:t>
            </a:r>
          </a:p>
          <a:p>
            <a:pPr algn="ctr" fontAlgn="auto">
              <a:spcBef>
                <a:spcPts val="0"/>
              </a:spcBef>
              <a:spcAft>
                <a:spcPts val="0"/>
              </a:spcAft>
              <a:defRPr/>
            </a:pPr>
            <a:r>
              <a:rPr lang="en-GB" sz="1050" dirty="0">
                <a:solidFill>
                  <a:schemeClr val="tx1"/>
                </a:solidFill>
              </a:rPr>
              <a:t>Classification of GMP Non-Conformance</a:t>
            </a:r>
          </a:p>
        </p:txBody>
      </p:sp>
      <p:sp>
        <p:nvSpPr>
          <p:cNvPr id="2" name="Title 1"/>
          <p:cNvSpPr>
            <a:spLocks noGrp="1"/>
          </p:cNvSpPr>
          <p:nvPr>
            <p:ph type="title"/>
          </p:nvPr>
        </p:nvSpPr>
        <p:spPr>
          <a:xfrm>
            <a:off x="457200" y="274638"/>
            <a:ext cx="6995120" cy="1143000"/>
          </a:xfrm>
        </p:spPr>
        <p:txBody>
          <a:bodyPr/>
          <a:lstStyle>
            <a:lvl1pPr>
              <a:defRPr baseline="0">
                <a:solidFill>
                  <a:schemeClr val="tx1"/>
                </a:solidFill>
                <a:latin typeface="+mn-lt"/>
                <a:cs typeface="Calibri"/>
              </a:defRPr>
            </a:lvl1pPr>
          </a:lstStyle>
          <a:p>
            <a:r>
              <a:rPr lang="en-US" dirty="0" smtClean="0"/>
              <a:t>Click to edit Master title style</a:t>
            </a:r>
            <a:endParaRPr lang="id-ID" dirty="0"/>
          </a:p>
        </p:txBody>
      </p:sp>
      <p:sp>
        <p:nvSpPr>
          <p:cNvPr id="3" name="Vertical Text Placeholder 2"/>
          <p:cNvSpPr>
            <a:spLocks noGrp="1"/>
          </p:cNvSpPr>
          <p:nvPr>
            <p:ph type="body" orient="vert" idx="1"/>
          </p:nvPr>
        </p:nvSpPr>
        <p:spPr>
          <a:xfrm>
            <a:off x="457199" y="1600201"/>
            <a:ext cx="8201249" cy="4400592"/>
          </a:xfrm>
        </p:spPr>
        <p:txBody>
          <a:bodyPr vert="eaVert"/>
          <a:lstStyle>
            <a:lvl1pPr>
              <a:defRPr>
                <a:solidFill>
                  <a:schemeClr val="tx1"/>
                </a:solidFill>
                <a:latin typeface="+mn-lt"/>
                <a:cs typeface="Calibri"/>
              </a:defRPr>
            </a:lvl1pPr>
            <a:lvl2pPr>
              <a:defRPr>
                <a:solidFill>
                  <a:schemeClr val="tx1"/>
                </a:solidFill>
                <a:latin typeface="+mn-lt"/>
                <a:cs typeface="Calibri"/>
              </a:defRPr>
            </a:lvl2pPr>
            <a:lvl3pPr>
              <a:defRPr>
                <a:solidFill>
                  <a:schemeClr val="tx1"/>
                </a:solidFill>
                <a:latin typeface="+mn-lt"/>
                <a:cs typeface="Calibri"/>
              </a:defRPr>
            </a:lvl3pPr>
            <a:lvl4pPr>
              <a:defRPr>
                <a:solidFill>
                  <a:schemeClr val="tx1"/>
                </a:solidFill>
                <a:latin typeface="+mn-lt"/>
                <a:cs typeface="Calibri"/>
              </a:defRPr>
            </a:lvl4pPr>
            <a:lvl5pPr>
              <a:defRPr>
                <a:solidFill>
                  <a:schemeClr val="tx1"/>
                </a:solidFill>
                <a:latin typeface="+mn-lt"/>
                <a:cs typeface="Calibri"/>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8" name="Date Placeholder 4"/>
          <p:cNvSpPr>
            <a:spLocks noGrp="1"/>
          </p:cNvSpPr>
          <p:nvPr>
            <p:ph type="dt" sz="half" idx="10"/>
          </p:nvPr>
        </p:nvSpPr>
        <p:spPr>
          <a:xfrm>
            <a:off x="457200" y="6416675"/>
            <a:ext cx="2133600" cy="365125"/>
          </a:xfrm>
        </p:spPr>
        <p:txBody>
          <a:bodyPr/>
          <a:lstStyle>
            <a:lvl1pPr>
              <a:defRPr>
                <a:solidFill>
                  <a:schemeClr val="tx1"/>
                </a:solidFill>
                <a:latin typeface="Calibri" pitchFamily="34" charset="0"/>
                <a:ea typeface="MS PGothic" pitchFamily="34" charset="-128"/>
                <a:cs typeface="Calibri"/>
              </a:defRPr>
            </a:lvl1pPr>
          </a:lstStyle>
          <a:p>
            <a:pPr>
              <a:defRPr/>
            </a:pPr>
            <a:endParaRPr lang="en-US"/>
          </a:p>
        </p:txBody>
      </p:sp>
      <p:sp>
        <p:nvSpPr>
          <p:cNvPr id="9" name="Footer Placeholder 5"/>
          <p:cNvSpPr>
            <a:spLocks noGrp="1"/>
          </p:cNvSpPr>
          <p:nvPr>
            <p:ph type="ftr" sz="quarter" idx="11"/>
          </p:nvPr>
        </p:nvSpPr>
        <p:spPr>
          <a:xfrm>
            <a:off x="3124200" y="640080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MS PGothic" pitchFamily="34" charset="-128"/>
                <a:cs typeface="Calibri"/>
              </a:defRPr>
            </a:lvl1pPr>
          </a:lstStyle>
          <a:p>
            <a:pPr>
              <a:defRPr/>
            </a:pPr>
            <a:endParaRPr lang="en-US"/>
          </a:p>
        </p:txBody>
      </p:sp>
      <p:sp>
        <p:nvSpPr>
          <p:cNvPr id="10" name="Slide Number Placeholder 6"/>
          <p:cNvSpPr>
            <a:spLocks noGrp="1"/>
          </p:cNvSpPr>
          <p:nvPr>
            <p:ph type="sldNum" sz="quarter" idx="12"/>
          </p:nvPr>
        </p:nvSpPr>
        <p:spPr>
          <a:xfrm>
            <a:off x="6553200" y="6416675"/>
            <a:ext cx="2133600" cy="365125"/>
          </a:xfrm>
        </p:spPr>
        <p:txBody>
          <a:bodyPr/>
          <a:lstStyle>
            <a:lvl1pPr>
              <a:defRPr smtClean="0">
                <a:solidFill>
                  <a:schemeClr val="tx1"/>
                </a:solidFill>
              </a:defRPr>
            </a:lvl1pPr>
          </a:lstStyle>
          <a:p>
            <a:pPr>
              <a:defRPr/>
            </a:pPr>
            <a:fld id="{8B5B0626-20C1-49C3-B115-DD9B4192D08E}" type="slidenum">
              <a:rPr lang="id-ID"/>
              <a:pPr>
                <a:defRPr/>
              </a:pPr>
              <a:t>‹#›</a:t>
            </a:fld>
            <a:endParaRPr lang="id-ID"/>
          </a:p>
        </p:txBody>
      </p:sp>
    </p:spTree>
    <p:extLst>
      <p:ext uri="{BB962C8B-B14F-4D97-AF65-F5344CB8AC3E}">
        <p14:creationId xmlns:p14="http://schemas.microsoft.com/office/powerpoint/2010/main" val="1194276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Content Placeholder 3" descr="Logo Asea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59688" y="188913"/>
            <a:ext cx="10795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a:off x="0" y="6400800"/>
            <a:ext cx="9144000" cy="457200"/>
          </a:xfrm>
          <a:prstGeom prst="rect">
            <a:avLst/>
          </a:prstGeom>
          <a:solidFill>
            <a:srgbClr val="F790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schemeClr val="tx1"/>
              </a:solidFill>
              <a:ea typeface="MS PGothic" pitchFamily="34" charset="-128"/>
            </a:endParaRPr>
          </a:p>
        </p:txBody>
      </p:sp>
      <p:cxnSp>
        <p:nvCxnSpPr>
          <p:cNvPr id="6" name="Straight Connector 5"/>
          <p:cNvCxnSpPr/>
          <p:nvPr userDrawn="1"/>
        </p:nvCxnSpPr>
        <p:spPr>
          <a:xfrm>
            <a:off x="6629400" y="188913"/>
            <a:ext cx="0" cy="6059487"/>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Footer Placeholder 5"/>
          <p:cNvSpPr txBox="1">
            <a:spLocks/>
          </p:cNvSpPr>
          <p:nvPr userDrawn="1"/>
        </p:nvSpPr>
        <p:spPr>
          <a:xfrm>
            <a:off x="0" y="6400800"/>
            <a:ext cx="9144000" cy="457200"/>
          </a:xfrm>
          <a:prstGeom prst="rect">
            <a:avLst/>
          </a:prstGeom>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GB" sz="1050" dirty="0">
                <a:solidFill>
                  <a:schemeClr val="tx1"/>
                </a:solidFill>
              </a:rPr>
              <a:t>ASEAN Guidelines on GMP for Traditional Medicines  / Health Supplements - 2015</a:t>
            </a:r>
          </a:p>
          <a:p>
            <a:pPr algn="ctr" fontAlgn="auto">
              <a:spcBef>
                <a:spcPts val="0"/>
              </a:spcBef>
              <a:spcAft>
                <a:spcPts val="0"/>
              </a:spcAft>
              <a:defRPr/>
            </a:pPr>
            <a:r>
              <a:rPr lang="en-GB" sz="1050" dirty="0">
                <a:solidFill>
                  <a:schemeClr val="tx1"/>
                </a:solidFill>
              </a:rPr>
              <a:t>Classification of GMP Non-Conformance</a:t>
            </a:r>
          </a:p>
        </p:txBody>
      </p:sp>
      <p:sp>
        <p:nvSpPr>
          <p:cNvPr id="2" name="Vertical Title 1"/>
          <p:cNvSpPr>
            <a:spLocks noGrp="1"/>
          </p:cNvSpPr>
          <p:nvPr>
            <p:ph type="title" orient="vert"/>
          </p:nvPr>
        </p:nvSpPr>
        <p:spPr>
          <a:xfrm>
            <a:off x="6629400" y="1305811"/>
            <a:ext cx="2057400" cy="4571462"/>
          </a:xfrm>
        </p:spPr>
        <p:txBody>
          <a:bodyPr vert="eaVert"/>
          <a:lstStyle>
            <a:lvl1pPr>
              <a:defRPr baseline="0">
                <a:solidFill>
                  <a:schemeClr val="tx1"/>
                </a:solidFill>
                <a:latin typeface="+mn-lt"/>
                <a:cs typeface="Calibri"/>
              </a:defRPr>
            </a:lvl1pPr>
          </a:lstStyle>
          <a:p>
            <a:r>
              <a:rPr lang="en-US" dirty="0" smtClean="0"/>
              <a:t>Click to edit Master title style</a:t>
            </a:r>
            <a:endParaRPr lang="id-ID"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tx1"/>
                </a:solidFill>
                <a:latin typeface="+mn-lt"/>
                <a:cs typeface="Calibri"/>
              </a:defRPr>
            </a:lvl1pPr>
            <a:lvl2pPr>
              <a:defRPr>
                <a:solidFill>
                  <a:schemeClr val="tx1"/>
                </a:solidFill>
                <a:latin typeface="+mn-lt"/>
                <a:cs typeface="Calibri"/>
              </a:defRPr>
            </a:lvl2pPr>
            <a:lvl3pPr>
              <a:defRPr>
                <a:solidFill>
                  <a:schemeClr val="tx1"/>
                </a:solidFill>
                <a:latin typeface="+mn-lt"/>
                <a:cs typeface="Calibri"/>
              </a:defRPr>
            </a:lvl3pPr>
            <a:lvl4pPr>
              <a:defRPr>
                <a:solidFill>
                  <a:schemeClr val="tx1"/>
                </a:solidFill>
                <a:latin typeface="+mn-lt"/>
                <a:cs typeface="Calibri"/>
              </a:defRPr>
            </a:lvl4pPr>
            <a:lvl5pPr>
              <a:defRPr>
                <a:solidFill>
                  <a:schemeClr val="tx1"/>
                </a:solidFill>
                <a:latin typeface="+mn-lt"/>
                <a:cs typeface="Calibri"/>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8" name="Date Placeholder 4"/>
          <p:cNvSpPr>
            <a:spLocks noGrp="1"/>
          </p:cNvSpPr>
          <p:nvPr>
            <p:ph type="dt" sz="half" idx="10"/>
          </p:nvPr>
        </p:nvSpPr>
        <p:spPr>
          <a:xfrm>
            <a:off x="457200" y="6416675"/>
            <a:ext cx="2133600" cy="365125"/>
          </a:xfrm>
        </p:spPr>
        <p:txBody>
          <a:bodyPr/>
          <a:lstStyle>
            <a:lvl1pPr>
              <a:defRPr>
                <a:solidFill>
                  <a:schemeClr val="tx1"/>
                </a:solidFill>
                <a:latin typeface="Calibri" pitchFamily="34" charset="0"/>
                <a:ea typeface="MS PGothic" pitchFamily="34" charset="-128"/>
                <a:cs typeface="Calibri"/>
              </a:defRPr>
            </a:lvl1pPr>
          </a:lstStyle>
          <a:p>
            <a:pPr>
              <a:defRPr/>
            </a:pPr>
            <a:endParaRPr lang="en-US"/>
          </a:p>
        </p:txBody>
      </p:sp>
      <p:sp>
        <p:nvSpPr>
          <p:cNvPr id="9" name="Footer Placeholder 5"/>
          <p:cNvSpPr>
            <a:spLocks noGrp="1"/>
          </p:cNvSpPr>
          <p:nvPr>
            <p:ph type="ftr" sz="quarter" idx="11"/>
          </p:nvPr>
        </p:nvSpPr>
        <p:spPr>
          <a:xfrm>
            <a:off x="3124200" y="640080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MS PGothic" pitchFamily="34" charset="-128"/>
                <a:cs typeface="Calibri"/>
              </a:defRPr>
            </a:lvl1pPr>
          </a:lstStyle>
          <a:p>
            <a:pPr>
              <a:defRPr/>
            </a:pPr>
            <a:endParaRPr lang="en-US"/>
          </a:p>
        </p:txBody>
      </p:sp>
      <p:sp>
        <p:nvSpPr>
          <p:cNvPr id="10" name="Slide Number Placeholder 6"/>
          <p:cNvSpPr>
            <a:spLocks noGrp="1"/>
          </p:cNvSpPr>
          <p:nvPr>
            <p:ph type="sldNum" sz="quarter" idx="12"/>
          </p:nvPr>
        </p:nvSpPr>
        <p:spPr>
          <a:xfrm>
            <a:off x="6553200" y="6416675"/>
            <a:ext cx="2133600" cy="365125"/>
          </a:xfrm>
        </p:spPr>
        <p:txBody>
          <a:bodyPr/>
          <a:lstStyle>
            <a:lvl1pPr>
              <a:defRPr smtClean="0">
                <a:solidFill>
                  <a:schemeClr val="tx1"/>
                </a:solidFill>
              </a:defRPr>
            </a:lvl1pPr>
          </a:lstStyle>
          <a:p>
            <a:pPr>
              <a:defRPr/>
            </a:pPr>
            <a:fld id="{20CD26A7-B146-4BF4-9852-61515F129C1B}" type="slidenum">
              <a:rPr lang="id-ID"/>
              <a:pPr>
                <a:defRPr/>
              </a:pPr>
              <a:t>‹#›</a:t>
            </a:fld>
            <a:endParaRPr lang="id-ID"/>
          </a:p>
        </p:txBody>
      </p:sp>
    </p:spTree>
    <p:extLst>
      <p:ext uri="{BB962C8B-B14F-4D97-AF65-F5344CB8AC3E}">
        <p14:creationId xmlns:p14="http://schemas.microsoft.com/office/powerpoint/2010/main" val="1826735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457200" y="6245225"/>
            <a:ext cx="2133600" cy="476250"/>
          </a:xfrm>
        </p:spPr>
        <p:txBody>
          <a:bodyPr/>
          <a:lstStyle>
            <a:lvl1pPr>
              <a:defRPr smtClean="0"/>
            </a:lvl1pPr>
          </a:lstStyle>
          <a:p>
            <a:pPr>
              <a:defRPr/>
            </a:pPr>
            <a:fld id="{E6CE7944-A638-4906-AE85-F391E81E608F}" type="datetime1">
              <a:rPr lang="en-US"/>
              <a:pPr>
                <a:defRPr/>
              </a:pPr>
              <a:t>6/12/2017</a:t>
            </a:fld>
            <a:endParaRPr lang="en-US"/>
          </a:p>
        </p:txBody>
      </p:sp>
      <p:sp>
        <p:nvSpPr>
          <p:cNvPr id="6" name="Rectangle 5"/>
          <p:cNvSpPr>
            <a:spLocks noGrp="1" noChangeArrowheads="1"/>
          </p:cNvSpPr>
          <p:nvPr>
            <p:ph type="sldNum" sz="quarter" idx="11"/>
          </p:nvPr>
        </p:nvSpPr>
        <p:spPr>
          <a:xfrm>
            <a:off x="6553200" y="6245225"/>
            <a:ext cx="2133600" cy="476250"/>
          </a:xfrm>
        </p:spPr>
        <p:txBody>
          <a:bodyPr/>
          <a:lstStyle>
            <a:lvl1pPr>
              <a:defRPr smtClean="0"/>
            </a:lvl1pPr>
          </a:lstStyle>
          <a:p>
            <a:pPr>
              <a:defRPr/>
            </a:pPr>
            <a:fld id="{B58EEB58-FC0C-4C98-B0B5-0871EFD49424}" type="slidenum">
              <a:rPr lang="en-US"/>
              <a:pPr>
                <a:defRPr/>
              </a:pPr>
              <a:t>‹#›</a:t>
            </a:fld>
            <a:endParaRPr lang="en-US"/>
          </a:p>
        </p:txBody>
      </p:sp>
    </p:spTree>
    <p:extLst>
      <p:ext uri="{BB962C8B-B14F-4D97-AF65-F5344CB8AC3E}">
        <p14:creationId xmlns:p14="http://schemas.microsoft.com/office/powerpoint/2010/main" val="363640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Content Placeholder 3" descr="Logo Asea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4313" y="214313"/>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a:off x="0" y="6324600"/>
            <a:ext cx="9144000" cy="53340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sz="1800">
              <a:solidFill>
                <a:schemeClr val="tx1"/>
              </a:solidFill>
              <a:ea typeface="MS PGothic" pitchFamily="34" charset="-128"/>
            </a:endParaRPr>
          </a:p>
        </p:txBody>
      </p:sp>
      <p:cxnSp>
        <p:nvCxnSpPr>
          <p:cNvPr id="6" name="Straight Connector 5"/>
          <p:cNvCxnSpPr/>
          <p:nvPr userDrawn="1"/>
        </p:nvCxnSpPr>
        <p:spPr>
          <a:xfrm>
            <a:off x="228600" y="1371600"/>
            <a:ext cx="8610600"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Footer Placeholder 5"/>
          <p:cNvSpPr txBox="1">
            <a:spLocks/>
          </p:cNvSpPr>
          <p:nvPr userDrawn="1"/>
        </p:nvSpPr>
        <p:spPr>
          <a:xfrm>
            <a:off x="0" y="6400800"/>
            <a:ext cx="9144000" cy="457200"/>
          </a:xfrm>
          <a:prstGeom prst="rect">
            <a:avLst/>
          </a:prstGeom>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GB" sz="1050" dirty="0">
                <a:solidFill>
                  <a:schemeClr val="tx1"/>
                </a:solidFill>
              </a:rPr>
              <a:t>ASEAN Guidelines on GMP for Traditional Medicines  / Health Supplements - 2015</a:t>
            </a:r>
          </a:p>
          <a:p>
            <a:pPr algn="ctr" fontAlgn="auto">
              <a:spcBef>
                <a:spcPts val="0"/>
              </a:spcBef>
              <a:spcAft>
                <a:spcPts val="0"/>
              </a:spcAft>
              <a:defRPr/>
            </a:pPr>
            <a:r>
              <a:rPr lang="en-GB" sz="1050" dirty="0">
                <a:solidFill>
                  <a:schemeClr val="tx1"/>
                </a:solidFill>
              </a:rPr>
              <a:t>Classification of GMP Non-Conformance</a:t>
            </a:r>
          </a:p>
        </p:txBody>
      </p:sp>
      <p:sp>
        <p:nvSpPr>
          <p:cNvPr id="2" name="Title 1"/>
          <p:cNvSpPr>
            <a:spLocks noGrp="1"/>
          </p:cNvSpPr>
          <p:nvPr>
            <p:ph type="title"/>
          </p:nvPr>
        </p:nvSpPr>
        <p:spPr>
          <a:xfrm>
            <a:off x="1294402" y="152400"/>
            <a:ext cx="7392398" cy="1143000"/>
          </a:xfrm>
        </p:spPr>
        <p:txBody>
          <a:bodyPr/>
          <a:lstStyle>
            <a:lvl1pPr>
              <a:defRPr>
                <a:solidFill>
                  <a:schemeClr val="tx1"/>
                </a:solidFill>
                <a:latin typeface="+mn-lt"/>
                <a:cs typeface="Calibri"/>
              </a:defRPr>
            </a:lvl1pPr>
          </a:lstStyle>
          <a:p>
            <a:r>
              <a:rPr lang="en-US" dirty="0" smtClean="0"/>
              <a:t>Click to edit Master title style</a:t>
            </a:r>
            <a:endParaRPr lang="id-ID" dirty="0"/>
          </a:p>
        </p:txBody>
      </p:sp>
      <p:sp>
        <p:nvSpPr>
          <p:cNvPr id="3" name="Content Placeholder 2"/>
          <p:cNvSpPr>
            <a:spLocks noGrp="1"/>
          </p:cNvSpPr>
          <p:nvPr>
            <p:ph idx="1"/>
          </p:nvPr>
        </p:nvSpPr>
        <p:spPr/>
        <p:txBody>
          <a:bodyPr>
            <a:normAutofit/>
          </a:bodyPr>
          <a:lstStyle>
            <a:lvl1pPr>
              <a:defRPr sz="2800">
                <a:solidFill>
                  <a:schemeClr val="tx1"/>
                </a:solidFill>
                <a:latin typeface="+mn-lt"/>
                <a:cs typeface="Calibri"/>
              </a:defRPr>
            </a:lvl1pPr>
            <a:lvl2pPr>
              <a:defRPr sz="2400">
                <a:solidFill>
                  <a:schemeClr val="tx1"/>
                </a:solidFill>
                <a:latin typeface="+mn-lt"/>
                <a:cs typeface="Calibri"/>
              </a:defRPr>
            </a:lvl2pPr>
            <a:lvl3pPr>
              <a:defRPr sz="2000">
                <a:solidFill>
                  <a:schemeClr val="tx1"/>
                </a:solidFill>
                <a:latin typeface="+mn-lt"/>
                <a:cs typeface="Calibri"/>
              </a:defRPr>
            </a:lvl3pPr>
            <a:lvl4pPr>
              <a:defRPr sz="1800">
                <a:solidFill>
                  <a:schemeClr val="tx1"/>
                </a:solidFill>
                <a:latin typeface="+mn-lt"/>
                <a:cs typeface="Calibri"/>
              </a:defRPr>
            </a:lvl4pPr>
            <a:lvl5pPr>
              <a:defRPr sz="1800">
                <a:solidFill>
                  <a:schemeClr val="tx1"/>
                </a:solidFill>
                <a:latin typeface="+mn-lt"/>
                <a:cs typeface="Calibri"/>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8" name="Date Placeholder 1"/>
          <p:cNvSpPr>
            <a:spLocks noGrp="1"/>
          </p:cNvSpPr>
          <p:nvPr>
            <p:ph type="dt" sz="half" idx="10"/>
          </p:nvPr>
        </p:nvSpPr>
        <p:spPr/>
        <p:txBody>
          <a:bodyPr/>
          <a:lstStyle>
            <a:lvl1pPr>
              <a:defRPr>
                <a:solidFill>
                  <a:schemeClr val="tx1"/>
                </a:solidFill>
                <a:latin typeface="Calibri" pitchFamily="34" charset="0"/>
                <a:ea typeface="MS PGothic" pitchFamily="34" charset="-128"/>
                <a:cs typeface="+mn-cs"/>
              </a:defRPr>
            </a:lvl1pPr>
          </a:lstStyle>
          <a:p>
            <a:pPr>
              <a:defRPr/>
            </a:pPr>
            <a:endParaRPr lang="en-US"/>
          </a:p>
        </p:txBody>
      </p:sp>
      <p:sp>
        <p:nvSpPr>
          <p:cNvPr id="9" name="Slide Number Placeholder 3"/>
          <p:cNvSpPr>
            <a:spLocks noGrp="1"/>
          </p:cNvSpPr>
          <p:nvPr>
            <p:ph type="sldNum" sz="quarter" idx="11"/>
          </p:nvPr>
        </p:nvSpPr>
        <p:spPr/>
        <p:txBody>
          <a:bodyPr/>
          <a:lstStyle>
            <a:lvl1pPr>
              <a:defRPr smtClean="0">
                <a:solidFill>
                  <a:schemeClr val="tx1"/>
                </a:solidFill>
              </a:defRPr>
            </a:lvl1pPr>
          </a:lstStyle>
          <a:p>
            <a:pPr>
              <a:defRPr/>
            </a:pPr>
            <a:fld id="{9868D231-3366-447F-88B2-70A26A36432F}" type="slidenum">
              <a:rPr lang="en-US"/>
              <a:pPr>
                <a:defRPr/>
              </a:pPr>
              <a:t>‹#›</a:t>
            </a:fld>
            <a:endParaRPr lang="en-US"/>
          </a:p>
        </p:txBody>
      </p:sp>
    </p:spTree>
    <p:extLst>
      <p:ext uri="{BB962C8B-B14F-4D97-AF65-F5344CB8AC3E}">
        <p14:creationId xmlns:p14="http://schemas.microsoft.com/office/powerpoint/2010/main" val="3145439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6400800"/>
            <a:ext cx="9144000" cy="457200"/>
          </a:xfrm>
          <a:prstGeom prst="rect">
            <a:avLst/>
          </a:prstGeom>
          <a:solidFill>
            <a:srgbClr val="F790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schemeClr val="tx1"/>
              </a:solidFill>
              <a:ea typeface="MS PGothic" pitchFamily="34" charset="-128"/>
            </a:endParaRPr>
          </a:p>
        </p:txBody>
      </p:sp>
      <p:pic>
        <p:nvPicPr>
          <p:cNvPr id="5" name="Content Placeholder 3" descr="Logo Asea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228600"/>
            <a:ext cx="9461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228600" y="1365250"/>
            <a:ext cx="8610600"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Footer Placeholder 5"/>
          <p:cNvSpPr txBox="1">
            <a:spLocks/>
          </p:cNvSpPr>
          <p:nvPr userDrawn="1"/>
        </p:nvSpPr>
        <p:spPr>
          <a:xfrm>
            <a:off x="0" y="6400800"/>
            <a:ext cx="9144000" cy="457200"/>
          </a:xfrm>
          <a:prstGeom prst="rect">
            <a:avLst/>
          </a:prstGeom>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GB" sz="1050" dirty="0">
                <a:solidFill>
                  <a:schemeClr val="tx1"/>
                </a:solidFill>
              </a:rPr>
              <a:t>ASEAN Guidelines on GMP for Traditional Medicines  / Health Supplements - 2015</a:t>
            </a:r>
          </a:p>
          <a:p>
            <a:pPr algn="ctr" fontAlgn="auto">
              <a:spcBef>
                <a:spcPts val="0"/>
              </a:spcBef>
              <a:spcAft>
                <a:spcPts val="0"/>
              </a:spcAft>
              <a:defRPr/>
            </a:pPr>
            <a:r>
              <a:rPr lang="en-GB" sz="1050" dirty="0">
                <a:solidFill>
                  <a:schemeClr val="tx1"/>
                </a:solidFill>
              </a:rPr>
              <a:t>Classification of GMP Non-Conformance</a:t>
            </a:r>
          </a:p>
        </p:txBody>
      </p:sp>
      <p:sp>
        <p:nvSpPr>
          <p:cNvPr id="2" name="Title 1"/>
          <p:cNvSpPr>
            <a:spLocks noGrp="1"/>
          </p:cNvSpPr>
          <p:nvPr>
            <p:ph type="title"/>
          </p:nvPr>
        </p:nvSpPr>
        <p:spPr>
          <a:xfrm>
            <a:off x="722313" y="4406900"/>
            <a:ext cx="7772400" cy="1362075"/>
          </a:xfrm>
        </p:spPr>
        <p:txBody>
          <a:bodyPr anchor="t"/>
          <a:lstStyle>
            <a:lvl1pPr algn="ctr">
              <a:defRPr sz="4000" b="1" cap="all">
                <a:solidFill>
                  <a:schemeClr val="tx1"/>
                </a:solidFill>
                <a:latin typeface="+mn-lt"/>
                <a:cs typeface="Calibri"/>
              </a:defRPr>
            </a:lvl1pPr>
          </a:lstStyle>
          <a:p>
            <a:r>
              <a:rPr lang="en-US" dirty="0" smtClean="0"/>
              <a:t>Click to edit Master title style</a:t>
            </a:r>
            <a:endParaRPr lang="id-ID" dirty="0"/>
          </a:p>
        </p:txBody>
      </p:sp>
      <p:sp>
        <p:nvSpPr>
          <p:cNvPr id="9" name="Text Placeholder 2"/>
          <p:cNvSpPr>
            <a:spLocks noGrp="1"/>
          </p:cNvSpPr>
          <p:nvPr>
            <p:ph type="body" idx="1"/>
          </p:nvPr>
        </p:nvSpPr>
        <p:spPr>
          <a:xfrm>
            <a:off x="1371600" y="228600"/>
            <a:ext cx="7467600" cy="994532"/>
          </a:xfrm>
        </p:spPr>
        <p:txBody>
          <a:bodyPr anchor="b">
            <a:normAutofit/>
          </a:bodyPr>
          <a:lstStyle>
            <a:lvl1pPr marL="0" indent="0" algn="ctr">
              <a:buNone/>
              <a:defRPr sz="4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a:xfrm>
            <a:off x="457200" y="6416675"/>
            <a:ext cx="2133600" cy="365125"/>
          </a:xfrm>
        </p:spPr>
        <p:txBody>
          <a:bodyPr/>
          <a:lstStyle>
            <a:lvl1pPr>
              <a:defRPr>
                <a:solidFill>
                  <a:schemeClr val="tx1"/>
                </a:solidFill>
                <a:latin typeface="Calibri" pitchFamily="34" charset="0"/>
                <a:ea typeface="MS PGothic" pitchFamily="34" charset="-128"/>
                <a:cs typeface="+mn-cs"/>
              </a:defRPr>
            </a:lvl1pPr>
          </a:lstStyle>
          <a:p>
            <a:pPr>
              <a:defRPr/>
            </a:pPr>
            <a:endParaRPr lang="en-US"/>
          </a:p>
        </p:txBody>
      </p:sp>
      <p:sp>
        <p:nvSpPr>
          <p:cNvPr id="10" name="Footer Placeholder 4"/>
          <p:cNvSpPr>
            <a:spLocks noGrp="1"/>
          </p:cNvSpPr>
          <p:nvPr>
            <p:ph type="ftr" sz="quarter" idx="11"/>
          </p:nvPr>
        </p:nvSpPr>
        <p:spPr>
          <a:xfrm>
            <a:off x="3124200" y="6416675"/>
            <a:ext cx="2895600" cy="365125"/>
          </a:xfrm>
          <a:prstGeom prst="rect">
            <a:avLst/>
          </a:prstGeom>
        </p:spPr>
        <p:txBody>
          <a:bodyPr vert="horz" wrap="square" lIns="91440" tIns="45720" rIns="91440" bIns="45720" numCol="1" anchor="t" anchorCtr="0" compatLnSpc="1">
            <a:prstTxWarp prst="textNoShape">
              <a:avLst/>
            </a:prstTxWarp>
          </a:bodyPr>
          <a:lstStyle>
            <a:lvl1pPr>
              <a:defRPr sz="1200">
                <a:latin typeface="Calibri"/>
                <a:ea typeface="MS PGothic" pitchFamily="34" charset="-128"/>
                <a:cs typeface="+mn-cs"/>
              </a:defRPr>
            </a:lvl1pPr>
          </a:lstStyle>
          <a:p>
            <a:pPr>
              <a:defRPr/>
            </a:pPr>
            <a:endParaRPr lang="en-US"/>
          </a:p>
        </p:txBody>
      </p:sp>
      <p:sp>
        <p:nvSpPr>
          <p:cNvPr id="11" name="Slide Number Placeholder 5"/>
          <p:cNvSpPr>
            <a:spLocks noGrp="1"/>
          </p:cNvSpPr>
          <p:nvPr>
            <p:ph type="sldNum" sz="quarter" idx="12"/>
          </p:nvPr>
        </p:nvSpPr>
        <p:spPr>
          <a:xfrm>
            <a:off x="6553200" y="6416675"/>
            <a:ext cx="2133600" cy="365125"/>
          </a:xfrm>
        </p:spPr>
        <p:txBody>
          <a:bodyPr/>
          <a:lstStyle>
            <a:lvl1pPr>
              <a:defRPr smtClean="0">
                <a:solidFill>
                  <a:schemeClr val="tx1"/>
                </a:solidFill>
              </a:defRPr>
            </a:lvl1pPr>
          </a:lstStyle>
          <a:p>
            <a:pPr>
              <a:defRPr/>
            </a:pPr>
            <a:fld id="{09078CD3-DF24-44E0-91D9-CE2889B34C32}" type="slidenum">
              <a:rPr lang="id-ID"/>
              <a:pPr>
                <a:defRPr/>
              </a:pPr>
              <a:t>‹#›</a:t>
            </a:fld>
            <a:endParaRPr lang="id-ID"/>
          </a:p>
        </p:txBody>
      </p:sp>
    </p:spTree>
    <p:extLst>
      <p:ext uri="{BB962C8B-B14F-4D97-AF65-F5344CB8AC3E}">
        <p14:creationId xmlns:p14="http://schemas.microsoft.com/office/powerpoint/2010/main" val="3628665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userDrawn="1"/>
        </p:nvSpPr>
        <p:spPr>
          <a:xfrm>
            <a:off x="0" y="6400800"/>
            <a:ext cx="9144000" cy="457200"/>
          </a:xfrm>
          <a:prstGeom prst="rect">
            <a:avLst/>
          </a:prstGeom>
          <a:solidFill>
            <a:srgbClr val="F790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schemeClr val="tx1"/>
              </a:solidFill>
              <a:ea typeface="MS PGothic" pitchFamily="34" charset="-128"/>
            </a:endParaRPr>
          </a:p>
        </p:txBody>
      </p:sp>
      <p:pic>
        <p:nvPicPr>
          <p:cNvPr id="6" name="Content Placeholder 3" descr="Logo Asea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301625"/>
            <a:ext cx="94615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228600" y="1524000"/>
            <a:ext cx="8610600"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Footer Placeholder 5"/>
          <p:cNvSpPr txBox="1">
            <a:spLocks/>
          </p:cNvSpPr>
          <p:nvPr userDrawn="1"/>
        </p:nvSpPr>
        <p:spPr>
          <a:xfrm>
            <a:off x="0" y="6400800"/>
            <a:ext cx="9144000" cy="457200"/>
          </a:xfrm>
          <a:prstGeom prst="rect">
            <a:avLst/>
          </a:prstGeom>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GB" sz="1050" dirty="0">
                <a:solidFill>
                  <a:schemeClr val="tx1"/>
                </a:solidFill>
              </a:rPr>
              <a:t>ASEAN Guidelines on GMP for Traditional Medicines  / Health Supplements - 2015</a:t>
            </a:r>
          </a:p>
          <a:p>
            <a:pPr algn="ctr" fontAlgn="auto">
              <a:spcBef>
                <a:spcPts val="0"/>
              </a:spcBef>
              <a:spcAft>
                <a:spcPts val="0"/>
              </a:spcAft>
              <a:defRPr/>
            </a:pPr>
            <a:r>
              <a:rPr lang="en-GB" sz="1050" dirty="0">
                <a:solidFill>
                  <a:schemeClr val="tx1"/>
                </a:solidFill>
              </a:rPr>
              <a:t>Classification of GMP Non-Conformance</a:t>
            </a:r>
          </a:p>
        </p:txBody>
      </p:sp>
      <p:sp>
        <p:nvSpPr>
          <p:cNvPr id="2" name="Title 1"/>
          <p:cNvSpPr>
            <a:spLocks noGrp="1"/>
          </p:cNvSpPr>
          <p:nvPr>
            <p:ph type="title"/>
          </p:nvPr>
        </p:nvSpPr>
        <p:spPr>
          <a:xfrm>
            <a:off x="2667000" y="274638"/>
            <a:ext cx="6172200" cy="1143000"/>
          </a:xfrm>
        </p:spPr>
        <p:txBody>
          <a:bodyPr>
            <a:normAutofit/>
          </a:bodyPr>
          <a:lstStyle>
            <a:lvl1pPr>
              <a:defRPr sz="4000" baseline="0">
                <a:solidFill>
                  <a:schemeClr val="tx1"/>
                </a:solidFill>
                <a:latin typeface="+mn-lt"/>
                <a:cs typeface="Calibri"/>
              </a:defRPr>
            </a:lvl1pPr>
          </a:lstStyle>
          <a:p>
            <a:r>
              <a:rPr lang="en-US" dirty="0" smtClean="0"/>
              <a:t>Click to edit Master title style</a:t>
            </a:r>
            <a:endParaRPr lang="id-ID" dirty="0"/>
          </a:p>
        </p:txBody>
      </p:sp>
      <p:sp>
        <p:nvSpPr>
          <p:cNvPr id="3" name="Content Placeholder 2"/>
          <p:cNvSpPr>
            <a:spLocks noGrp="1"/>
          </p:cNvSpPr>
          <p:nvPr>
            <p:ph sz="half" idx="1"/>
          </p:nvPr>
        </p:nvSpPr>
        <p:spPr>
          <a:xfrm>
            <a:off x="457200" y="1600201"/>
            <a:ext cx="4038600" cy="4277072"/>
          </a:xfrm>
        </p:spPr>
        <p:txBody>
          <a:bodyPr/>
          <a:lstStyle>
            <a:lvl1pPr>
              <a:defRPr sz="2800">
                <a:solidFill>
                  <a:schemeClr val="tx1"/>
                </a:solidFill>
                <a:latin typeface="+mn-lt"/>
                <a:cs typeface="Calibri"/>
              </a:defRPr>
            </a:lvl1pPr>
            <a:lvl2pPr>
              <a:defRPr sz="2400">
                <a:solidFill>
                  <a:schemeClr val="tx1"/>
                </a:solidFill>
                <a:latin typeface="+mn-lt"/>
                <a:cs typeface="Calibri"/>
              </a:defRPr>
            </a:lvl2pPr>
            <a:lvl3pPr>
              <a:defRPr sz="2000">
                <a:solidFill>
                  <a:schemeClr val="tx1"/>
                </a:solidFill>
                <a:latin typeface="+mn-lt"/>
                <a:cs typeface="Calibri"/>
              </a:defRPr>
            </a:lvl3pPr>
            <a:lvl4pPr>
              <a:defRPr sz="1800">
                <a:solidFill>
                  <a:schemeClr val="tx1"/>
                </a:solidFill>
                <a:latin typeface="+mn-lt"/>
                <a:cs typeface="Calibri"/>
              </a:defRPr>
            </a:lvl4pPr>
            <a:lvl5pPr>
              <a:defRPr sz="1800">
                <a:solidFill>
                  <a:schemeClr val="tx1"/>
                </a:solidFill>
                <a:latin typeface="+mn-lt"/>
                <a:cs typeface="Calibri"/>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4" name="Content Placeholder 3"/>
          <p:cNvSpPr>
            <a:spLocks noGrp="1"/>
          </p:cNvSpPr>
          <p:nvPr>
            <p:ph sz="half" idx="2"/>
          </p:nvPr>
        </p:nvSpPr>
        <p:spPr>
          <a:xfrm>
            <a:off x="4648200" y="1600201"/>
            <a:ext cx="4038600" cy="4277072"/>
          </a:xfrm>
        </p:spPr>
        <p:txBody>
          <a:bodyPr/>
          <a:lstStyle>
            <a:lvl1pPr>
              <a:defRPr sz="2800">
                <a:solidFill>
                  <a:schemeClr val="tx1"/>
                </a:solidFill>
                <a:latin typeface="+mn-lt"/>
                <a:cs typeface="Calibri"/>
              </a:defRPr>
            </a:lvl1pPr>
            <a:lvl2pPr>
              <a:defRPr sz="2400">
                <a:solidFill>
                  <a:schemeClr val="tx1"/>
                </a:solidFill>
                <a:latin typeface="+mn-lt"/>
                <a:cs typeface="Calibri"/>
              </a:defRPr>
            </a:lvl2pPr>
            <a:lvl3pPr>
              <a:defRPr sz="2000">
                <a:solidFill>
                  <a:schemeClr val="tx1"/>
                </a:solidFill>
                <a:latin typeface="+mn-lt"/>
                <a:cs typeface="Calibri"/>
              </a:defRPr>
            </a:lvl3pPr>
            <a:lvl4pPr>
              <a:defRPr sz="1800">
                <a:solidFill>
                  <a:schemeClr val="tx1"/>
                </a:solidFill>
                <a:latin typeface="+mn-lt"/>
                <a:cs typeface="Calibri"/>
              </a:defRPr>
            </a:lvl4pPr>
            <a:lvl5pPr>
              <a:defRPr sz="1800">
                <a:solidFill>
                  <a:schemeClr val="tx1"/>
                </a:solidFill>
                <a:latin typeface="+mn-lt"/>
                <a:cs typeface="Calibri"/>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9" name="Date Placeholder 4"/>
          <p:cNvSpPr>
            <a:spLocks noGrp="1"/>
          </p:cNvSpPr>
          <p:nvPr>
            <p:ph type="dt" sz="half" idx="10"/>
          </p:nvPr>
        </p:nvSpPr>
        <p:spPr>
          <a:xfrm>
            <a:off x="457200" y="6416675"/>
            <a:ext cx="2133600" cy="365125"/>
          </a:xfrm>
        </p:spPr>
        <p:txBody>
          <a:bodyPr/>
          <a:lstStyle>
            <a:lvl1pPr>
              <a:defRPr>
                <a:solidFill>
                  <a:schemeClr val="tx1"/>
                </a:solidFill>
                <a:latin typeface="Calibri" pitchFamily="34" charset="0"/>
                <a:ea typeface="MS PGothic" pitchFamily="34" charset="-128"/>
                <a:cs typeface="Calibri"/>
              </a:defRPr>
            </a:lvl1pPr>
          </a:lstStyle>
          <a:p>
            <a:pPr>
              <a:defRPr/>
            </a:pPr>
            <a:endParaRPr lang="en-US"/>
          </a:p>
        </p:txBody>
      </p:sp>
      <p:sp>
        <p:nvSpPr>
          <p:cNvPr id="10" name="Footer Placeholder 5"/>
          <p:cNvSpPr>
            <a:spLocks noGrp="1"/>
          </p:cNvSpPr>
          <p:nvPr>
            <p:ph type="ftr" sz="quarter" idx="11"/>
          </p:nvPr>
        </p:nvSpPr>
        <p:spPr>
          <a:xfrm>
            <a:off x="3124200" y="640080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MS PGothic" pitchFamily="34" charset="-128"/>
                <a:cs typeface="Calibri"/>
              </a:defRPr>
            </a:lvl1pPr>
          </a:lstStyle>
          <a:p>
            <a:pPr>
              <a:defRPr/>
            </a:pPr>
            <a:endParaRPr lang="en-US"/>
          </a:p>
        </p:txBody>
      </p:sp>
      <p:sp>
        <p:nvSpPr>
          <p:cNvPr id="11" name="Slide Number Placeholder 6"/>
          <p:cNvSpPr>
            <a:spLocks noGrp="1"/>
          </p:cNvSpPr>
          <p:nvPr>
            <p:ph type="sldNum" sz="quarter" idx="12"/>
          </p:nvPr>
        </p:nvSpPr>
        <p:spPr>
          <a:xfrm>
            <a:off x="6553200" y="6416675"/>
            <a:ext cx="2133600" cy="365125"/>
          </a:xfrm>
        </p:spPr>
        <p:txBody>
          <a:bodyPr/>
          <a:lstStyle>
            <a:lvl1pPr>
              <a:defRPr smtClean="0">
                <a:solidFill>
                  <a:schemeClr val="tx1"/>
                </a:solidFill>
              </a:defRPr>
            </a:lvl1pPr>
          </a:lstStyle>
          <a:p>
            <a:pPr>
              <a:defRPr/>
            </a:pPr>
            <a:fld id="{41113E33-8443-4145-B1C5-88B8D2294716}" type="slidenum">
              <a:rPr lang="id-ID"/>
              <a:pPr>
                <a:defRPr/>
              </a:pPr>
              <a:t>‹#›</a:t>
            </a:fld>
            <a:endParaRPr lang="id-ID"/>
          </a:p>
        </p:txBody>
      </p:sp>
    </p:spTree>
    <p:extLst>
      <p:ext uri="{BB962C8B-B14F-4D97-AF65-F5344CB8AC3E}">
        <p14:creationId xmlns:p14="http://schemas.microsoft.com/office/powerpoint/2010/main" val="309404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Content Placeholder 3" descr="Logo Asea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1625"/>
            <a:ext cx="94615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228600" y="1371600"/>
            <a:ext cx="8610600"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400800"/>
            <a:ext cx="9144000" cy="457200"/>
          </a:xfrm>
          <a:prstGeom prst="rect">
            <a:avLst/>
          </a:prstGeom>
          <a:solidFill>
            <a:srgbClr val="F790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schemeClr val="tx1"/>
              </a:solidFill>
              <a:ea typeface="MS PGothic" pitchFamily="34" charset="-128"/>
            </a:endParaRPr>
          </a:p>
        </p:txBody>
      </p:sp>
      <p:sp>
        <p:nvSpPr>
          <p:cNvPr id="10" name="Footer Placeholder 5"/>
          <p:cNvSpPr txBox="1">
            <a:spLocks/>
          </p:cNvSpPr>
          <p:nvPr userDrawn="1"/>
        </p:nvSpPr>
        <p:spPr>
          <a:xfrm>
            <a:off x="0" y="6400800"/>
            <a:ext cx="9144000" cy="457200"/>
          </a:xfrm>
          <a:prstGeom prst="rect">
            <a:avLst/>
          </a:prstGeom>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GB" sz="1050" dirty="0">
                <a:solidFill>
                  <a:schemeClr val="tx1"/>
                </a:solidFill>
              </a:rPr>
              <a:t>ASEAN Guidelines on GMP for Traditional Medicines  / Health Supplements - 2015</a:t>
            </a:r>
          </a:p>
          <a:p>
            <a:pPr algn="ctr" fontAlgn="auto">
              <a:spcBef>
                <a:spcPts val="0"/>
              </a:spcBef>
              <a:spcAft>
                <a:spcPts val="0"/>
              </a:spcAft>
              <a:defRPr/>
            </a:pPr>
            <a:r>
              <a:rPr lang="en-GB" sz="1050" dirty="0">
                <a:solidFill>
                  <a:schemeClr val="tx1"/>
                </a:solidFill>
              </a:rPr>
              <a:t>Classification of GMP Non-Conformance</a:t>
            </a:r>
          </a:p>
        </p:txBody>
      </p:sp>
      <p:sp>
        <p:nvSpPr>
          <p:cNvPr id="2" name="Title 1"/>
          <p:cNvSpPr>
            <a:spLocks noGrp="1"/>
          </p:cNvSpPr>
          <p:nvPr>
            <p:ph type="title"/>
          </p:nvPr>
        </p:nvSpPr>
        <p:spPr>
          <a:xfrm>
            <a:off x="1471464" y="304800"/>
            <a:ext cx="7139136" cy="960438"/>
          </a:xfrm>
        </p:spPr>
        <p:txBody>
          <a:bodyPr>
            <a:normAutofit/>
          </a:bodyPr>
          <a:lstStyle>
            <a:lvl1pPr>
              <a:defRPr sz="4000">
                <a:solidFill>
                  <a:schemeClr val="tx1"/>
                </a:solidFill>
                <a:latin typeface="+mn-lt"/>
                <a:cs typeface="Calibri"/>
              </a:defRPr>
            </a:lvl1pPr>
          </a:lstStyle>
          <a:p>
            <a:r>
              <a:rPr lang="en-US" dirty="0" smtClean="0"/>
              <a:t>Click to edit Master title style</a:t>
            </a:r>
            <a:endParaRPr lang="id-ID"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latin typeface="+mn-lt"/>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02397"/>
          </a:xfrm>
        </p:spPr>
        <p:txBody>
          <a:bodyPr/>
          <a:lstStyle>
            <a:lvl1pPr>
              <a:defRPr sz="2400">
                <a:solidFill>
                  <a:schemeClr val="tx1"/>
                </a:solidFill>
                <a:latin typeface="+mn-lt"/>
                <a:cs typeface="Calibri"/>
              </a:defRPr>
            </a:lvl1pPr>
            <a:lvl2pPr>
              <a:defRPr sz="2000">
                <a:solidFill>
                  <a:schemeClr val="tx1"/>
                </a:solidFill>
                <a:latin typeface="+mn-lt"/>
                <a:cs typeface="Calibri"/>
              </a:defRPr>
            </a:lvl2pPr>
            <a:lvl3pPr>
              <a:defRPr sz="1800">
                <a:solidFill>
                  <a:schemeClr val="tx1"/>
                </a:solidFill>
                <a:latin typeface="+mn-lt"/>
                <a:cs typeface="Calibri"/>
              </a:defRPr>
            </a:lvl3pPr>
            <a:lvl4pPr>
              <a:defRPr sz="1600">
                <a:solidFill>
                  <a:schemeClr val="tx1"/>
                </a:solidFill>
                <a:latin typeface="+mn-lt"/>
                <a:cs typeface="Calibri"/>
              </a:defRPr>
            </a:lvl4pPr>
            <a:lvl5pPr>
              <a:defRPr sz="1600">
                <a:solidFill>
                  <a:schemeClr val="tx1"/>
                </a:solidFill>
                <a:latin typeface="+mn-lt"/>
                <a:cs typeface="Calibri"/>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latin typeface="+mn-lt"/>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02397"/>
          </a:xfrm>
        </p:spPr>
        <p:txBody>
          <a:bodyPr/>
          <a:lstStyle>
            <a:lvl1pPr>
              <a:defRPr sz="2400">
                <a:solidFill>
                  <a:schemeClr val="tx1"/>
                </a:solidFill>
                <a:latin typeface="+mn-lt"/>
                <a:cs typeface="Calibri"/>
              </a:defRPr>
            </a:lvl1pPr>
            <a:lvl2pPr>
              <a:defRPr sz="2000">
                <a:solidFill>
                  <a:schemeClr val="tx1"/>
                </a:solidFill>
                <a:latin typeface="+mn-lt"/>
                <a:cs typeface="Calibri"/>
              </a:defRPr>
            </a:lvl2pPr>
            <a:lvl3pPr>
              <a:defRPr sz="1800">
                <a:solidFill>
                  <a:schemeClr val="tx1"/>
                </a:solidFill>
                <a:latin typeface="+mn-lt"/>
                <a:cs typeface="Calibri"/>
              </a:defRPr>
            </a:lvl3pPr>
            <a:lvl4pPr>
              <a:defRPr sz="1600">
                <a:solidFill>
                  <a:schemeClr val="tx1"/>
                </a:solidFill>
                <a:latin typeface="+mn-lt"/>
                <a:cs typeface="Calibri"/>
              </a:defRPr>
            </a:lvl4pPr>
            <a:lvl5pPr>
              <a:defRPr sz="1600">
                <a:solidFill>
                  <a:schemeClr val="tx1"/>
                </a:solidFill>
                <a:latin typeface="+mn-lt"/>
                <a:cs typeface="Calibri"/>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11" name="Date Placeholder 4"/>
          <p:cNvSpPr>
            <a:spLocks noGrp="1"/>
          </p:cNvSpPr>
          <p:nvPr>
            <p:ph type="dt" sz="half" idx="10"/>
          </p:nvPr>
        </p:nvSpPr>
        <p:spPr>
          <a:xfrm>
            <a:off x="457200" y="6416675"/>
            <a:ext cx="2133600" cy="365125"/>
          </a:xfrm>
        </p:spPr>
        <p:txBody>
          <a:bodyPr/>
          <a:lstStyle>
            <a:lvl1pPr>
              <a:defRPr>
                <a:solidFill>
                  <a:schemeClr val="tx1"/>
                </a:solidFill>
                <a:latin typeface="Calibri" pitchFamily="34" charset="0"/>
                <a:ea typeface="MS PGothic" pitchFamily="34" charset="-128"/>
                <a:cs typeface="Calibri"/>
              </a:defRPr>
            </a:lvl1pPr>
          </a:lstStyle>
          <a:p>
            <a:pPr>
              <a:defRPr/>
            </a:pPr>
            <a:endParaRPr lang="en-US"/>
          </a:p>
        </p:txBody>
      </p:sp>
      <p:sp>
        <p:nvSpPr>
          <p:cNvPr id="12" name="Footer Placeholder 5"/>
          <p:cNvSpPr>
            <a:spLocks noGrp="1"/>
          </p:cNvSpPr>
          <p:nvPr>
            <p:ph type="ftr" sz="quarter" idx="11"/>
          </p:nvPr>
        </p:nvSpPr>
        <p:spPr>
          <a:xfrm>
            <a:off x="3124200" y="640080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MS PGothic" pitchFamily="34" charset="-128"/>
                <a:cs typeface="Calibri"/>
              </a:defRPr>
            </a:lvl1pPr>
          </a:lstStyle>
          <a:p>
            <a:pPr>
              <a:defRPr/>
            </a:pPr>
            <a:endParaRPr lang="en-US"/>
          </a:p>
        </p:txBody>
      </p:sp>
      <p:sp>
        <p:nvSpPr>
          <p:cNvPr id="13" name="Slide Number Placeholder 6"/>
          <p:cNvSpPr>
            <a:spLocks noGrp="1"/>
          </p:cNvSpPr>
          <p:nvPr>
            <p:ph type="sldNum" sz="quarter" idx="12"/>
          </p:nvPr>
        </p:nvSpPr>
        <p:spPr>
          <a:xfrm>
            <a:off x="6553200" y="6416675"/>
            <a:ext cx="2133600" cy="365125"/>
          </a:xfrm>
        </p:spPr>
        <p:txBody>
          <a:bodyPr/>
          <a:lstStyle>
            <a:lvl1pPr>
              <a:defRPr smtClean="0">
                <a:solidFill>
                  <a:schemeClr val="tx1"/>
                </a:solidFill>
              </a:defRPr>
            </a:lvl1pPr>
          </a:lstStyle>
          <a:p>
            <a:pPr>
              <a:defRPr/>
            </a:pPr>
            <a:fld id="{50D8EAB9-FB47-44D8-AD4B-0F029256354F}" type="slidenum">
              <a:rPr lang="id-ID"/>
              <a:pPr>
                <a:defRPr/>
              </a:pPr>
              <a:t>‹#›</a:t>
            </a:fld>
            <a:endParaRPr lang="id-ID"/>
          </a:p>
        </p:txBody>
      </p:sp>
    </p:spTree>
    <p:extLst>
      <p:ext uri="{BB962C8B-B14F-4D97-AF65-F5344CB8AC3E}">
        <p14:creationId xmlns:p14="http://schemas.microsoft.com/office/powerpoint/2010/main" val="2095880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userDrawn="1"/>
        </p:nvSpPr>
        <p:spPr>
          <a:xfrm>
            <a:off x="0" y="6400800"/>
            <a:ext cx="9144000" cy="457200"/>
          </a:xfrm>
          <a:prstGeom prst="rect">
            <a:avLst/>
          </a:prstGeom>
          <a:solidFill>
            <a:srgbClr val="F790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schemeClr val="tx1"/>
              </a:solidFill>
              <a:ea typeface="MS PGothic" pitchFamily="34" charset="-128"/>
            </a:endParaRPr>
          </a:p>
        </p:txBody>
      </p:sp>
      <p:pic>
        <p:nvPicPr>
          <p:cNvPr id="4" name="Content Placeholder 3" descr="Logo Asea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8600" y="225425"/>
            <a:ext cx="10795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228600" y="1524000"/>
            <a:ext cx="8610600"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txBox="1">
            <a:spLocks/>
          </p:cNvSpPr>
          <p:nvPr userDrawn="1"/>
        </p:nvSpPr>
        <p:spPr>
          <a:xfrm>
            <a:off x="0" y="6400800"/>
            <a:ext cx="9144000" cy="457200"/>
          </a:xfrm>
          <a:prstGeom prst="rect">
            <a:avLst/>
          </a:prstGeom>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GB" sz="1050" dirty="0">
                <a:solidFill>
                  <a:schemeClr val="tx1"/>
                </a:solidFill>
              </a:rPr>
              <a:t>ASEAN Guidelines on GMP for Traditional Medicines  / Health Supplements - 2015</a:t>
            </a:r>
          </a:p>
          <a:p>
            <a:pPr algn="ctr" fontAlgn="auto">
              <a:spcBef>
                <a:spcPts val="0"/>
              </a:spcBef>
              <a:spcAft>
                <a:spcPts val="0"/>
              </a:spcAft>
              <a:defRPr/>
            </a:pPr>
            <a:r>
              <a:rPr lang="en-GB" sz="1050" dirty="0">
                <a:solidFill>
                  <a:schemeClr val="tx1"/>
                </a:solidFill>
              </a:rPr>
              <a:t>Classification of GMP Non-Conformance</a:t>
            </a:r>
          </a:p>
        </p:txBody>
      </p:sp>
      <p:sp>
        <p:nvSpPr>
          <p:cNvPr id="2" name="Title 1"/>
          <p:cNvSpPr>
            <a:spLocks noGrp="1"/>
          </p:cNvSpPr>
          <p:nvPr>
            <p:ph type="title"/>
          </p:nvPr>
        </p:nvSpPr>
        <p:spPr>
          <a:xfrm>
            <a:off x="457200" y="274638"/>
            <a:ext cx="7283152" cy="1143000"/>
          </a:xfrm>
        </p:spPr>
        <p:txBody>
          <a:bodyPr/>
          <a:lstStyle>
            <a:lvl1pPr>
              <a:defRPr>
                <a:solidFill>
                  <a:schemeClr val="tx1"/>
                </a:solidFill>
                <a:latin typeface="+mn-lt"/>
                <a:cs typeface="Calibri"/>
              </a:defRPr>
            </a:lvl1pPr>
          </a:lstStyle>
          <a:p>
            <a:r>
              <a:rPr lang="en-US" dirty="0" smtClean="0"/>
              <a:t>Click to edit Master title style</a:t>
            </a:r>
            <a:endParaRPr lang="id-ID" dirty="0"/>
          </a:p>
        </p:txBody>
      </p:sp>
      <p:sp>
        <p:nvSpPr>
          <p:cNvPr id="7" name="Date Placeholder 2"/>
          <p:cNvSpPr>
            <a:spLocks noGrp="1"/>
          </p:cNvSpPr>
          <p:nvPr>
            <p:ph type="dt" sz="half" idx="10"/>
          </p:nvPr>
        </p:nvSpPr>
        <p:spPr>
          <a:xfrm>
            <a:off x="457200" y="6416675"/>
            <a:ext cx="2133600" cy="365125"/>
          </a:xfrm>
        </p:spPr>
        <p:txBody>
          <a:bodyPr/>
          <a:lstStyle>
            <a:lvl1pPr>
              <a:defRPr>
                <a:solidFill>
                  <a:schemeClr val="tx1"/>
                </a:solidFill>
                <a:latin typeface="Calibri" pitchFamily="34" charset="0"/>
                <a:ea typeface="MS PGothic" pitchFamily="34" charset="-128"/>
                <a:cs typeface="+mn-cs"/>
              </a:defRPr>
            </a:lvl1pPr>
          </a:lstStyle>
          <a:p>
            <a:pPr>
              <a:defRPr/>
            </a:pPr>
            <a:endParaRPr lang="en-US"/>
          </a:p>
        </p:txBody>
      </p:sp>
      <p:sp>
        <p:nvSpPr>
          <p:cNvPr id="8" name="Footer Placeholder 3"/>
          <p:cNvSpPr>
            <a:spLocks noGrp="1"/>
          </p:cNvSpPr>
          <p:nvPr>
            <p:ph type="ftr" sz="quarter" idx="11"/>
          </p:nvPr>
        </p:nvSpPr>
        <p:spPr>
          <a:xfrm>
            <a:off x="3124200" y="6400800"/>
            <a:ext cx="2895600" cy="365125"/>
          </a:xfrm>
          <a:prstGeom prst="rect">
            <a:avLst/>
          </a:prstGeom>
        </p:spPr>
        <p:txBody>
          <a:bodyPr vert="horz" wrap="square" lIns="91440" tIns="45720" rIns="91440" bIns="45720" numCol="1" anchor="t" anchorCtr="0" compatLnSpc="1">
            <a:prstTxWarp prst="textNoShape">
              <a:avLst/>
            </a:prstTxWarp>
          </a:bodyPr>
          <a:lstStyle>
            <a:lvl1pPr>
              <a:defRPr sz="1200">
                <a:latin typeface="Calibri"/>
                <a:ea typeface="MS PGothic" pitchFamily="34" charset="-128"/>
                <a:cs typeface="+mn-cs"/>
              </a:defRPr>
            </a:lvl1pPr>
          </a:lstStyle>
          <a:p>
            <a:pPr>
              <a:defRPr/>
            </a:pPr>
            <a:endParaRPr lang="en-US"/>
          </a:p>
        </p:txBody>
      </p:sp>
      <p:sp>
        <p:nvSpPr>
          <p:cNvPr id="9" name="Slide Number Placeholder 4"/>
          <p:cNvSpPr>
            <a:spLocks noGrp="1"/>
          </p:cNvSpPr>
          <p:nvPr>
            <p:ph type="sldNum" sz="quarter" idx="12"/>
          </p:nvPr>
        </p:nvSpPr>
        <p:spPr>
          <a:xfrm>
            <a:off x="6553200" y="6416675"/>
            <a:ext cx="2133600" cy="365125"/>
          </a:xfrm>
        </p:spPr>
        <p:txBody>
          <a:bodyPr/>
          <a:lstStyle>
            <a:lvl1pPr>
              <a:defRPr smtClean="0">
                <a:solidFill>
                  <a:schemeClr val="tx1"/>
                </a:solidFill>
              </a:defRPr>
            </a:lvl1pPr>
          </a:lstStyle>
          <a:p>
            <a:pPr>
              <a:defRPr/>
            </a:pPr>
            <a:fld id="{16E9F647-606E-4CA9-99E4-629AC5C088D5}" type="slidenum">
              <a:rPr lang="id-ID"/>
              <a:pPr>
                <a:defRPr/>
              </a:pPr>
              <a:t>‹#›</a:t>
            </a:fld>
            <a:endParaRPr lang="id-ID"/>
          </a:p>
        </p:txBody>
      </p:sp>
    </p:spTree>
    <p:extLst>
      <p:ext uri="{BB962C8B-B14F-4D97-AF65-F5344CB8AC3E}">
        <p14:creationId xmlns:p14="http://schemas.microsoft.com/office/powerpoint/2010/main" val="1049878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Content Placeholder 3" descr="Logo Asea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225425"/>
            <a:ext cx="10795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userDrawn="1"/>
        </p:nvSpPr>
        <p:spPr>
          <a:xfrm>
            <a:off x="0" y="6400800"/>
            <a:ext cx="9144000" cy="457200"/>
          </a:xfrm>
          <a:prstGeom prst="rect">
            <a:avLst/>
          </a:prstGeom>
          <a:solidFill>
            <a:srgbClr val="F790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schemeClr val="tx1"/>
              </a:solidFill>
              <a:ea typeface="MS PGothic" pitchFamily="34" charset="-128"/>
            </a:endParaRPr>
          </a:p>
        </p:txBody>
      </p:sp>
      <p:sp>
        <p:nvSpPr>
          <p:cNvPr id="4" name="Footer Placeholder 5"/>
          <p:cNvSpPr txBox="1">
            <a:spLocks/>
          </p:cNvSpPr>
          <p:nvPr userDrawn="1"/>
        </p:nvSpPr>
        <p:spPr>
          <a:xfrm>
            <a:off x="0" y="6400800"/>
            <a:ext cx="9144000" cy="457200"/>
          </a:xfrm>
          <a:prstGeom prst="rect">
            <a:avLst/>
          </a:prstGeom>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GB" sz="1050" dirty="0">
                <a:solidFill>
                  <a:schemeClr val="tx1"/>
                </a:solidFill>
              </a:rPr>
              <a:t>ASEAN Guidelines on GMP for Traditional Medicines  / Health Supplements - 2015</a:t>
            </a:r>
          </a:p>
          <a:p>
            <a:pPr algn="ctr" fontAlgn="auto">
              <a:spcBef>
                <a:spcPts val="0"/>
              </a:spcBef>
              <a:spcAft>
                <a:spcPts val="0"/>
              </a:spcAft>
              <a:defRPr/>
            </a:pPr>
            <a:r>
              <a:rPr lang="en-GB" sz="1050" dirty="0">
                <a:solidFill>
                  <a:schemeClr val="tx1"/>
                </a:solidFill>
              </a:rPr>
              <a:t>Classification of GMP Non-Conformance</a:t>
            </a:r>
          </a:p>
        </p:txBody>
      </p:sp>
      <p:sp>
        <p:nvSpPr>
          <p:cNvPr id="5" name="Date Placeholder 4"/>
          <p:cNvSpPr>
            <a:spLocks noGrp="1"/>
          </p:cNvSpPr>
          <p:nvPr>
            <p:ph type="dt" sz="half" idx="10"/>
          </p:nvPr>
        </p:nvSpPr>
        <p:spPr>
          <a:xfrm>
            <a:off x="457200" y="6416675"/>
            <a:ext cx="2133600" cy="365125"/>
          </a:xfrm>
        </p:spPr>
        <p:txBody>
          <a:bodyPr/>
          <a:lstStyle>
            <a:lvl1pPr>
              <a:defRPr>
                <a:solidFill>
                  <a:schemeClr val="tx1"/>
                </a:solidFill>
                <a:latin typeface="Calibri" pitchFamily="34" charset="0"/>
                <a:ea typeface="MS PGothic" pitchFamily="34" charset="-128"/>
                <a:cs typeface="Calibri"/>
              </a:defRPr>
            </a:lvl1pPr>
          </a:lstStyle>
          <a:p>
            <a:pPr>
              <a:defRPr/>
            </a:pPr>
            <a:endParaRPr lang="en-US"/>
          </a:p>
        </p:txBody>
      </p:sp>
      <p:sp>
        <p:nvSpPr>
          <p:cNvPr id="6" name="Footer Placeholder 5"/>
          <p:cNvSpPr>
            <a:spLocks noGrp="1"/>
          </p:cNvSpPr>
          <p:nvPr>
            <p:ph type="ftr" sz="quarter" idx="11"/>
          </p:nvPr>
        </p:nvSpPr>
        <p:spPr>
          <a:xfrm>
            <a:off x="3124200" y="640080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MS PGothic" pitchFamily="34" charset="-128"/>
                <a:cs typeface="Calibri"/>
              </a:defRPr>
            </a:lvl1pPr>
          </a:lstStyle>
          <a:p>
            <a:pPr>
              <a:defRPr/>
            </a:pPr>
            <a:endParaRPr lang="en-US"/>
          </a:p>
        </p:txBody>
      </p:sp>
      <p:sp>
        <p:nvSpPr>
          <p:cNvPr id="7" name="Slide Number Placeholder 6"/>
          <p:cNvSpPr>
            <a:spLocks noGrp="1"/>
          </p:cNvSpPr>
          <p:nvPr>
            <p:ph type="sldNum" sz="quarter" idx="12"/>
          </p:nvPr>
        </p:nvSpPr>
        <p:spPr>
          <a:xfrm>
            <a:off x="6553200" y="6416675"/>
            <a:ext cx="2133600" cy="365125"/>
          </a:xfrm>
        </p:spPr>
        <p:txBody>
          <a:bodyPr/>
          <a:lstStyle>
            <a:lvl1pPr>
              <a:defRPr smtClean="0">
                <a:solidFill>
                  <a:schemeClr val="tx1"/>
                </a:solidFill>
              </a:defRPr>
            </a:lvl1pPr>
          </a:lstStyle>
          <a:p>
            <a:pPr>
              <a:defRPr/>
            </a:pPr>
            <a:fld id="{424BB433-8167-450F-9101-36FD33D8B42F}" type="slidenum">
              <a:rPr lang="id-ID"/>
              <a:pPr>
                <a:defRPr/>
              </a:pPr>
              <a:t>‹#›</a:t>
            </a:fld>
            <a:endParaRPr lang="id-ID"/>
          </a:p>
        </p:txBody>
      </p:sp>
    </p:spTree>
    <p:extLst>
      <p:ext uri="{BB962C8B-B14F-4D97-AF65-F5344CB8AC3E}">
        <p14:creationId xmlns:p14="http://schemas.microsoft.com/office/powerpoint/2010/main" val="4253811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Content Placeholder 3" descr="Logo Asea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388" y="0"/>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0" y="6400800"/>
            <a:ext cx="9144000" cy="457200"/>
          </a:xfrm>
          <a:prstGeom prst="rect">
            <a:avLst/>
          </a:prstGeom>
          <a:solidFill>
            <a:srgbClr val="F790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schemeClr val="tx1"/>
              </a:solidFill>
              <a:ea typeface="MS PGothic" pitchFamily="34" charset="-128"/>
            </a:endParaRPr>
          </a:p>
        </p:txBody>
      </p:sp>
      <p:sp>
        <p:nvSpPr>
          <p:cNvPr id="7" name="Footer Placeholder 5"/>
          <p:cNvSpPr txBox="1">
            <a:spLocks/>
          </p:cNvSpPr>
          <p:nvPr userDrawn="1"/>
        </p:nvSpPr>
        <p:spPr>
          <a:xfrm>
            <a:off x="0" y="6400800"/>
            <a:ext cx="9144000" cy="457200"/>
          </a:xfrm>
          <a:prstGeom prst="rect">
            <a:avLst/>
          </a:prstGeom>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GB" sz="1050" dirty="0">
                <a:solidFill>
                  <a:schemeClr val="tx1"/>
                </a:solidFill>
              </a:rPr>
              <a:t>ASEAN Guidelines on GMP for Traditional Medicines  / Health Supplements - 2015</a:t>
            </a:r>
          </a:p>
          <a:p>
            <a:pPr algn="ctr" fontAlgn="auto">
              <a:spcBef>
                <a:spcPts val="0"/>
              </a:spcBef>
              <a:spcAft>
                <a:spcPts val="0"/>
              </a:spcAft>
              <a:defRPr/>
            </a:pPr>
            <a:r>
              <a:rPr lang="en-GB" sz="1050" dirty="0">
                <a:solidFill>
                  <a:schemeClr val="tx1"/>
                </a:solidFill>
              </a:rPr>
              <a:t>Classification of GMP Non-Conformance</a:t>
            </a:r>
          </a:p>
        </p:txBody>
      </p:sp>
      <p:sp>
        <p:nvSpPr>
          <p:cNvPr id="2" name="Title 1"/>
          <p:cNvSpPr>
            <a:spLocks noGrp="1"/>
          </p:cNvSpPr>
          <p:nvPr>
            <p:ph type="title"/>
          </p:nvPr>
        </p:nvSpPr>
        <p:spPr>
          <a:xfrm>
            <a:off x="457200" y="1196752"/>
            <a:ext cx="3008313" cy="936104"/>
          </a:xfrm>
        </p:spPr>
        <p:txBody>
          <a:bodyPr anchor="b"/>
          <a:lstStyle>
            <a:lvl1pPr algn="l">
              <a:defRPr sz="2000" b="1">
                <a:solidFill>
                  <a:schemeClr val="tx1"/>
                </a:solidFill>
                <a:latin typeface="+mn-lt"/>
                <a:cs typeface="Calibri"/>
              </a:defRPr>
            </a:lvl1pPr>
          </a:lstStyle>
          <a:p>
            <a:r>
              <a:rPr lang="en-US" dirty="0" smtClean="0"/>
              <a:t>Click to edit Master title style</a:t>
            </a:r>
            <a:endParaRPr lang="id-ID" dirty="0"/>
          </a:p>
        </p:txBody>
      </p:sp>
      <p:sp>
        <p:nvSpPr>
          <p:cNvPr id="3" name="Content Placeholder 2"/>
          <p:cNvSpPr>
            <a:spLocks noGrp="1"/>
          </p:cNvSpPr>
          <p:nvPr>
            <p:ph idx="1"/>
          </p:nvPr>
        </p:nvSpPr>
        <p:spPr>
          <a:xfrm>
            <a:off x="3575050" y="273051"/>
            <a:ext cx="5111750" cy="5604222"/>
          </a:xfrm>
        </p:spPr>
        <p:txBody>
          <a:bodyPr/>
          <a:lstStyle>
            <a:lvl1pPr>
              <a:defRPr sz="3200">
                <a:solidFill>
                  <a:schemeClr val="tx1"/>
                </a:solidFill>
                <a:latin typeface="+mn-lt"/>
                <a:cs typeface="Calibri"/>
              </a:defRPr>
            </a:lvl1pPr>
            <a:lvl2pPr>
              <a:defRPr sz="2800">
                <a:solidFill>
                  <a:schemeClr val="tx1"/>
                </a:solidFill>
                <a:latin typeface="+mn-lt"/>
                <a:cs typeface="Calibri"/>
              </a:defRPr>
            </a:lvl2pPr>
            <a:lvl3pPr>
              <a:defRPr sz="2400">
                <a:solidFill>
                  <a:schemeClr val="tx1"/>
                </a:solidFill>
                <a:latin typeface="+mn-lt"/>
                <a:cs typeface="Calibri"/>
              </a:defRPr>
            </a:lvl3pPr>
            <a:lvl4pPr>
              <a:defRPr sz="2000">
                <a:solidFill>
                  <a:schemeClr val="tx1"/>
                </a:solidFill>
                <a:latin typeface="+mn-lt"/>
                <a:cs typeface="Calibri"/>
              </a:defRPr>
            </a:lvl4pPr>
            <a:lvl5pPr>
              <a:defRPr sz="2000">
                <a:solidFill>
                  <a:schemeClr val="tx1"/>
                </a:solidFill>
                <a:latin typeface="+mn-lt"/>
                <a:cs typeface="Calibri"/>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4" name="Text Placeholder 3"/>
          <p:cNvSpPr>
            <a:spLocks noGrp="1"/>
          </p:cNvSpPr>
          <p:nvPr>
            <p:ph type="body" sz="half" idx="2"/>
          </p:nvPr>
        </p:nvSpPr>
        <p:spPr>
          <a:xfrm>
            <a:off x="457200" y="2276873"/>
            <a:ext cx="3008313" cy="3600399"/>
          </a:xfrm>
        </p:spPr>
        <p:txBody>
          <a:bodyPr/>
          <a:lstStyle>
            <a:lvl1pPr marL="0" indent="0">
              <a:buNone/>
              <a:defRPr sz="1400">
                <a:solidFill>
                  <a:schemeClr val="tx1"/>
                </a:solidFill>
                <a:latin typeface="+mn-lt"/>
                <a:cs typeface="Calibri"/>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4"/>
          <p:cNvSpPr>
            <a:spLocks noGrp="1"/>
          </p:cNvSpPr>
          <p:nvPr>
            <p:ph type="dt" sz="half" idx="10"/>
          </p:nvPr>
        </p:nvSpPr>
        <p:spPr>
          <a:xfrm>
            <a:off x="457200" y="6416675"/>
            <a:ext cx="2133600" cy="365125"/>
          </a:xfrm>
        </p:spPr>
        <p:txBody>
          <a:bodyPr/>
          <a:lstStyle>
            <a:lvl1pPr>
              <a:defRPr>
                <a:solidFill>
                  <a:schemeClr val="tx1"/>
                </a:solidFill>
                <a:latin typeface="Calibri" pitchFamily="34" charset="0"/>
                <a:ea typeface="MS PGothic" pitchFamily="34" charset="-128"/>
                <a:cs typeface="Calibri"/>
              </a:defRPr>
            </a:lvl1pPr>
          </a:lstStyle>
          <a:p>
            <a:pPr>
              <a:defRPr/>
            </a:pPr>
            <a:endParaRPr lang="en-US"/>
          </a:p>
        </p:txBody>
      </p:sp>
      <p:sp>
        <p:nvSpPr>
          <p:cNvPr id="9" name="Footer Placeholder 5"/>
          <p:cNvSpPr>
            <a:spLocks noGrp="1"/>
          </p:cNvSpPr>
          <p:nvPr>
            <p:ph type="ftr" sz="quarter" idx="11"/>
          </p:nvPr>
        </p:nvSpPr>
        <p:spPr>
          <a:xfrm>
            <a:off x="3124200" y="640080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MS PGothic" pitchFamily="34" charset="-128"/>
                <a:cs typeface="Calibri"/>
              </a:defRPr>
            </a:lvl1pPr>
          </a:lstStyle>
          <a:p>
            <a:pPr>
              <a:defRPr/>
            </a:pPr>
            <a:endParaRPr lang="en-US"/>
          </a:p>
        </p:txBody>
      </p:sp>
      <p:sp>
        <p:nvSpPr>
          <p:cNvPr id="10" name="Slide Number Placeholder 6"/>
          <p:cNvSpPr>
            <a:spLocks noGrp="1"/>
          </p:cNvSpPr>
          <p:nvPr>
            <p:ph type="sldNum" sz="quarter" idx="12"/>
          </p:nvPr>
        </p:nvSpPr>
        <p:spPr>
          <a:xfrm>
            <a:off x="6553200" y="6416675"/>
            <a:ext cx="2133600" cy="365125"/>
          </a:xfrm>
        </p:spPr>
        <p:txBody>
          <a:bodyPr/>
          <a:lstStyle>
            <a:lvl1pPr>
              <a:defRPr smtClean="0">
                <a:solidFill>
                  <a:schemeClr val="tx1"/>
                </a:solidFill>
              </a:defRPr>
            </a:lvl1pPr>
          </a:lstStyle>
          <a:p>
            <a:pPr>
              <a:defRPr/>
            </a:pPr>
            <a:fld id="{C105F298-9BBD-432D-BBD5-D88D8D78E086}" type="slidenum">
              <a:rPr lang="id-ID"/>
              <a:pPr>
                <a:defRPr/>
              </a:pPr>
              <a:t>‹#›</a:t>
            </a:fld>
            <a:endParaRPr lang="id-ID"/>
          </a:p>
        </p:txBody>
      </p:sp>
    </p:spTree>
    <p:extLst>
      <p:ext uri="{BB962C8B-B14F-4D97-AF65-F5344CB8AC3E}">
        <p14:creationId xmlns:p14="http://schemas.microsoft.com/office/powerpoint/2010/main" val="781421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Content Placeholder 3" descr="Logo Asea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225425"/>
            <a:ext cx="10795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0" y="6400800"/>
            <a:ext cx="9144000" cy="457200"/>
          </a:xfrm>
          <a:prstGeom prst="rect">
            <a:avLst/>
          </a:prstGeom>
          <a:solidFill>
            <a:srgbClr val="F790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schemeClr val="tx1"/>
              </a:solidFill>
              <a:ea typeface="MS PGothic" pitchFamily="34" charset="-128"/>
            </a:endParaRPr>
          </a:p>
        </p:txBody>
      </p:sp>
      <p:sp>
        <p:nvSpPr>
          <p:cNvPr id="7" name="Footer Placeholder 5"/>
          <p:cNvSpPr txBox="1">
            <a:spLocks/>
          </p:cNvSpPr>
          <p:nvPr userDrawn="1"/>
        </p:nvSpPr>
        <p:spPr>
          <a:xfrm>
            <a:off x="0" y="6400800"/>
            <a:ext cx="9144000" cy="457200"/>
          </a:xfrm>
          <a:prstGeom prst="rect">
            <a:avLst/>
          </a:prstGeom>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GB" sz="1050" dirty="0">
                <a:solidFill>
                  <a:schemeClr val="tx1"/>
                </a:solidFill>
              </a:rPr>
              <a:t>ASEAN Guidelines on GMP for Traditional Medicines  / Health Supplements - 2015</a:t>
            </a:r>
          </a:p>
          <a:p>
            <a:pPr algn="ctr" fontAlgn="auto">
              <a:spcBef>
                <a:spcPts val="0"/>
              </a:spcBef>
              <a:spcAft>
                <a:spcPts val="0"/>
              </a:spcAft>
              <a:defRPr/>
            </a:pPr>
            <a:r>
              <a:rPr lang="en-GB" sz="1050" dirty="0">
                <a:solidFill>
                  <a:schemeClr val="tx1"/>
                </a:solidFill>
              </a:rPr>
              <a:t>Classification of GMP Non-Conformance</a:t>
            </a: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latin typeface="+mn-lt"/>
                <a:cs typeface="Calibri"/>
              </a:defRPr>
            </a:lvl1pPr>
          </a:lstStyle>
          <a:p>
            <a:r>
              <a:rPr lang="en-US" dirty="0" smtClean="0"/>
              <a:t>Click to edit Master title style</a:t>
            </a:r>
            <a:endParaRPr lang="id-ID"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solidFill>
                  <a:schemeClr val="tx1"/>
                </a:solidFill>
                <a:latin typeface="+mn-lt"/>
                <a:cs typeface="Calibri"/>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id-ID" noProof="0" dirty="0"/>
          </a:p>
        </p:txBody>
      </p:sp>
      <p:sp>
        <p:nvSpPr>
          <p:cNvPr id="4" name="Text Placeholder 3"/>
          <p:cNvSpPr>
            <a:spLocks noGrp="1"/>
          </p:cNvSpPr>
          <p:nvPr>
            <p:ph type="body" sz="half" idx="2"/>
          </p:nvPr>
        </p:nvSpPr>
        <p:spPr>
          <a:xfrm>
            <a:off x="1792288" y="5367338"/>
            <a:ext cx="5486400" cy="633454"/>
          </a:xfrm>
        </p:spPr>
        <p:txBody>
          <a:bodyPr/>
          <a:lstStyle>
            <a:lvl1pPr marL="0" indent="0">
              <a:buNone/>
              <a:defRPr sz="1400">
                <a:solidFill>
                  <a:schemeClr val="tx1"/>
                </a:solidFill>
                <a:latin typeface="+mn-lt"/>
                <a:cs typeface="Calibri"/>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4"/>
          <p:cNvSpPr>
            <a:spLocks noGrp="1"/>
          </p:cNvSpPr>
          <p:nvPr>
            <p:ph type="dt" sz="half" idx="10"/>
          </p:nvPr>
        </p:nvSpPr>
        <p:spPr>
          <a:xfrm>
            <a:off x="457200" y="6416675"/>
            <a:ext cx="2133600" cy="365125"/>
          </a:xfrm>
        </p:spPr>
        <p:txBody>
          <a:bodyPr/>
          <a:lstStyle>
            <a:lvl1pPr>
              <a:defRPr>
                <a:solidFill>
                  <a:schemeClr val="tx1"/>
                </a:solidFill>
                <a:latin typeface="Calibri" pitchFamily="34" charset="0"/>
                <a:ea typeface="MS PGothic" pitchFamily="34" charset="-128"/>
                <a:cs typeface="Calibri"/>
              </a:defRPr>
            </a:lvl1pPr>
          </a:lstStyle>
          <a:p>
            <a:pPr>
              <a:defRPr/>
            </a:pPr>
            <a:endParaRPr lang="en-US"/>
          </a:p>
        </p:txBody>
      </p:sp>
      <p:sp>
        <p:nvSpPr>
          <p:cNvPr id="9" name="Footer Placeholder 5"/>
          <p:cNvSpPr>
            <a:spLocks noGrp="1"/>
          </p:cNvSpPr>
          <p:nvPr>
            <p:ph type="ftr" sz="quarter" idx="11"/>
          </p:nvPr>
        </p:nvSpPr>
        <p:spPr>
          <a:xfrm>
            <a:off x="3124200" y="640080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MS PGothic" pitchFamily="34" charset="-128"/>
                <a:cs typeface="Calibri"/>
              </a:defRPr>
            </a:lvl1pPr>
          </a:lstStyle>
          <a:p>
            <a:pPr>
              <a:defRPr/>
            </a:pPr>
            <a:endParaRPr lang="en-US"/>
          </a:p>
        </p:txBody>
      </p:sp>
      <p:sp>
        <p:nvSpPr>
          <p:cNvPr id="10" name="Slide Number Placeholder 6"/>
          <p:cNvSpPr>
            <a:spLocks noGrp="1"/>
          </p:cNvSpPr>
          <p:nvPr>
            <p:ph type="sldNum" sz="quarter" idx="12"/>
          </p:nvPr>
        </p:nvSpPr>
        <p:spPr>
          <a:xfrm>
            <a:off x="6553200" y="6416675"/>
            <a:ext cx="2133600" cy="365125"/>
          </a:xfrm>
        </p:spPr>
        <p:txBody>
          <a:bodyPr/>
          <a:lstStyle>
            <a:lvl1pPr>
              <a:defRPr smtClean="0">
                <a:solidFill>
                  <a:schemeClr val="tx1"/>
                </a:solidFill>
              </a:defRPr>
            </a:lvl1pPr>
          </a:lstStyle>
          <a:p>
            <a:pPr>
              <a:defRPr/>
            </a:pPr>
            <a:fld id="{112AFACF-410D-4F1C-906A-29A70BCD58A1}" type="slidenum">
              <a:rPr lang="id-ID"/>
              <a:pPr>
                <a:defRPr/>
              </a:pPr>
              <a:t>‹#›</a:t>
            </a:fld>
            <a:endParaRPr lang="id-ID"/>
          </a:p>
        </p:txBody>
      </p:sp>
    </p:spTree>
    <p:extLst>
      <p:ext uri="{BB962C8B-B14F-4D97-AF65-F5344CB8AC3E}">
        <p14:creationId xmlns:p14="http://schemas.microsoft.com/office/powerpoint/2010/main" val="3289620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itchFamily="34" charset="0"/>
              </a:defRPr>
            </a:lvl1pPr>
          </a:lstStyle>
          <a:p>
            <a:pPr>
              <a:defRPr/>
            </a:pPr>
            <a:fld id="{53EE28EF-485D-4131-B783-035E7F6A086B}" type="datetime1">
              <a:rPr lang="id-ID"/>
              <a:pPr>
                <a:defRPr/>
              </a:pPr>
              <a:t>12/06/2017</a:t>
            </a:fld>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E239AE1-277F-494C-819F-8E2D545610AB}"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 id="2147483962" r:id="rId12"/>
  </p:sldLayoutIdLst>
  <p:hf hd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62000" y="1066800"/>
            <a:ext cx="7772400" cy="1089025"/>
          </a:xfrm>
        </p:spPr>
        <p:txBody>
          <a:bodyPr>
            <a:noAutofit/>
          </a:bodyPr>
          <a:lstStyle/>
          <a:p>
            <a:pPr marL="342900" indent="-342900" eaLnBrk="1" hangingPunct="1">
              <a:defRPr/>
            </a:pPr>
            <a:r>
              <a:rPr lang="en-US" sz="3400" b="1" dirty="0" smtClean="0"/>
              <a:t>CLASSIFICATION OF GMP NON-CONFORMANCE </a:t>
            </a:r>
            <a:endParaRPr lang="id-ID" sz="3400" b="1" dirty="0" smtClean="0"/>
          </a:p>
        </p:txBody>
      </p:sp>
      <p:sp>
        <p:nvSpPr>
          <p:cNvPr id="14339" name="Subtitle 6"/>
          <p:cNvSpPr>
            <a:spLocks noGrp="1"/>
          </p:cNvSpPr>
          <p:nvPr>
            <p:ph type="subTitle" idx="1"/>
          </p:nvPr>
        </p:nvSpPr>
        <p:spPr>
          <a:xfrm>
            <a:off x="1430338" y="3716338"/>
            <a:ext cx="6400800" cy="433387"/>
          </a:xfrm>
        </p:spPr>
        <p:txBody>
          <a:bodyPr/>
          <a:lstStyle/>
          <a:p>
            <a:pPr eaLnBrk="1" hangingPunct="1"/>
            <a:r>
              <a:rPr lang="en-US" smtClean="0">
                <a:cs typeface="Calibri" pitchFamily="34" charset="0"/>
              </a:rPr>
              <a:t>Malaysia &amp; Indonesia</a:t>
            </a:r>
            <a:endParaRPr lang="id-ID" smtClean="0">
              <a:cs typeface="Calibri" pitchFamily="34" charset="0"/>
            </a:endParaRPr>
          </a:p>
        </p:txBody>
      </p:sp>
      <p:sp>
        <p:nvSpPr>
          <p:cNvPr id="14340" name="Footer Placeholder 2"/>
          <p:cNvSpPr>
            <a:spLocks noGrp="1"/>
          </p:cNvSpPr>
          <p:nvPr>
            <p:ph type="ftr" sz="quarter" idx="4294967295"/>
          </p:nvPr>
        </p:nvSpPr>
        <p:spPr bwMode="auto">
          <a:xfrm>
            <a:off x="3124200" y="6356350"/>
            <a:ext cx="2895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endParaRPr lang="en-US">
              <a:latin typeface="Calibri" pitchFamily="34" charset="0"/>
            </a:endParaRPr>
          </a:p>
        </p:txBody>
      </p:sp>
      <p:sp>
        <p:nvSpPr>
          <p:cNvPr id="1434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AA61A008-E9A4-4678-8EBA-E428AAA2CFB4}" type="slidenum">
              <a:rPr lang="id-ID" sz="1200">
                <a:solidFill>
                  <a:srgbClr val="898989"/>
                </a:solidFill>
                <a:latin typeface="Calibri" pitchFamily="34" charset="0"/>
              </a:rPr>
              <a:pPr/>
              <a:t>1</a:t>
            </a:fld>
            <a:endParaRPr lang="id-ID" sz="120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293813" y="152400"/>
            <a:ext cx="7697787" cy="1143000"/>
          </a:xfrm>
        </p:spPr>
        <p:txBody>
          <a:bodyPr/>
          <a:lstStyle/>
          <a:p>
            <a:pPr>
              <a:defRPr/>
            </a:pPr>
            <a:r>
              <a:rPr lang="en-US" sz="3800" b="1" dirty="0" smtClean="0">
                <a:ea typeface="MS PGothic" charset="0"/>
              </a:rPr>
              <a:t>EXAMPLES OF CRITICAL DEFICIENCIES </a:t>
            </a:r>
            <a:endParaRPr lang="en-US" sz="3800" b="1" dirty="0">
              <a:ea typeface="MS PGothic" charset="0"/>
            </a:endParaRPr>
          </a:p>
        </p:txBody>
      </p:sp>
      <p:sp>
        <p:nvSpPr>
          <p:cNvPr id="23555" name="Content Placeholder 2"/>
          <p:cNvSpPr>
            <a:spLocks noGrp="1"/>
          </p:cNvSpPr>
          <p:nvPr>
            <p:ph idx="1"/>
          </p:nvPr>
        </p:nvSpPr>
        <p:spPr>
          <a:xfrm>
            <a:off x="609600" y="1600200"/>
            <a:ext cx="8077200" cy="4525963"/>
          </a:xfrm>
        </p:spPr>
        <p:txBody>
          <a:bodyPr/>
          <a:lstStyle/>
          <a:p>
            <a:pPr marL="450850" indent="-450850" algn="just"/>
            <a:r>
              <a:rPr lang="en-US" b="1" smtClean="0">
                <a:cs typeface="Calibri" pitchFamily="34" charset="0"/>
              </a:rPr>
              <a:t>Evident of gross pest infestation</a:t>
            </a:r>
          </a:p>
          <a:p>
            <a:pPr marL="450850" indent="-450850" algn="just"/>
            <a:r>
              <a:rPr lang="en-US" b="1" smtClean="0">
                <a:cs typeface="Calibri" pitchFamily="34" charset="0"/>
              </a:rPr>
              <a:t>No Master Batch Documents</a:t>
            </a:r>
          </a:p>
          <a:p>
            <a:pPr marL="450850" indent="-450850" algn="just"/>
            <a:r>
              <a:rPr lang="en-US" b="1" smtClean="0">
                <a:cs typeface="Calibri" pitchFamily="34" charset="0"/>
              </a:rPr>
              <a:t>Absence, intentional falsification or misinterpretation of manufacturing and packaging records</a:t>
            </a:r>
          </a:p>
          <a:p>
            <a:pPr marL="450850" indent="-450850" algn="just"/>
            <a:r>
              <a:rPr lang="en-US" b="1" smtClean="0">
                <a:cs typeface="Calibri" pitchFamily="34" charset="0"/>
              </a:rPr>
              <a:t>Failure to ensure the quality and/or identity of starting materials</a:t>
            </a:r>
          </a:p>
          <a:p>
            <a:pPr marL="450850" indent="-450850" algn="just"/>
            <a:r>
              <a:rPr lang="en-US" b="1" smtClean="0">
                <a:cs typeface="Calibri" pitchFamily="34" charset="0"/>
              </a:rPr>
              <a:t>No evidence that mandated recall processes have been complied with</a:t>
            </a:r>
          </a:p>
        </p:txBody>
      </p:sp>
      <p:sp>
        <p:nvSpPr>
          <p:cNvPr id="2355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FDE3C3CB-49CB-4A3F-9D35-5440914E663E}" type="slidenum">
              <a:rPr lang="en-US" sz="1200">
                <a:latin typeface="Calibri" pitchFamily="34" charset="0"/>
              </a:rPr>
              <a:pPr/>
              <a:t>10</a:t>
            </a:fld>
            <a:endParaRPr lang="en-US" sz="120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293813" y="152400"/>
            <a:ext cx="7392987" cy="1143000"/>
          </a:xfrm>
        </p:spPr>
        <p:txBody>
          <a:bodyPr/>
          <a:lstStyle/>
          <a:p>
            <a:pPr>
              <a:defRPr/>
            </a:pPr>
            <a:r>
              <a:rPr lang="en-US" sz="3800" b="1" dirty="0" smtClean="0">
                <a:ea typeface="MS PGothic" charset="0"/>
              </a:rPr>
              <a:t>EXAMPLES OF MAJOR DEFICIENCIES</a:t>
            </a:r>
            <a:endParaRPr lang="en-US" sz="3800" b="1" dirty="0">
              <a:ea typeface="MS PGothic" charset="0"/>
            </a:endParaRPr>
          </a:p>
        </p:txBody>
      </p:sp>
      <p:sp>
        <p:nvSpPr>
          <p:cNvPr id="24579" name="Content Placeholder 2"/>
          <p:cNvSpPr>
            <a:spLocks noGrp="1"/>
          </p:cNvSpPr>
          <p:nvPr>
            <p:ph idx="1"/>
          </p:nvPr>
        </p:nvSpPr>
        <p:spPr>
          <a:xfrm>
            <a:off x="609600" y="1600200"/>
            <a:ext cx="8077200" cy="4525963"/>
          </a:xfrm>
        </p:spPr>
        <p:txBody>
          <a:bodyPr/>
          <a:lstStyle/>
          <a:p>
            <a:pPr marL="450850" indent="-450850" algn="just"/>
            <a:r>
              <a:rPr lang="en-US" i="1" smtClean="0">
                <a:cs typeface="Calibri" pitchFamily="34" charset="0"/>
              </a:rPr>
              <a:t>No or grossly inadequate air filtration to minimize airborne contaminants</a:t>
            </a:r>
          </a:p>
          <a:p>
            <a:pPr marL="450850" indent="-450850" algn="just"/>
            <a:r>
              <a:rPr lang="en-US" i="1" smtClean="0">
                <a:cs typeface="Calibri" pitchFamily="34" charset="0"/>
              </a:rPr>
              <a:t>Cleaning program not followed and evidence of dirty premises/ equipment or non-verified cleaning procedures</a:t>
            </a:r>
          </a:p>
          <a:p>
            <a:pPr marL="450850" indent="-450850" algn="just"/>
            <a:r>
              <a:rPr lang="en-US" i="1" smtClean="0">
                <a:cs typeface="Calibri" pitchFamily="34" charset="0"/>
              </a:rPr>
              <a:t>Damaged to walls/ceilings in manufacturing areas where product is exposed</a:t>
            </a:r>
          </a:p>
          <a:p>
            <a:pPr marL="450850" indent="-450850" algn="just"/>
            <a:r>
              <a:rPr lang="en-US" i="1" smtClean="0">
                <a:cs typeface="Calibri" pitchFamily="34" charset="0"/>
              </a:rPr>
              <a:t>Design of manufacturing area that does not permit effective cleaning</a:t>
            </a:r>
          </a:p>
        </p:txBody>
      </p:sp>
      <p:sp>
        <p:nvSpPr>
          <p:cNvPr id="2458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58C0EABF-083F-492E-847E-3B047D0B421E}" type="slidenum">
              <a:rPr lang="en-US" sz="1200">
                <a:latin typeface="Calibri" pitchFamily="34" charset="0"/>
              </a:rPr>
              <a:pPr/>
              <a:t>11</a:t>
            </a:fld>
            <a:endParaRPr lang="en-US" sz="1200">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293813" y="152400"/>
            <a:ext cx="7392987" cy="1143000"/>
          </a:xfrm>
        </p:spPr>
        <p:txBody>
          <a:bodyPr/>
          <a:lstStyle/>
          <a:p>
            <a:pPr>
              <a:defRPr/>
            </a:pPr>
            <a:r>
              <a:rPr lang="en-US" sz="3800" b="1" dirty="0">
                <a:ea typeface="MS PGothic" charset="0"/>
              </a:rPr>
              <a:t>EXAMPLES OF MAJOR </a:t>
            </a:r>
            <a:r>
              <a:rPr lang="en-US" sz="3800" b="1" dirty="0" smtClean="0">
                <a:ea typeface="MS PGothic" charset="0"/>
              </a:rPr>
              <a:t>DEFICIENCIES </a:t>
            </a:r>
            <a:r>
              <a:rPr lang="en-US" sz="2000" b="1" dirty="0" smtClean="0">
                <a:ea typeface="MS PGothic" charset="0"/>
              </a:rPr>
              <a:t>(cont</a:t>
            </a:r>
            <a:r>
              <a:rPr lang="en-US" sz="2000" b="1" dirty="0">
                <a:ea typeface="MS PGothic" charset="0"/>
              </a:rPr>
              <a:t>.</a:t>
            </a:r>
            <a:r>
              <a:rPr lang="en-US" sz="2000" b="1" dirty="0" smtClean="0">
                <a:ea typeface="MS PGothic" charset="0"/>
              </a:rPr>
              <a:t>)</a:t>
            </a:r>
            <a:endParaRPr lang="en-US" sz="2000" b="1" dirty="0">
              <a:ea typeface="MS PGothic" charset="0"/>
            </a:endParaRPr>
          </a:p>
        </p:txBody>
      </p:sp>
      <p:sp>
        <p:nvSpPr>
          <p:cNvPr id="25603" name="Content Placeholder 2"/>
          <p:cNvSpPr>
            <a:spLocks noGrp="1"/>
          </p:cNvSpPr>
          <p:nvPr>
            <p:ph idx="1"/>
          </p:nvPr>
        </p:nvSpPr>
        <p:spPr/>
        <p:txBody>
          <a:bodyPr/>
          <a:lstStyle/>
          <a:p>
            <a:pPr marL="455613" indent="-455613" algn="just"/>
            <a:r>
              <a:rPr lang="en-US" i="1" smtClean="0">
                <a:cs typeface="Calibri" pitchFamily="34" charset="0"/>
              </a:rPr>
              <a:t>Insufficient manufacturing space that could lead to mix-ups</a:t>
            </a:r>
          </a:p>
          <a:p>
            <a:pPr marL="455613" indent="-455613" algn="just"/>
            <a:r>
              <a:rPr lang="en-US" i="1" smtClean="0">
                <a:cs typeface="Calibri" pitchFamily="34" charset="0"/>
              </a:rPr>
              <a:t>No raw material sampling area</a:t>
            </a:r>
          </a:p>
          <a:p>
            <a:pPr marL="455613" indent="-455613" algn="just"/>
            <a:r>
              <a:rPr lang="en-US" i="1" smtClean="0">
                <a:cs typeface="Calibri" pitchFamily="34" charset="0"/>
              </a:rPr>
              <a:t>Stored equipment not protected from contamination</a:t>
            </a:r>
          </a:p>
          <a:p>
            <a:pPr marL="455613" indent="-455613" algn="just"/>
            <a:r>
              <a:rPr lang="en-US" i="1" smtClean="0">
                <a:cs typeface="Calibri" pitchFamily="34" charset="0"/>
              </a:rPr>
              <a:t>Inadequate initial/ on-going and/or training records</a:t>
            </a:r>
          </a:p>
          <a:p>
            <a:pPr marL="455613" indent="-455613" algn="just"/>
            <a:r>
              <a:rPr lang="en-US" i="1" smtClean="0">
                <a:cs typeface="Calibri" pitchFamily="34" charset="0"/>
              </a:rPr>
              <a:t>Cleaning procedures not documented and/or no records</a:t>
            </a:r>
          </a:p>
        </p:txBody>
      </p:sp>
      <p:sp>
        <p:nvSpPr>
          <p:cNvPr id="2560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E07C19E7-BA7C-4089-A303-BDC3731526D0}" type="slidenum">
              <a:rPr lang="en-US" sz="1200">
                <a:latin typeface="Calibri" pitchFamily="34" charset="0"/>
              </a:rPr>
              <a:pPr/>
              <a:t>12</a:t>
            </a:fld>
            <a:endParaRPr lang="en-US" sz="120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pPr marL="450850" indent="-450850" algn="just"/>
            <a:r>
              <a:rPr lang="en-US" i="1" smtClean="0">
                <a:cs typeface="Calibri" pitchFamily="34" charset="0"/>
              </a:rPr>
              <a:t>Deviations from instructions not approved</a:t>
            </a:r>
          </a:p>
          <a:p>
            <a:pPr marL="450850" indent="-450850" algn="just"/>
            <a:r>
              <a:rPr lang="en-US" i="1" smtClean="0">
                <a:cs typeface="Calibri" pitchFamily="34" charset="0"/>
              </a:rPr>
              <a:t>Inadequate internal inspection program</a:t>
            </a:r>
          </a:p>
          <a:p>
            <a:pPr marL="450850" indent="-450850" algn="just"/>
            <a:r>
              <a:rPr lang="en-US" i="1" smtClean="0">
                <a:cs typeface="Calibri" pitchFamily="34" charset="0"/>
              </a:rPr>
              <a:t>No proper release for supply procedure</a:t>
            </a:r>
          </a:p>
          <a:p>
            <a:pPr marL="450850" indent="-450850" algn="just"/>
            <a:r>
              <a:rPr lang="en-US" i="1" smtClean="0">
                <a:cs typeface="Calibri" pitchFamily="34" charset="0"/>
              </a:rPr>
              <a:t>Product rework without proper approval</a:t>
            </a:r>
          </a:p>
          <a:p>
            <a:pPr marL="450850" indent="-450850" algn="just"/>
            <a:r>
              <a:rPr lang="en-US" i="1" smtClean="0">
                <a:cs typeface="Calibri" pitchFamily="34" charset="0"/>
              </a:rPr>
              <a:t>Insufficient lighting in production or inspection areas</a:t>
            </a:r>
          </a:p>
          <a:p>
            <a:pPr marL="450850" indent="-450850" algn="just"/>
            <a:r>
              <a:rPr lang="en-US" i="1" smtClean="0">
                <a:cs typeface="Calibri" pitchFamily="34" charset="0"/>
              </a:rPr>
              <a:t>The temperature of critical temperature controlled storage areas not monitored and alarmed</a:t>
            </a:r>
          </a:p>
        </p:txBody>
      </p:sp>
      <p:sp>
        <p:nvSpPr>
          <p:cNvPr id="2662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7FDBE0DD-ECFB-42E8-9087-D9AFBFE01A35}" type="slidenum">
              <a:rPr lang="en-US" sz="1200">
                <a:latin typeface="Calibri" pitchFamily="34" charset="0"/>
              </a:rPr>
              <a:pPr/>
              <a:t>13</a:t>
            </a:fld>
            <a:endParaRPr lang="en-US" sz="1200">
              <a:latin typeface="Calibri" pitchFamily="34" charset="0"/>
            </a:endParaRPr>
          </a:p>
        </p:txBody>
      </p:sp>
      <p:sp>
        <p:nvSpPr>
          <p:cNvPr id="7" name="Title 1"/>
          <p:cNvSpPr>
            <a:spLocks noGrp="1"/>
          </p:cNvSpPr>
          <p:nvPr>
            <p:ph type="title"/>
          </p:nvPr>
        </p:nvSpPr>
        <p:spPr>
          <a:xfrm>
            <a:off x="1293813" y="152400"/>
            <a:ext cx="7392987" cy="1143000"/>
          </a:xfrm>
        </p:spPr>
        <p:txBody>
          <a:bodyPr/>
          <a:lstStyle/>
          <a:p>
            <a:pPr>
              <a:defRPr/>
            </a:pPr>
            <a:r>
              <a:rPr lang="en-US" sz="3800" b="1" dirty="0">
                <a:ea typeface="MS PGothic" charset="0"/>
              </a:rPr>
              <a:t>EXAMPLES OF MAJOR </a:t>
            </a:r>
            <a:r>
              <a:rPr lang="en-US" sz="3800" b="1" dirty="0" smtClean="0">
                <a:ea typeface="MS PGothic" charset="0"/>
              </a:rPr>
              <a:t>DEFICIENCIES </a:t>
            </a:r>
            <a:r>
              <a:rPr lang="en-US" sz="2000" b="1" dirty="0" smtClean="0">
                <a:ea typeface="MS PGothic" charset="0"/>
              </a:rPr>
              <a:t>(cont</a:t>
            </a:r>
            <a:r>
              <a:rPr lang="en-US" sz="2000" b="1" dirty="0">
                <a:ea typeface="MS PGothic" charset="0"/>
              </a:rPr>
              <a:t>.</a:t>
            </a:r>
            <a:r>
              <a:rPr lang="en-US" sz="2000" b="1" dirty="0" smtClean="0">
                <a:ea typeface="MS PGothic" charset="0"/>
              </a:rPr>
              <a:t>)</a:t>
            </a:r>
            <a:endParaRPr lang="en-US" sz="2000" b="1" dirty="0">
              <a:ea typeface="MS PGothic"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1293813" y="152400"/>
            <a:ext cx="7392987" cy="1143000"/>
          </a:xfrm>
        </p:spPr>
        <p:txBody>
          <a:bodyPr/>
          <a:lstStyle/>
          <a:p>
            <a:pPr>
              <a:defRPr/>
            </a:pPr>
            <a:r>
              <a:rPr lang="en-US" sz="3800" b="1" smtClean="0">
                <a:cs typeface="Calibri" pitchFamily="34" charset="0"/>
              </a:rPr>
              <a:t>UPGRADING INITIAL CLASSIFICATION</a:t>
            </a:r>
          </a:p>
        </p:txBody>
      </p:sp>
      <p:sp>
        <p:nvSpPr>
          <p:cNvPr id="27651" name="Content Placeholder 2"/>
          <p:cNvSpPr>
            <a:spLocks noGrp="1"/>
          </p:cNvSpPr>
          <p:nvPr>
            <p:ph idx="1"/>
          </p:nvPr>
        </p:nvSpPr>
        <p:spPr>
          <a:xfrm>
            <a:off x="609600" y="1600200"/>
            <a:ext cx="8077200" cy="4724400"/>
          </a:xfrm>
        </p:spPr>
        <p:txBody>
          <a:bodyPr/>
          <a:lstStyle/>
          <a:p>
            <a:pPr algn="just">
              <a:lnSpc>
                <a:spcPct val="90000"/>
              </a:lnSpc>
            </a:pPr>
            <a:r>
              <a:rPr lang="en-US" sz="2500" smtClean="0">
                <a:cs typeface="Calibri" pitchFamily="34" charset="0"/>
              </a:rPr>
              <a:t>A major or other deficiency may be upgraded by one level to either critical or major deficiency when conditions may exist to satisfy the intent of the definition for the upgraded risk classification.</a:t>
            </a:r>
          </a:p>
          <a:p>
            <a:pPr algn="just">
              <a:lnSpc>
                <a:spcPct val="90000"/>
              </a:lnSpc>
            </a:pPr>
            <a:endParaRPr lang="en-US" sz="1000" smtClean="0">
              <a:cs typeface="Calibri" pitchFamily="34" charset="0"/>
            </a:endParaRPr>
          </a:p>
          <a:p>
            <a:pPr algn="just">
              <a:lnSpc>
                <a:spcPct val="90000"/>
              </a:lnSpc>
            </a:pPr>
            <a:r>
              <a:rPr lang="en-US" sz="2500" smtClean="0">
                <a:cs typeface="Calibri" pitchFamily="34" charset="0"/>
              </a:rPr>
              <a:t>Include:</a:t>
            </a:r>
          </a:p>
          <a:p>
            <a:pPr lvl="1" indent="-342900" algn="just">
              <a:lnSpc>
                <a:spcPct val="90000"/>
              </a:lnSpc>
              <a:buFont typeface="Wingdings" pitchFamily="2" charset="2"/>
              <a:buChar char="v"/>
            </a:pPr>
            <a:r>
              <a:rPr lang="en-US" sz="2300" smtClean="0">
                <a:cs typeface="Calibri" pitchFamily="34" charset="0"/>
              </a:rPr>
              <a:t>Repeat or recurring deficiencies</a:t>
            </a:r>
          </a:p>
          <a:p>
            <a:pPr lvl="1" indent="-342900" algn="just">
              <a:lnSpc>
                <a:spcPct val="90000"/>
              </a:lnSpc>
              <a:buFont typeface="Wingdings" pitchFamily="2" charset="2"/>
              <a:buChar char="v"/>
            </a:pPr>
            <a:r>
              <a:rPr lang="en-US" sz="2300" smtClean="0">
                <a:cs typeface="Calibri" pitchFamily="34" charset="0"/>
              </a:rPr>
              <a:t>Grouping or combination of deficiencies</a:t>
            </a:r>
          </a:p>
          <a:p>
            <a:pPr lvl="1" indent="-342900" algn="just">
              <a:lnSpc>
                <a:spcPct val="90000"/>
              </a:lnSpc>
              <a:buFont typeface="Wingdings" pitchFamily="2" charset="2"/>
              <a:buChar char="v"/>
            </a:pPr>
            <a:r>
              <a:rPr lang="en-US" sz="2300" smtClean="0">
                <a:cs typeface="Calibri" pitchFamily="34" charset="0"/>
              </a:rPr>
              <a:t>Product Risk</a:t>
            </a:r>
          </a:p>
          <a:p>
            <a:pPr lvl="1" indent="-342900" algn="just">
              <a:lnSpc>
                <a:spcPct val="90000"/>
              </a:lnSpc>
              <a:buFont typeface="Wingdings" pitchFamily="2" charset="2"/>
              <a:buChar char="v"/>
            </a:pPr>
            <a:r>
              <a:rPr lang="en-US" sz="2300" smtClean="0">
                <a:cs typeface="Calibri" pitchFamily="34" charset="0"/>
              </a:rPr>
              <a:t>Failure of a manufacturer</a:t>
            </a:r>
            <a:r>
              <a:rPr lang="en-US" altLang="en-US" sz="2300" smtClean="0">
                <a:cs typeface="Calibri" pitchFamily="34" charset="0"/>
              </a:rPr>
              <a:t>’</a:t>
            </a:r>
            <a:r>
              <a:rPr lang="en-US" sz="2300" smtClean="0">
                <a:cs typeface="Calibri" pitchFamily="34" charset="0"/>
              </a:rPr>
              <a:t>s management to identify and take prudent measures to reduce consumer risk to an acceptable level for product distributed and future production from a deficient practice or process. </a:t>
            </a:r>
          </a:p>
        </p:txBody>
      </p:sp>
      <p:sp>
        <p:nvSpPr>
          <p:cNvPr id="2765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4609430B-2644-48F0-AC33-D83CB15C6622}" type="slidenum">
              <a:rPr lang="en-US" sz="1200">
                <a:latin typeface="Calibri" pitchFamily="34" charset="0"/>
              </a:rPr>
              <a:pPr/>
              <a:t>14</a:t>
            </a:fld>
            <a:endParaRPr lang="en-US" sz="1200">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152400"/>
            <a:ext cx="7392987" cy="1143000"/>
          </a:xfrm>
        </p:spPr>
        <p:txBody>
          <a:bodyPr/>
          <a:lstStyle/>
          <a:p>
            <a:pPr>
              <a:defRPr/>
            </a:pPr>
            <a:r>
              <a:rPr lang="en-US" sz="3800" b="1" dirty="0" smtClean="0"/>
              <a:t>DOWNGRADING INITIAL CLASSIFICATION</a:t>
            </a:r>
            <a:endParaRPr lang="en-US" sz="3800" dirty="0" smtClean="0"/>
          </a:p>
        </p:txBody>
      </p:sp>
      <p:sp>
        <p:nvSpPr>
          <p:cNvPr id="28675" name="Content Placeholder 2"/>
          <p:cNvSpPr>
            <a:spLocks noGrp="1"/>
          </p:cNvSpPr>
          <p:nvPr>
            <p:ph idx="1"/>
          </p:nvPr>
        </p:nvSpPr>
        <p:spPr>
          <a:xfrm>
            <a:off x="609600" y="1600200"/>
            <a:ext cx="8077200" cy="4525963"/>
          </a:xfrm>
        </p:spPr>
        <p:txBody>
          <a:bodyPr/>
          <a:lstStyle/>
          <a:p>
            <a:pPr algn="just"/>
            <a:r>
              <a:rPr lang="en-US" sz="2600" smtClean="0">
                <a:cs typeface="Calibri" pitchFamily="34" charset="0"/>
              </a:rPr>
              <a:t>A major or other deficiency may be downgraded by one level to either major or other deficiency when conditions may exist to satisfy the intent of the definition for the downgraded risk classification.</a:t>
            </a:r>
          </a:p>
          <a:p>
            <a:pPr algn="just"/>
            <a:endParaRPr lang="en-US" sz="1000" smtClean="0">
              <a:cs typeface="Calibri" pitchFamily="34" charset="0"/>
            </a:endParaRPr>
          </a:p>
          <a:p>
            <a:pPr algn="just"/>
            <a:r>
              <a:rPr lang="en-US" sz="2600" smtClean="0">
                <a:cs typeface="Calibri" pitchFamily="34" charset="0"/>
              </a:rPr>
              <a:t>Include</a:t>
            </a:r>
            <a:r>
              <a:rPr lang="en-US" sz="2400" smtClean="0">
                <a:cs typeface="Calibri" pitchFamily="34" charset="0"/>
              </a:rPr>
              <a:t>:</a:t>
            </a:r>
          </a:p>
          <a:p>
            <a:pPr marL="917575" lvl="1" indent="-517525" algn="just">
              <a:buFont typeface="Wingdings" pitchFamily="2" charset="2"/>
              <a:buChar char="v"/>
            </a:pPr>
            <a:r>
              <a:rPr lang="en-US" smtClean="0">
                <a:cs typeface="Calibri" pitchFamily="34" charset="0"/>
              </a:rPr>
              <a:t>Minimising product risk</a:t>
            </a:r>
          </a:p>
          <a:p>
            <a:pPr marL="917575" lvl="1" indent="-517525" algn="just">
              <a:buFont typeface="Wingdings" pitchFamily="2" charset="2"/>
              <a:buChar char="v"/>
            </a:pPr>
            <a:r>
              <a:rPr lang="en-US" smtClean="0">
                <a:cs typeface="Calibri" pitchFamily="34" charset="0"/>
              </a:rPr>
              <a:t>Minimising risk of patient harm</a:t>
            </a:r>
          </a:p>
          <a:p>
            <a:pPr marL="917575" lvl="1" indent="-517525" algn="just">
              <a:buFont typeface="Wingdings" pitchFamily="2" charset="2"/>
              <a:buChar char="v"/>
            </a:pPr>
            <a:r>
              <a:rPr lang="en-US" smtClean="0">
                <a:cs typeface="Calibri" pitchFamily="34" charset="0"/>
              </a:rPr>
              <a:t>Action taken by the manufacturer e.g. CAPA plan to reduce the risk of the deficiency</a:t>
            </a:r>
          </a:p>
          <a:p>
            <a:pPr algn="just"/>
            <a:endParaRPr lang="en-US" smtClean="0">
              <a:cs typeface="Calibri" pitchFamily="34" charset="0"/>
            </a:endParaRPr>
          </a:p>
        </p:txBody>
      </p:sp>
      <p:sp>
        <p:nvSpPr>
          <p:cNvPr id="286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7C5615BA-6260-4083-9EFD-8FA28567FEFC}" type="slidenum">
              <a:rPr lang="en-US" sz="1200">
                <a:latin typeface="Calibri" pitchFamily="34" charset="0"/>
              </a:rPr>
              <a:pPr/>
              <a:t>15</a:t>
            </a:fld>
            <a:endParaRPr lang="en-US" sz="120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295400" y="228600"/>
            <a:ext cx="7543800" cy="1066800"/>
          </a:xfrm>
        </p:spPr>
        <p:txBody>
          <a:bodyPr/>
          <a:lstStyle/>
          <a:p>
            <a:pPr>
              <a:defRPr/>
            </a:pPr>
            <a:r>
              <a:rPr lang="en-US" sz="3600" b="1" smtClean="0">
                <a:cs typeface="Calibri" pitchFamily="34" charset="0"/>
              </a:rPr>
              <a:t>REGULATORY ACTIONS FOLLOWING CRITICAL OR MAJOR DEFICIENCIES</a:t>
            </a:r>
          </a:p>
        </p:txBody>
      </p:sp>
      <p:sp>
        <p:nvSpPr>
          <p:cNvPr id="29699" name="Content Placeholder 2"/>
          <p:cNvSpPr>
            <a:spLocks noGrp="1"/>
          </p:cNvSpPr>
          <p:nvPr>
            <p:ph idx="1"/>
          </p:nvPr>
        </p:nvSpPr>
        <p:spPr>
          <a:xfrm>
            <a:off x="609600" y="1676400"/>
            <a:ext cx="8077200" cy="4449763"/>
          </a:xfrm>
        </p:spPr>
        <p:txBody>
          <a:bodyPr/>
          <a:lstStyle/>
          <a:p>
            <a:pPr marL="0" indent="0" algn="just">
              <a:buFont typeface="Arial" charset="0"/>
              <a:buNone/>
            </a:pPr>
            <a:r>
              <a:rPr lang="en-US" sz="2600" smtClean="0">
                <a:cs typeface="Calibri" pitchFamily="34" charset="0"/>
              </a:rPr>
              <a:t>Compliance and enforcement measures are dependent upon a number of factors including: </a:t>
            </a:r>
          </a:p>
          <a:p>
            <a:pPr marL="0" indent="0" algn="just">
              <a:buFont typeface="Arial" charset="0"/>
              <a:buNone/>
            </a:pPr>
            <a:endParaRPr lang="en-US" sz="1400" smtClean="0">
              <a:cs typeface="Calibri" pitchFamily="34" charset="0"/>
            </a:endParaRPr>
          </a:p>
          <a:p>
            <a:pPr marL="0" indent="0" algn="just">
              <a:buFont typeface="Wingdings" pitchFamily="2" charset="2"/>
              <a:buChar char="v"/>
            </a:pPr>
            <a:r>
              <a:rPr lang="en-US" sz="2600" smtClean="0">
                <a:cs typeface="Calibri" pitchFamily="34" charset="0"/>
              </a:rPr>
              <a:t>significance of violations such as critical deficiency and large numbers of major deficiencies, </a:t>
            </a:r>
          </a:p>
          <a:p>
            <a:pPr marL="0" indent="0" algn="just">
              <a:buFont typeface="Wingdings" pitchFamily="2" charset="2"/>
              <a:buChar char="v"/>
            </a:pPr>
            <a:r>
              <a:rPr lang="en-US" sz="2600" smtClean="0">
                <a:cs typeface="Calibri" pitchFamily="34" charset="0"/>
              </a:rPr>
              <a:t>history of the site, </a:t>
            </a:r>
          </a:p>
          <a:p>
            <a:pPr marL="0" indent="0" algn="just">
              <a:buFont typeface="Wingdings" pitchFamily="2" charset="2"/>
              <a:buChar char="v"/>
            </a:pPr>
            <a:r>
              <a:rPr lang="en-US" sz="2600" smtClean="0">
                <a:cs typeface="Calibri" pitchFamily="34" charset="0"/>
              </a:rPr>
              <a:t>potential risks to products and assessment of the manufacturer</a:t>
            </a:r>
            <a:r>
              <a:rPr lang="en-US" altLang="en-US" sz="2600" smtClean="0">
                <a:cs typeface="Calibri" pitchFamily="34" charset="0"/>
              </a:rPr>
              <a:t>’</a:t>
            </a:r>
            <a:r>
              <a:rPr lang="en-US" sz="2600" smtClean="0">
                <a:cs typeface="Calibri" pitchFamily="34" charset="0"/>
              </a:rPr>
              <a:t>s proposed corrective actions.</a:t>
            </a:r>
          </a:p>
        </p:txBody>
      </p:sp>
      <p:sp>
        <p:nvSpPr>
          <p:cNvPr id="2970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C361BEB2-A60C-481A-B81E-E38BEFBADCC4}" type="slidenum">
              <a:rPr lang="en-US" sz="1200">
                <a:latin typeface="Calibri" pitchFamily="34" charset="0"/>
              </a:rPr>
              <a:pPr/>
              <a:t>16</a:t>
            </a:fld>
            <a:endParaRPr lang="en-US" sz="1200">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609600" y="1676400"/>
            <a:ext cx="8077200" cy="4449763"/>
          </a:xfrm>
        </p:spPr>
        <p:txBody>
          <a:bodyPr/>
          <a:lstStyle/>
          <a:p>
            <a:pPr algn="just">
              <a:lnSpc>
                <a:spcPct val="90000"/>
              </a:lnSpc>
            </a:pPr>
            <a:r>
              <a:rPr lang="en-US" sz="2600" smtClean="0">
                <a:cs typeface="Calibri" pitchFamily="34" charset="0"/>
              </a:rPr>
              <a:t>If the findings are linked to patient safety, immediate action needs to be taken.</a:t>
            </a:r>
          </a:p>
          <a:p>
            <a:pPr algn="just">
              <a:lnSpc>
                <a:spcPct val="90000"/>
              </a:lnSpc>
            </a:pPr>
            <a:endParaRPr lang="en-US" sz="1400" smtClean="0">
              <a:cs typeface="Calibri" pitchFamily="34" charset="0"/>
            </a:endParaRPr>
          </a:p>
          <a:p>
            <a:pPr algn="just">
              <a:lnSpc>
                <a:spcPct val="90000"/>
              </a:lnSpc>
            </a:pPr>
            <a:r>
              <a:rPr lang="en-US" sz="2600" smtClean="0">
                <a:cs typeface="Calibri" pitchFamily="34" charset="0"/>
              </a:rPr>
              <a:t>Factors that can be considered include:</a:t>
            </a:r>
          </a:p>
          <a:p>
            <a:pPr marL="917575" lvl="1" indent="-517525">
              <a:lnSpc>
                <a:spcPct val="90000"/>
              </a:lnSpc>
              <a:buFont typeface="Wingdings" pitchFamily="2" charset="2"/>
              <a:buChar char="v"/>
            </a:pPr>
            <a:r>
              <a:rPr lang="en-US" smtClean="0">
                <a:cs typeface="Calibri" pitchFamily="34" charset="0"/>
              </a:rPr>
              <a:t>The risk to health and safety;</a:t>
            </a:r>
          </a:p>
          <a:p>
            <a:pPr marL="917575" lvl="1" indent="-517525">
              <a:lnSpc>
                <a:spcPct val="90000"/>
              </a:lnSpc>
              <a:buFont typeface="Wingdings" pitchFamily="2" charset="2"/>
              <a:buChar char="v"/>
            </a:pPr>
            <a:r>
              <a:rPr lang="en-US" smtClean="0">
                <a:cs typeface="Calibri" pitchFamily="34" charset="0"/>
              </a:rPr>
              <a:t>Compliance history of the manufacturer;</a:t>
            </a:r>
          </a:p>
          <a:p>
            <a:pPr marL="917575" lvl="1" indent="-517525">
              <a:lnSpc>
                <a:spcPct val="90000"/>
              </a:lnSpc>
              <a:buFont typeface="Wingdings" pitchFamily="2" charset="2"/>
              <a:buChar char="v"/>
            </a:pPr>
            <a:r>
              <a:rPr lang="en-US" smtClean="0">
                <a:cs typeface="Calibri" pitchFamily="34" charset="0"/>
              </a:rPr>
              <a:t>Whether the manufacturer acted with indifference or premeditation;</a:t>
            </a:r>
          </a:p>
          <a:p>
            <a:pPr marL="917575" lvl="1" indent="-517525">
              <a:lnSpc>
                <a:spcPct val="90000"/>
              </a:lnSpc>
              <a:buFont typeface="Wingdings" pitchFamily="2" charset="2"/>
              <a:buChar char="v"/>
            </a:pPr>
            <a:r>
              <a:rPr lang="en-US" smtClean="0">
                <a:cs typeface="Calibri" pitchFamily="34" charset="0"/>
              </a:rPr>
              <a:t>The degree of cooperation offered;</a:t>
            </a:r>
          </a:p>
          <a:p>
            <a:pPr marL="917575" lvl="1" indent="-517525">
              <a:lnSpc>
                <a:spcPct val="90000"/>
              </a:lnSpc>
              <a:buFont typeface="Wingdings" pitchFamily="2" charset="2"/>
              <a:buChar char="v"/>
            </a:pPr>
            <a:r>
              <a:rPr lang="en-US" smtClean="0">
                <a:cs typeface="Calibri" pitchFamily="34" charset="0"/>
              </a:rPr>
              <a:t>The likelihood that the same problem will reoccur;</a:t>
            </a:r>
          </a:p>
          <a:p>
            <a:pPr marL="917575" lvl="1" indent="-517525">
              <a:lnSpc>
                <a:spcPct val="90000"/>
              </a:lnSpc>
              <a:buFont typeface="Wingdings" pitchFamily="2" charset="2"/>
              <a:buChar char="v"/>
            </a:pPr>
            <a:r>
              <a:rPr lang="en-US" smtClean="0">
                <a:cs typeface="Calibri" pitchFamily="34" charset="0"/>
              </a:rPr>
              <a:t>The likelihood of the enforcement action being effective</a:t>
            </a:r>
          </a:p>
        </p:txBody>
      </p:sp>
      <p:sp>
        <p:nvSpPr>
          <p:cNvPr id="3072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CE45E98F-04F1-4D61-A0DC-A1BF740B0492}" type="slidenum">
              <a:rPr lang="en-US" sz="1200">
                <a:latin typeface="Calibri" pitchFamily="34" charset="0"/>
              </a:rPr>
              <a:pPr/>
              <a:t>17</a:t>
            </a:fld>
            <a:endParaRPr lang="en-US" sz="1200">
              <a:latin typeface="Calibri" pitchFamily="34" charset="0"/>
            </a:endParaRPr>
          </a:p>
        </p:txBody>
      </p:sp>
      <p:sp>
        <p:nvSpPr>
          <p:cNvPr id="32771" name="Title 1"/>
          <p:cNvSpPr>
            <a:spLocks noGrp="1"/>
          </p:cNvSpPr>
          <p:nvPr>
            <p:ph type="title"/>
          </p:nvPr>
        </p:nvSpPr>
        <p:spPr>
          <a:xfrm>
            <a:off x="1295400" y="228600"/>
            <a:ext cx="7543800" cy="1066800"/>
          </a:xfrm>
        </p:spPr>
        <p:txBody>
          <a:bodyPr/>
          <a:lstStyle/>
          <a:p>
            <a:pPr>
              <a:defRPr/>
            </a:pPr>
            <a:r>
              <a:rPr lang="en-US" sz="3600" b="1" smtClean="0">
                <a:cs typeface="Calibri" pitchFamily="34" charset="0"/>
              </a:rPr>
              <a:t>REGULATORY ACTIONS FOLLOWING CRITICAL OR MAJOR DEFICIENCIES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609600" y="1752600"/>
            <a:ext cx="8077200" cy="4373563"/>
          </a:xfrm>
        </p:spPr>
        <p:txBody>
          <a:bodyPr/>
          <a:lstStyle/>
          <a:p>
            <a:pPr algn="just">
              <a:lnSpc>
                <a:spcPct val="80000"/>
              </a:lnSpc>
            </a:pPr>
            <a:r>
              <a:rPr lang="en-US" sz="2600" b="1" smtClean="0">
                <a:cs typeface="Calibri" pitchFamily="34" charset="0"/>
              </a:rPr>
              <a:t>Actions</a:t>
            </a:r>
            <a:r>
              <a:rPr lang="en-US" sz="2600" smtClean="0">
                <a:cs typeface="Calibri" pitchFamily="34" charset="0"/>
              </a:rPr>
              <a:t> that can be taken may include:</a:t>
            </a:r>
          </a:p>
          <a:p>
            <a:pPr algn="just">
              <a:lnSpc>
                <a:spcPct val="80000"/>
              </a:lnSpc>
            </a:pPr>
            <a:endParaRPr lang="en-US" sz="1400" smtClean="0">
              <a:cs typeface="Calibri" pitchFamily="34" charset="0"/>
            </a:endParaRPr>
          </a:p>
          <a:p>
            <a:pPr algn="just">
              <a:lnSpc>
                <a:spcPct val="80000"/>
              </a:lnSpc>
              <a:buFont typeface="Wingdings" pitchFamily="2" charset="2"/>
              <a:buChar char="ü"/>
            </a:pPr>
            <a:r>
              <a:rPr lang="en-US" sz="2400" smtClean="0">
                <a:cs typeface="Calibri" pitchFamily="34" charset="0"/>
              </a:rPr>
              <a:t>Compliance related communications which alert the manufacturer to the regulatory authority</a:t>
            </a:r>
            <a:r>
              <a:rPr lang="en-US" altLang="en-US" sz="2400" smtClean="0">
                <a:cs typeface="Calibri" pitchFamily="34" charset="0"/>
              </a:rPr>
              <a:t>’</a:t>
            </a:r>
            <a:r>
              <a:rPr lang="en-US" sz="2400" smtClean="0">
                <a:cs typeface="Calibri" pitchFamily="34" charset="0"/>
              </a:rPr>
              <a:t>s concern, and possibility for future regulatory action if remedial action is not effective</a:t>
            </a:r>
          </a:p>
          <a:p>
            <a:pPr algn="just">
              <a:lnSpc>
                <a:spcPct val="80000"/>
              </a:lnSpc>
              <a:buFont typeface="Wingdings" pitchFamily="2" charset="2"/>
              <a:buChar char="ü"/>
            </a:pPr>
            <a:endParaRPr lang="en-US" sz="1000" smtClean="0">
              <a:cs typeface="Calibri" pitchFamily="34" charset="0"/>
            </a:endParaRPr>
          </a:p>
          <a:p>
            <a:pPr algn="just">
              <a:lnSpc>
                <a:spcPct val="80000"/>
              </a:lnSpc>
              <a:buFont typeface="Wingdings" pitchFamily="2" charset="2"/>
              <a:buChar char="ü"/>
            </a:pPr>
            <a:r>
              <a:rPr lang="en-US" sz="2400" smtClean="0">
                <a:cs typeface="Calibri" pitchFamily="34" charset="0"/>
              </a:rPr>
              <a:t>Regulatory action against the site authorisation or GMP approval (refusal, suspension or amendment of an establishment licence)</a:t>
            </a:r>
          </a:p>
          <a:p>
            <a:pPr algn="just">
              <a:lnSpc>
                <a:spcPct val="80000"/>
              </a:lnSpc>
              <a:buFont typeface="Wingdings" pitchFamily="2" charset="2"/>
              <a:buChar char="ü"/>
            </a:pPr>
            <a:endParaRPr lang="en-US" sz="1000" smtClean="0">
              <a:cs typeface="Calibri" pitchFamily="34" charset="0"/>
            </a:endParaRPr>
          </a:p>
          <a:p>
            <a:pPr algn="just">
              <a:lnSpc>
                <a:spcPct val="80000"/>
              </a:lnSpc>
              <a:buFont typeface="Wingdings" pitchFamily="2" charset="2"/>
              <a:buChar char="ü"/>
            </a:pPr>
            <a:r>
              <a:rPr lang="en-US" sz="2400" smtClean="0">
                <a:cs typeface="Calibri" pitchFamily="34" charset="0"/>
              </a:rPr>
              <a:t>Market action such as recall (voluntary or mandated by regulatory authority)</a:t>
            </a:r>
          </a:p>
        </p:txBody>
      </p:sp>
      <p:sp>
        <p:nvSpPr>
          <p:cNvPr id="3174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9DBF1A5B-BEB4-4094-9D6F-6A0DD8CBE430}" type="slidenum">
              <a:rPr lang="en-US" sz="1200">
                <a:latin typeface="Calibri" pitchFamily="34" charset="0"/>
              </a:rPr>
              <a:pPr/>
              <a:t>18</a:t>
            </a:fld>
            <a:endParaRPr lang="en-US" sz="1200">
              <a:latin typeface="Calibri" pitchFamily="34" charset="0"/>
            </a:endParaRPr>
          </a:p>
        </p:txBody>
      </p:sp>
      <p:sp>
        <p:nvSpPr>
          <p:cNvPr id="31748" name="Title 1"/>
          <p:cNvSpPr txBox="1">
            <a:spLocks/>
          </p:cNvSpPr>
          <p:nvPr/>
        </p:nvSpPr>
        <p:spPr bwMode="auto">
          <a:xfrm>
            <a:off x="1295400" y="228600"/>
            <a:ext cx="7543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lgn="ctr"/>
            <a:r>
              <a:rPr lang="en-US" sz="3600" b="1">
                <a:latin typeface="Calibri" pitchFamily="34" charset="0"/>
                <a:cs typeface="Calibri" pitchFamily="34" charset="0"/>
              </a:rPr>
              <a:t>REGULATORY ACTIONS FOLLOWING CRITICAL OR MAJOR DEFICIENCIES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609600" y="1752600"/>
            <a:ext cx="8077200" cy="4373563"/>
          </a:xfrm>
        </p:spPr>
        <p:txBody>
          <a:bodyPr/>
          <a:lstStyle/>
          <a:p>
            <a:pPr algn="just">
              <a:lnSpc>
                <a:spcPct val="80000"/>
              </a:lnSpc>
              <a:defRPr/>
            </a:pPr>
            <a:r>
              <a:rPr lang="en-US" sz="2600" b="1" dirty="0" smtClean="0">
                <a:ea typeface="MS PGothic" charset="0"/>
              </a:rPr>
              <a:t>Actions</a:t>
            </a:r>
            <a:r>
              <a:rPr lang="en-US" sz="2600" dirty="0" smtClean="0">
                <a:ea typeface="MS PGothic" charset="0"/>
              </a:rPr>
              <a:t> that can be taken may include (cont.):</a:t>
            </a:r>
          </a:p>
          <a:p>
            <a:pPr algn="just">
              <a:lnSpc>
                <a:spcPct val="80000"/>
              </a:lnSpc>
              <a:defRPr/>
            </a:pPr>
            <a:endParaRPr lang="en-US" sz="1400" dirty="0" smtClean="0">
              <a:ea typeface="MS PGothic" charset="0"/>
            </a:endParaRPr>
          </a:p>
          <a:p>
            <a:pPr marL="922338" indent="-471488" algn="just">
              <a:lnSpc>
                <a:spcPct val="80000"/>
              </a:lnSpc>
              <a:buFont typeface="Wingdings" charset="2"/>
              <a:buChar char="ü"/>
              <a:defRPr/>
            </a:pPr>
            <a:r>
              <a:rPr lang="en-US" sz="2400" dirty="0" smtClean="0">
                <a:ea typeface="MS PGothic" charset="0"/>
              </a:rPr>
              <a:t>Prohibition </a:t>
            </a:r>
            <a:r>
              <a:rPr lang="en-US" sz="2400" dirty="0">
                <a:ea typeface="MS PGothic" charset="0"/>
              </a:rPr>
              <a:t>of supply/ </a:t>
            </a:r>
            <a:r>
              <a:rPr lang="en-US" sz="2400" dirty="0" smtClean="0">
                <a:ea typeface="MS PGothic" charset="0"/>
              </a:rPr>
              <a:t>importation</a:t>
            </a:r>
          </a:p>
          <a:p>
            <a:pPr marL="922338" indent="-471488" algn="just">
              <a:lnSpc>
                <a:spcPct val="80000"/>
              </a:lnSpc>
              <a:buFont typeface="Wingdings" charset="2"/>
              <a:buChar char="ü"/>
              <a:defRPr/>
            </a:pPr>
            <a:endParaRPr lang="en-US" sz="1000" dirty="0">
              <a:ea typeface="MS PGothic" charset="0"/>
            </a:endParaRPr>
          </a:p>
          <a:p>
            <a:pPr marL="922338" indent="-471488" algn="just">
              <a:lnSpc>
                <a:spcPct val="80000"/>
              </a:lnSpc>
              <a:buFont typeface="Wingdings" charset="2"/>
              <a:buChar char="ü"/>
              <a:defRPr/>
            </a:pPr>
            <a:r>
              <a:rPr lang="en-US" sz="2400" dirty="0" smtClean="0">
                <a:ea typeface="MS PGothic" charset="0"/>
              </a:rPr>
              <a:t>Prosecution</a:t>
            </a:r>
          </a:p>
          <a:p>
            <a:pPr marL="922338" indent="-471488" algn="just">
              <a:lnSpc>
                <a:spcPct val="80000"/>
              </a:lnSpc>
              <a:buFont typeface="Wingdings" charset="2"/>
              <a:buChar char="ü"/>
              <a:defRPr/>
            </a:pPr>
            <a:endParaRPr lang="en-US" sz="1000" dirty="0" smtClean="0">
              <a:ea typeface="MS PGothic" charset="0"/>
            </a:endParaRPr>
          </a:p>
          <a:p>
            <a:pPr marL="922338" indent="-471488" algn="just">
              <a:lnSpc>
                <a:spcPct val="80000"/>
              </a:lnSpc>
              <a:buFont typeface="Wingdings" charset="2"/>
              <a:buChar char="ü"/>
              <a:defRPr/>
            </a:pPr>
            <a:r>
              <a:rPr lang="en-US" sz="2400" dirty="0" smtClean="0">
                <a:ea typeface="MS PGothic" charset="0"/>
              </a:rPr>
              <a:t>Communications to the public using public warning/ public advisory or information updates;</a:t>
            </a:r>
          </a:p>
          <a:p>
            <a:pPr marL="922338" indent="-471488" algn="just">
              <a:lnSpc>
                <a:spcPct val="80000"/>
              </a:lnSpc>
              <a:buFont typeface="Wingdings" charset="2"/>
              <a:buChar char="ü"/>
              <a:defRPr/>
            </a:pPr>
            <a:endParaRPr lang="en-US" sz="1000" dirty="0">
              <a:ea typeface="MS PGothic" charset="0"/>
            </a:endParaRPr>
          </a:p>
          <a:p>
            <a:pPr marL="922338" indent="-471488" algn="just">
              <a:lnSpc>
                <a:spcPct val="80000"/>
              </a:lnSpc>
              <a:buFont typeface="Wingdings" charset="2"/>
              <a:buChar char="ü"/>
              <a:defRPr/>
            </a:pPr>
            <a:r>
              <a:rPr lang="en-US" sz="2400" dirty="0">
                <a:ea typeface="MS PGothic" charset="0"/>
              </a:rPr>
              <a:t>Suspension or cancellation of Marketing </a:t>
            </a:r>
            <a:r>
              <a:rPr lang="en-US" sz="2400" dirty="0" err="1">
                <a:ea typeface="MS PGothic" charset="0"/>
              </a:rPr>
              <a:t>Authorisation</a:t>
            </a:r>
            <a:r>
              <a:rPr lang="en-US" sz="2400" dirty="0">
                <a:ea typeface="MS PGothic" charset="0"/>
              </a:rPr>
              <a:t>/Product </a:t>
            </a:r>
            <a:r>
              <a:rPr lang="en-US" sz="2400" dirty="0" err="1" smtClean="0">
                <a:ea typeface="MS PGothic" charset="0"/>
              </a:rPr>
              <a:t>Licence</a:t>
            </a:r>
            <a:endParaRPr lang="en-US" sz="2400" dirty="0" smtClean="0">
              <a:ea typeface="MS PGothic" charset="0"/>
            </a:endParaRPr>
          </a:p>
          <a:p>
            <a:pPr marL="922338" indent="-471488" algn="just">
              <a:lnSpc>
                <a:spcPct val="80000"/>
              </a:lnSpc>
              <a:buFont typeface="Wingdings" charset="2"/>
              <a:buChar char="ü"/>
              <a:defRPr/>
            </a:pPr>
            <a:endParaRPr lang="en-US" sz="1000" dirty="0">
              <a:ea typeface="MS PGothic" charset="0"/>
            </a:endParaRPr>
          </a:p>
          <a:p>
            <a:pPr marL="922338" indent="-471488" algn="just">
              <a:lnSpc>
                <a:spcPct val="80000"/>
              </a:lnSpc>
              <a:buFont typeface="Wingdings" charset="2"/>
              <a:buChar char="ü"/>
              <a:defRPr/>
            </a:pPr>
            <a:r>
              <a:rPr lang="en-US" sz="2400" dirty="0">
                <a:ea typeface="MS PGothic" charset="0"/>
              </a:rPr>
              <a:t>Health product </a:t>
            </a:r>
            <a:r>
              <a:rPr lang="en-US" sz="2400" dirty="0" smtClean="0">
                <a:ea typeface="MS PGothic" charset="0"/>
              </a:rPr>
              <a:t>label</a:t>
            </a:r>
            <a:r>
              <a:rPr lang="en-US" sz="2400" dirty="0">
                <a:ea typeface="MS PGothic" charset="0"/>
              </a:rPr>
              <a:t> </a:t>
            </a:r>
            <a:r>
              <a:rPr lang="en-US" sz="2400" dirty="0" smtClean="0">
                <a:ea typeface="MS PGothic" charset="0"/>
              </a:rPr>
              <a:t>or changes</a:t>
            </a:r>
            <a:endParaRPr lang="en-US" sz="2400" dirty="0">
              <a:ea typeface="MS PGothic" charset="0"/>
            </a:endParaRPr>
          </a:p>
        </p:txBody>
      </p:sp>
      <p:sp>
        <p:nvSpPr>
          <p:cNvPr id="3277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CDD1F436-201F-48EF-8A89-93D3030BA390}" type="slidenum">
              <a:rPr lang="en-US" sz="1200">
                <a:latin typeface="Calibri" pitchFamily="34" charset="0"/>
              </a:rPr>
              <a:pPr/>
              <a:t>19</a:t>
            </a:fld>
            <a:endParaRPr lang="en-US" sz="1200">
              <a:latin typeface="Calibri" pitchFamily="34" charset="0"/>
            </a:endParaRPr>
          </a:p>
        </p:txBody>
      </p:sp>
      <p:sp>
        <p:nvSpPr>
          <p:cNvPr id="32772" name="Title 1"/>
          <p:cNvSpPr txBox="1">
            <a:spLocks/>
          </p:cNvSpPr>
          <p:nvPr/>
        </p:nvSpPr>
        <p:spPr bwMode="auto">
          <a:xfrm>
            <a:off x="1295400" y="228600"/>
            <a:ext cx="7543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lgn="ctr"/>
            <a:r>
              <a:rPr lang="en-US" sz="3600" b="1">
                <a:latin typeface="Calibri" pitchFamily="34" charset="0"/>
                <a:cs typeface="Calibri" pitchFamily="34" charset="0"/>
              </a:rPr>
              <a:t>REGULATORY ACTIONS FOLLOWING CRITICAL OR MAJOR DEFICIENCIES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1293813" y="152400"/>
            <a:ext cx="7392987" cy="1143000"/>
          </a:xfrm>
        </p:spPr>
        <p:txBody>
          <a:bodyPr/>
          <a:lstStyle/>
          <a:p>
            <a:pPr>
              <a:defRPr/>
            </a:pPr>
            <a:r>
              <a:rPr lang="en-US" sz="3800" b="1" smtClean="0">
                <a:cs typeface="Calibri" pitchFamily="34" charset="0"/>
              </a:rPr>
              <a:t>OUTLINES</a:t>
            </a:r>
          </a:p>
        </p:txBody>
      </p:sp>
      <p:sp>
        <p:nvSpPr>
          <p:cNvPr id="15363" name="Content Placeholder 2"/>
          <p:cNvSpPr>
            <a:spLocks noGrp="1"/>
          </p:cNvSpPr>
          <p:nvPr>
            <p:ph idx="1"/>
          </p:nvPr>
        </p:nvSpPr>
        <p:spPr>
          <a:xfrm>
            <a:off x="609600" y="1600200"/>
            <a:ext cx="8077200" cy="4525963"/>
          </a:xfrm>
        </p:spPr>
        <p:txBody>
          <a:bodyPr/>
          <a:lstStyle/>
          <a:p>
            <a:r>
              <a:rPr lang="en-US" smtClean="0">
                <a:cs typeface="Calibri" pitchFamily="34" charset="0"/>
              </a:rPr>
              <a:t>Introduction</a:t>
            </a:r>
          </a:p>
          <a:p>
            <a:r>
              <a:rPr lang="en-US" smtClean="0">
                <a:cs typeface="Calibri" pitchFamily="34" charset="0"/>
              </a:rPr>
              <a:t>Interpretation</a:t>
            </a:r>
          </a:p>
          <a:p>
            <a:r>
              <a:rPr lang="en-US" smtClean="0">
                <a:cs typeface="Calibri" pitchFamily="34" charset="0"/>
              </a:rPr>
              <a:t>Example of Deficiencies</a:t>
            </a:r>
          </a:p>
          <a:p>
            <a:r>
              <a:rPr lang="en-US" smtClean="0">
                <a:cs typeface="Calibri" pitchFamily="34" charset="0"/>
              </a:rPr>
              <a:t>Regulatory Actions</a:t>
            </a:r>
          </a:p>
          <a:p>
            <a:r>
              <a:rPr lang="en-US" smtClean="0">
                <a:cs typeface="Calibri" pitchFamily="34" charset="0"/>
              </a:rPr>
              <a:t>Example of Writing Deficiencies: Good and Bad</a:t>
            </a:r>
          </a:p>
          <a:p>
            <a:endParaRPr lang="en-US" smtClean="0">
              <a:cs typeface="Calibri" pitchFamily="34" charset="0"/>
            </a:endParaRPr>
          </a:p>
          <a:p>
            <a:endParaRPr lang="en-US" smtClean="0">
              <a:cs typeface="Calibri" pitchFamily="34" charset="0"/>
            </a:endParaRPr>
          </a:p>
        </p:txBody>
      </p:sp>
      <p:sp>
        <p:nvSpPr>
          <p:cNvPr id="1536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5270A740-17DA-4A55-9519-57DEAADCBD6D}" type="slidenum">
              <a:rPr lang="en-US" sz="1200">
                <a:latin typeface="Calibri" pitchFamily="34" charset="0"/>
              </a:rPr>
              <a:pPr/>
              <a:t>2</a:t>
            </a:fld>
            <a:endParaRPr lang="en-US" sz="1200">
              <a:latin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1293813" y="152400"/>
            <a:ext cx="7392987" cy="1143000"/>
          </a:xfrm>
        </p:spPr>
        <p:txBody>
          <a:bodyPr/>
          <a:lstStyle/>
          <a:p>
            <a:pPr>
              <a:defRPr/>
            </a:pPr>
            <a:r>
              <a:rPr lang="en-US" sz="3800" b="1" smtClean="0">
                <a:cs typeface="Calibri" pitchFamily="34" charset="0"/>
              </a:rPr>
              <a:t>EXAMPLE: WRITING DEFICIENCY</a:t>
            </a:r>
          </a:p>
        </p:txBody>
      </p:sp>
      <p:sp>
        <p:nvSpPr>
          <p:cNvPr id="3" name="Content Placeholder 2"/>
          <p:cNvSpPr>
            <a:spLocks noGrp="1"/>
          </p:cNvSpPr>
          <p:nvPr>
            <p:ph idx="1"/>
          </p:nvPr>
        </p:nvSpPr>
        <p:spPr>
          <a:xfrm>
            <a:off x="609600" y="1600200"/>
            <a:ext cx="8077200" cy="4525963"/>
          </a:xfrm>
        </p:spPr>
        <p:txBody>
          <a:bodyPr>
            <a:normAutofit lnSpcReduction="10000"/>
          </a:bodyPr>
          <a:lstStyle/>
          <a:p>
            <a:pPr marL="450850" indent="-450850" algn="just">
              <a:defRPr/>
            </a:pPr>
            <a:r>
              <a:rPr lang="en-US" dirty="0" smtClean="0">
                <a:ea typeface="Calibri"/>
              </a:rPr>
              <a:t>The requirement of Clause &lt;XXX&gt; that cross contamination should be avoided by appropriate technical or organizational measures were not fully met as evidenced by:</a:t>
            </a:r>
          </a:p>
          <a:p>
            <a:pPr marL="917575" lvl="1" indent="-466725" algn="just">
              <a:buFont typeface="Courier New" charset="0"/>
              <a:buChar char="o"/>
              <a:defRPr/>
            </a:pPr>
            <a:r>
              <a:rPr lang="en-US" dirty="0" smtClean="0">
                <a:ea typeface="Calibri"/>
              </a:rPr>
              <a:t>The purified water hose not hung to drain.</a:t>
            </a:r>
          </a:p>
          <a:p>
            <a:pPr marL="917575" lvl="1" indent="-466725" algn="just">
              <a:buFont typeface="Courier New" charset="0"/>
              <a:buChar char="o"/>
              <a:defRPr/>
            </a:pPr>
            <a:r>
              <a:rPr lang="en-US" dirty="0" smtClean="0">
                <a:ea typeface="Calibri"/>
              </a:rPr>
              <a:t>The opening to the manometer on the ceiling had been covered with adhesive tape.</a:t>
            </a:r>
          </a:p>
          <a:p>
            <a:pPr marL="917575" lvl="1" indent="-466725" algn="just">
              <a:buFont typeface="Courier New" charset="0"/>
              <a:buChar char="o"/>
              <a:defRPr/>
            </a:pPr>
            <a:r>
              <a:rPr lang="en-US" dirty="0" smtClean="0">
                <a:ea typeface="Calibri"/>
              </a:rPr>
              <a:t>The lid of stainless steel container &lt;YYY&gt; showed adhesive tape remainder and tack welding resulting in the lid difficult to clean.</a:t>
            </a:r>
          </a:p>
          <a:p>
            <a:pPr marL="917575" lvl="1" indent="-466725" algn="just">
              <a:buFont typeface="Courier New" charset="0"/>
              <a:buChar char="o"/>
              <a:defRPr/>
            </a:pPr>
            <a:r>
              <a:rPr lang="en-US" dirty="0" smtClean="0">
                <a:ea typeface="Calibri"/>
              </a:rPr>
              <a:t>Seals on the drum washer were in poor condition.</a:t>
            </a:r>
            <a:endParaRPr lang="en-US" dirty="0">
              <a:ea typeface="Calibri"/>
            </a:endParaRPr>
          </a:p>
        </p:txBody>
      </p:sp>
      <p:sp>
        <p:nvSpPr>
          <p:cNvPr id="3379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AC038B0A-EDD1-42B6-977D-EF6B54BF9850}" type="slidenum">
              <a:rPr lang="en-US" sz="1200">
                <a:latin typeface="Calibri" pitchFamily="34" charset="0"/>
              </a:rPr>
              <a:pPr/>
              <a:t>20</a:t>
            </a:fld>
            <a:endParaRPr lang="en-US" sz="1200">
              <a:latin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1295400" y="152400"/>
            <a:ext cx="7696200" cy="1143000"/>
          </a:xfrm>
        </p:spPr>
        <p:txBody>
          <a:bodyPr/>
          <a:lstStyle/>
          <a:p>
            <a:pPr algn="r">
              <a:defRPr/>
            </a:pPr>
            <a:r>
              <a:rPr lang="en-US" sz="3400" b="1" smtClean="0">
                <a:cs typeface="Calibri" pitchFamily="34" charset="0"/>
              </a:rPr>
              <a:t>POORLY CONSTRUCTED, GROUPED OR INCORRECT WRITTEN DEFICIENCIES</a:t>
            </a:r>
          </a:p>
        </p:txBody>
      </p:sp>
      <p:sp>
        <p:nvSpPr>
          <p:cNvPr id="34819" name="Content Placeholder 2"/>
          <p:cNvSpPr>
            <a:spLocks noGrp="1"/>
          </p:cNvSpPr>
          <p:nvPr>
            <p:ph idx="1"/>
          </p:nvPr>
        </p:nvSpPr>
        <p:spPr>
          <a:xfrm>
            <a:off x="457200" y="1752600"/>
            <a:ext cx="8229600" cy="4373563"/>
          </a:xfrm>
        </p:spPr>
        <p:txBody>
          <a:bodyPr/>
          <a:lstStyle/>
          <a:p>
            <a:pPr marL="450850" indent="-450850">
              <a:lnSpc>
                <a:spcPct val="80000"/>
              </a:lnSpc>
              <a:buFont typeface="Wingdings" pitchFamily="2" charset="2"/>
              <a:buChar char="Ø"/>
            </a:pPr>
            <a:r>
              <a:rPr lang="en-US" sz="2600" smtClean="0">
                <a:cs typeface="Calibri" pitchFamily="34" charset="0"/>
              </a:rPr>
              <a:t>Poor format and lack of clarity</a:t>
            </a:r>
          </a:p>
          <a:p>
            <a:pPr marL="450850" indent="-450850">
              <a:lnSpc>
                <a:spcPct val="80000"/>
              </a:lnSpc>
              <a:buFont typeface="Wingdings" pitchFamily="2" charset="2"/>
              <a:buChar char="Ø"/>
            </a:pPr>
            <a:endParaRPr lang="en-US" sz="1000" smtClean="0">
              <a:cs typeface="Calibri" pitchFamily="34" charset="0"/>
            </a:endParaRPr>
          </a:p>
          <a:p>
            <a:pPr marL="450850" indent="-450850">
              <a:lnSpc>
                <a:spcPct val="80000"/>
              </a:lnSpc>
              <a:buFont typeface="Wingdings" pitchFamily="2" charset="2"/>
              <a:buChar char="Ø"/>
            </a:pPr>
            <a:r>
              <a:rPr lang="en-US" sz="2600" smtClean="0">
                <a:cs typeface="Calibri" pitchFamily="34" charset="0"/>
              </a:rPr>
              <a:t>Taking it beyond code requirements</a:t>
            </a:r>
          </a:p>
          <a:p>
            <a:pPr marL="450850" indent="-450850">
              <a:lnSpc>
                <a:spcPct val="80000"/>
              </a:lnSpc>
              <a:buFont typeface="Wingdings" pitchFamily="2" charset="2"/>
              <a:buChar char="Ø"/>
            </a:pPr>
            <a:endParaRPr lang="en-US" sz="1000" smtClean="0">
              <a:cs typeface="Calibri" pitchFamily="34" charset="0"/>
            </a:endParaRPr>
          </a:p>
          <a:p>
            <a:pPr marL="450850" indent="-450850">
              <a:lnSpc>
                <a:spcPct val="80000"/>
              </a:lnSpc>
              <a:buFont typeface="Wingdings" pitchFamily="2" charset="2"/>
              <a:buChar char="Ø"/>
            </a:pPr>
            <a:r>
              <a:rPr lang="en-US" sz="2600" b="1" smtClean="0">
                <a:cs typeface="Calibri" pitchFamily="34" charset="0"/>
              </a:rPr>
              <a:t>Lack of clarity and detail</a:t>
            </a:r>
          </a:p>
          <a:p>
            <a:pPr marL="450850" indent="-450850">
              <a:lnSpc>
                <a:spcPct val="80000"/>
              </a:lnSpc>
              <a:buFont typeface="Wingdings" pitchFamily="2" charset="2"/>
              <a:buChar char="Ø"/>
            </a:pPr>
            <a:endParaRPr lang="en-US" sz="1000" smtClean="0">
              <a:cs typeface="Calibri" pitchFamily="34" charset="0"/>
            </a:endParaRPr>
          </a:p>
          <a:p>
            <a:pPr marL="450850" indent="-450850">
              <a:lnSpc>
                <a:spcPct val="80000"/>
              </a:lnSpc>
              <a:buFont typeface="Wingdings" pitchFamily="2" charset="2"/>
              <a:buChar char="Ø"/>
            </a:pPr>
            <a:r>
              <a:rPr lang="en-US" sz="2600" smtClean="0">
                <a:cs typeface="Calibri" pitchFamily="34" charset="0"/>
              </a:rPr>
              <a:t>Inappropriate or wrong clauses</a:t>
            </a:r>
          </a:p>
          <a:p>
            <a:pPr marL="450850" indent="-450850">
              <a:lnSpc>
                <a:spcPct val="80000"/>
              </a:lnSpc>
              <a:buFont typeface="Wingdings" pitchFamily="2" charset="2"/>
              <a:buChar char="Ø"/>
            </a:pPr>
            <a:endParaRPr lang="en-US" sz="1100" smtClean="0">
              <a:cs typeface="Calibri" pitchFamily="34" charset="0"/>
            </a:endParaRPr>
          </a:p>
          <a:p>
            <a:pPr marL="450850" indent="-450850">
              <a:lnSpc>
                <a:spcPct val="80000"/>
              </a:lnSpc>
              <a:buFont typeface="Wingdings" pitchFamily="2" charset="2"/>
              <a:buChar char="Ø"/>
            </a:pPr>
            <a:r>
              <a:rPr lang="en-US" sz="2600" smtClean="0">
                <a:cs typeface="Calibri" pitchFamily="34" charset="0"/>
              </a:rPr>
              <a:t>Overstating</a:t>
            </a:r>
          </a:p>
          <a:p>
            <a:pPr marL="450850" indent="-450850">
              <a:lnSpc>
                <a:spcPct val="80000"/>
              </a:lnSpc>
              <a:buFont typeface="Arial" charset="0"/>
              <a:buNone/>
            </a:pPr>
            <a:endParaRPr lang="en-US" sz="1100" smtClean="0">
              <a:cs typeface="Calibri" pitchFamily="34" charset="0"/>
            </a:endParaRPr>
          </a:p>
          <a:p>
            <a:pPr marL="450850" indent="-450850">
              <a:lnSpc>
                <a:spcPct val="80000"/>
              </a:lnSpc>
              <a:buFont typeface="Wingdings" pitchFamily="2" charset="2"/>
              <a:buChar char="Ø"/>
            </a:pPr>
            <a:r>
              <a:rPr lang="en-US" sz="2600" smtClean="0">
                <a:cs typeface="Calibri" pitchFamily="34" charset="0"/>
              </a:rPr>
              <a:t>Incorrect grouping and inappropriate claused referred</a:t>
            </a:r>
          </a:p>
          <a:p>
            <a:pPr marL="450850" indent="-450850">
              <a:lnSpc>
                <a:spcPct val="80000"/>
              </a:lnSpc>
              <a:buFont typeface="Wingdings" pitchFamily="2" charset="2"/>
              <a:buChar char="Ø"/>
            </a:pPr>
            <a:endParaRPr lang="en-US" sz="1000" smtClean="0">
              <a:cs typeface="Calibri" pitchFamily="34" charset="0"/>
            </a:endParaRPr>
          </a:p>
          <a:p>
            <a:pPr marL="450850" indent="-450850">
              <a:lnSpc>
                <a:spcPct val="80000"/>
              </a:lnSpc>
              <a:buFont typeface="Wingdings" pitchFamily="2" charset="2"/>
              <a:buChar char="Ø"/>
            </a:pPr>
            <a:r>
              <a:rPr lang="en-US" sz="2600" b="1" smtClean="0">
                <a:cs typeface="Calibri" pitchFamily="34" charset="0"/>
              </a:rPr>
              <a:t>Repetition </a:t>
            </a:r>
            <a:r>
              <a:rPr lang="mr-IN" sz="2600" b="1" smtClean="0">
                <a:cs typeface="Calibri" pitchFamily="34" charset="0"/>
              </a:rPr>
              <a:t>–</a:t>
            </a:r>
            <a:r>
              <a:rPr lang="en-US" sz="2600" b="1" smtClean="0">
                <a:cs typeface="Calibri" pitchFamily="34" charset="0"/>
              </a:rPr>
              <a:t> two different deficiencies merged into one</a:t>
            </a:r>
          </a:p>
          <a:p>
            <a:pPr marL="450850" indent="-450850">
              <a:lnSpc>
                <a:spcPct val="80000"/>
              </a:lnSpc>
              <a:buFont typeface="Arial" charset="0"/>
              <a:buNone/>
            </a:pPr>
            <a:endParaRPr lang="en-US" sz="1000" smtClean="0">
              <a:cs typeface="Calibri" pitchFamily="34" charset="0"/>
            </a:endParaRPr>
          </a:p>
          <a:p>
            <a:pPr marL="450850" indent="-450850">
              <a:lnSpc>
                <a:spcPct val="80000"/>
              </a:lnSpc>
              <a:buFont typeface="Wingdings" pitchFamily="2" charset="2"/>
              <a:buChar char="Ø"/>
            </a:pPr>
            <a:r>
              <a:rPr lang="en-US" sz="2600" b="1" smtClean="0">
                <a:cs typeface="Calibri" pitchFamily="34" charset="0"/>
              </a:rPr>
              <a:t>Over-emphasis</a:t>
            </a:r>
          </a:p>
          <a:p>
            <a:pPr marL="450850" indent="-450850">
              <a:lnSpc>
                <a:spcPct val="80000"/>
              </a:lnSpc>
              <a:buFont typeface="Arial" charset="0"/>
              <a:buNone/>
            </a:pPr>
            <a:endParaRPr lang="en-US" sz="2600" smtClean="0">
              <a:cs typeface="Calibri" pitchFamily="34" charset="0"/>
            </a:endParaRPr>
          </a:p>
          <a:p>
            <a:pPr marL="450850" indent="-450850">
              <a:lnSpc>
                <a:spcPct val="80000"/>
              </a:lnSpc>
            </a:pPr>
            <a:endParaRPr lang="en-US" sz="1100" smtClean="0">
              <a:cs typeface="Calibri" pitchFamily="34" charset="0"/>
            </a:endParaRPr>
          </a:p>
        </p:txBody>
      </p:sp>
      <p:sp>
        <p:nvSpPr>
          <p:cNvPr id="3482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81CACF9F-5120-479A-AA0D-D6F8DF8D69C1}" type="slidenum">
              <a:rPr lang="en-US" sz="1200">
                <a:latin typeface="Calibri" pitchFamily="34" charset="0"/>
              </a:rPr>
              <a:pPr/>
              <a:t>21</a:t>
            </a:fld>
            <a:endParaRPr lang="en-US" sz="1200">
              <a:latin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1293813" y="152400"/>
            <a:ext cx="7392987" cy="1143000"/>
          </a:xfrm>
        </p:spPr>
        <p:txBody>
          <a:bodyPr/>
          <a:lstStyle/>
          <a:p>
            <a:pPr>
              <a:defRPr/>
            </a:pPr>
            <a:r>
              <a:rPr lang="en-US" sz="3800" b="1" smtClean="0">
                <a:cs typeface="Calibri" pitchFamily="34" charset="0"/>
              </a:rPr>
              <a:t>EXAMPLE: LACK OF CLARITY &amp; DETAIL</a:t>
            </a:r>
          </a:p>
        </p:txBody>
      </p:sp>
      <p:sp>
        <p:nvSpPr>
          <p:cNvPr id="35843" name="Content Placeholder 2"/>
          <p:cNvSpPr>
            <a:spLocks noGrp="1"/>
          </p:cNvSpPr>
          <p:nvPr>
            <p:ph idx="1"/>
          </p:nvPr>
        </p:nvSpPr>
        <p:spPr/>
        <p:txBody>
          <a:bodyPr/>
          <a:lstStyle/>
          <a:p>
            <a:pPr algn="just"/>
            <a:r>
              <a:rPr lang="en-US" smtClean="0">
                <a:cs typeface="Calibri" pitchFamily="34" charset="0"/>
              </a:rPr>
              <a:t>The requirements of clause 4.WW on effective cleaning of product contact equipment were not met. Further there was a lack of traceability of cleaning through records. For example:</a:t>
            </a:r>
          </a:p>
          <a:p>
            <a:pPr algn="just"/>
            <a:endParaRPr lang="en-US" sz="1000" smtClean="0">
              <a:cs typeface="Calibri" pitchFamily="34" charset="0"/>
            </a:endParaRPr>
          </a:p>
          <a:p>
            <a:pPr marL="857250" lvl="1" indent="-457200" algn="just">
              <a:buFont typeface="Calibri" pitchFamily="34" charset="0"/>
              <a:buAutoNum type="alphaLcParenR"/>
            </a:pPr>
            <a:r>
              <a:rPr lang="en-US" smtClean="0">
                <a:cs typeface="Calibri" pitchFamily="34" charset="0"/>
              </a:rPr>
              <a:t>The cleaning of sampling tools was not documented in a procedure</a:t>
            </a:r>
          </a:p>
          <a:p>
            <a:pPr marL="857250" lvl="1" indent="-457200" algn="just">
              <a:buFont typeface="Calibri" pitchFamily="34" charset="0"/>
              <a:buAutoNum type="alphaLcParenR"/>
            </a:pPr>
            <a:r>
              <a:rPr lang="en-US" smtClean="0">
                <a:cs typeface="Calibri" pitchFamily="34" charset="0"/>
              </a:rPr>
              <a:t>The cleaning procedures were not always consistent with regards to the time specified before the resanitation of equipment.</a:t>
            </a:r>
          </a:p>
        </p:txBody>
      </p:sp>
      <p:sp>
        <p:nvSpPr>
          <p:cNvPr id="3584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CEBF71B9-04C8-4694-8372-2855283F59D1}" type="slidenum">
              <a:rPr lang="en-US" sz="1200">
                <a:latin typeface="Calibri" pitchFamily="34" charset="0"/>
              </a:rPr>
              <a:pPr/>
              <a:t>22</a:t>
            </a:fld>
            <a:endParaRPr lang="en-US" sz="1200">
              <a:latin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152400"/>
            <a:ext cx="7392987" cy="1143000"/>
          </a:xfrm>
        </p:spPr>
        <p:txBody>
          <a:bodyPr/>
          <a:lstStyle/>
          <a:p>
            <a:pPr>
              <a:defRPr/>
            </a:pPr>
            <a:r>
              <a:rPr lang="en-US" sz="3800" b="1" dirty="0">
                <a:ea typeface="MS PGothic" charset="0"/>
              </a:rPr>
              <a:t>EXAMPLE: </a:t>
            </a:r>
            <a:r>
              <a:rPr lang="en-US" sz="3800" b="1" dirty="0" smtClean="0">
                <a:ea typeface="MS PGothic" charset="0"/>
              </a:rPr>
              <a:t>REPETITION</a:t>
            </a:r>
            <a:endParaRPr lang="en-US" sz="3800" dirty="0">
              <a:ea typeface="MS PGothic" charset="0"/>
            </a:endParaRPr>
          </a:p>
        </p:txBody>
      </p:sp>
      <p:sp>
        <p:nvSpPr>
          <p:cNvPr id="36867" name="Content Placeholder 2"/>
          <p:cNvSpPr>
            <a:spLocks noGrp="1"/>
          </p:cNvSpPr>
          <p:nvPr>
            <p:ph idx="1"/>
          </p:nvPr>
        </p:nvSpPr>
        <p:spPr>
          <a:xfrm>
            <a:off x="457200" y="1600200"/>
            <a:ext cx="8229600" cy="4800600"/>
          </a:xfrm>
        </p:spPr>
        <p:txBody>
          <a:bodyPr/>
          <a:lstStyle/>
          <a:p>
            <a:pPr algn="just">
              <a:lnSpc>
                <a:spcPct val="90000"/>
              </a:lnSpc>
            </a:pPr>
            <a:r>
              <a:rPr lang="en-US" sz="2700" smtClean="0">
                <a:cs typeface="Calibri" pitchFamily="34" charset="0"/>
              </a:rPr>
              <a:t>The requirements of clauses 3.AA, 3.BB, 5.CC, 5.DD regarding cleaning were not always met. The following matters were noted.</a:t>
            </a:r>
          </a:p>
          <a:p>
            <a:pPr algn="just">
              <a:lnSpc>
                <a:spcPct val="90000"/>
              </a:lnSpc>
            </a:pPr>
            <a:endParaRPr lang="en-US" sz="1000" smtClean="0">
              <a:cs typeface="Calibri" pitchFamily="34" charset="0"/>
            </a:endParaRPr>
          </a:p>
          <a:p>
            <a:pPr marL="857250" lvl="1" indent="-457200" algn="just">
              <a:lnSpc>
                <a:spcPct val="90000"/>
              </a:lnSpc>
              <a:buFont typeface="Calibri" pitchFamily="34" charset="0"/>
              <a:buAutoNum type="alphaLcParenR"/>
            </a:pPr>
            <a:r>
              <a:rPr lang="en-US" sz="2300" smtClean="0">
                <a:cs typeface="Calibri" pitchFamily="34" charset="0"/>
              </a:rPr>
              <a:t>Cleaning agents were inadequately labelled to indicate their status.</a:t>
            </a:r>
          </a:p>
          <a:p>
            <a:pPr marL="857250" lvl="1" indent="-457200" algn="just">
              <a:lnSpc>
                <a:spcPct val="90000"/>
              </a:lnSpc>
              <a:buFont typeface="Calibri" pitchFamily="34" charset="0"/>
              <a:buAutoNum type="alphaLcParenR"/>
            </a:pPr>
            <a:r>
              <a:rPr lang="en-US" sz="2300" smtClean="0">
                <a:cs typeface="Calibri" pitchFamily="34" charset="0"/>
              </a:rPr>
              <a:t>There was a dirty wire brush in the clean equipment room.</a:t>
            </a:r>
          </a:p>
          <a:p>
            <a:pPr marL="857250" lvl="1" indent="-457200" algn="just">
              <a:lnSpc>
                <a:spcPct val="90000"/>
              </a:lnSpc>
              <a:buFont typeface="Calibri" pitchFamily="34" charset="0"/>
              <a:buAutoNum type="alphaLcParenR"/>
            </a:pPr>
            <a:r>
              <a:rPr lang="en-US" sz="2300" smtClean="0">
                <a:cs typeface="Calibri" pitchFamily="34" charset="0"/>
              </a:rPr>
              <a:t>Clean equipment was stored on dirty metal shelves.</a:t>
            </a:r>
          </a:p>
          <a:p>
            <a:pPr marL="857250" lvl="1" indent="-457200" algn="just">
              <a:lnSpc>
                <a:spcPct val="90000"/>
              </a:lnSpc>
              <a:buFont typeface="Calibri" pitchFamily="34" charset="0"/>
              <a:buAutoNum type="alphaLcParenR"/>
            </a:pPr>
            <a:r>
              <a:rPr lang="en-US" sz="2300" smtClean="0">
                <a:cs typeface="Calibri" pitchFamily="34" charset="0"/>
              </a:rPr>
              <a:t>A cupboard adjacent to the wash-bay contained insect sprays, unlabelled containers of wash liquids, dirty cleaning equipment and miscellanous junk.</a:t>
            </a:r>
          </a:p>
          <a:p>
            <a:pPr marL="857250" lvl="1" indent="-457200" algn="just">
              <a:lnSpc>
                <a:spcPct val="90000"/>
              </a:lnSpc>
              <a:buFont typeface="Calibri" pitchFamily="34" charset="0"/>
              <a:buAutoNum type="alphaLcParenR"/>
            </a:pPr>
            <a:r>
              <a:rPr lang="en-US" sz="2300" smtClean="0">
                <a:cs typeface="Calibri" pitchFamily="34" charset="0"/>
              </a:rPr>
              <a:t>Spray containers observed in several areas, which were said to contain 70% ethanol, were not properly labelled.</a:t>
            </a:r>
          </a:p>
          <a:p>
            <a:pPr>
              <a:lnSpc>
                <a:spcPct val="90000"/>
              </a:lnSpc>
            </a:pPr>
            <a:endParaRPr lang="en-US" sz="2600" smtClean="0">
              <a:cs typeface="Calibri" pitchFamily="34" charset="0"/>
            </a:endParaRPr>
          </a:p>
        </p:txBody>
      </p:sp>
      <p:sp>
        <p:nvSpPr>
          <p:cNvPr id="3686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052DF568-D981-436C-9B95-1E8525FA13A3}" type="slidenum">
              <a:rPr lang="en-US" sz="1200">
                <a:latin typeface="Calibri" pitchFamily="34" charset="0"/>
              </a:rPr>
              <a:pPr/>
              <a:t>23</a:t>
            </a:fld>
            <a:endParaRPr lang="en-US" sz="1200">
              <a:latin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293813" y="152400"/>
            <a:ext cx="7392987" cy="1143000"/>
          </a:xfrm>
        </p:spPr>
        <p:txBody>
          <a:bodyPr/>
          <a:lstStyle/>
          <a:p>
            <a:pPr>
              <a:defRPr/>
            </a:pPr>
            <a:r>
              <a:rPr lang="en-US" sz="3800" b="1" dirty="0">
                <a:ea typeface="MS PGothic" charset="0"/>
              </a:rPr>
              <a:t>EXAMPLE: </a:t>
            </a:r>
            <a:r>
              <a:rPr lang="en-US" sz="3800" b="1" dirty="0" smtClean="0">
                <a:ea typeface="MS PGothic" charset="0"/>
              </a:rPr>
              <a:t>OVER </a:t>
            </a:r>
            <a:r>
              <a:rPr lang="en-US" sz="3800" b="1" dirty="0">
                <a:ea typeface="MS PGothic" charset="0"/>
              </a:rPr>
              <a:t>EMPHASIS</a:t>
            </a:r>
          </a:p>
        </p:txBody>
      </p:sp>
      <p:sp>
        <p:nvSpPr>
          <p:cNvPr id="37891" name="Content Placeholder 2"/>
          <p:cNvSpPr>
            <a:spLocks noGrp="1"/>
          </p:cNvSpPr>
          <p:nvPr>
            <p:ph idx="1"/>
          </p:nvPr>
        </p:nvSpPr>
        <p:spPr/>
        <p:txBody>
          <a:bodyPr/>
          <a:lstStyle/>
          <a:p>
            <a:pPr algn="just"/>
            <a:r>
              <a:rPr lang="en-US" smtClean="0">
                <a:cs typeface="Calibri" pitchFamily="34" charset="0"/>
              </a:rPr>
              <a:t>The requirements of clause 3.YY and 3.ZZ relating to calibration of equipment had not been met as several calibrations had not been completed:</a:t>
            </a:r>
          </a:p>
          <a:p>
            <a:pPr algn="just"/>
            <a:endParaRPr lang="en-US" sz="1000" smtClean="0">
              <a:cs typeface="Calibri" pitchFamily="34" charset="0"/>
            </a:endParaRPr>
          </a:p>
          <a:p>
            <a:pPr marL="857250" lvl="1" indent="-457200" algn="just">
              <a:buFont typeface="Calibri" pitchFamily="34" charset="0"/>
              <a:buAutoNum type="alphaLcParenR"/>
            </a:pPr>
            <a:r>
              <a:rPr lang="en-US" sz="2600" smtClean="0">
                <a:cs typeface="Calibri" pitchFamily="34" charset="0"/>
              </a:rPr>
              <a:t>Temperature and humidity recorders had not been calibrated</a:t>
            </a:r>
          </a:p>
          <a:p>
            <a:pPr marL="857250" lvl="1" indent="-457200" algn="just">
              <a:buFont typeface="Calibri" pitchFamily="34" charset="0"/>
              <a:buAutoNum type="alphaLcParenR"/>
            </a:pPr>
            <a:r>
              <a:rPr lang="en-US" sz="2600" smtClean="0">
                <a:cs typeface="Calibri" pitchFamily="34" charset="0"/>
              </a:rPr>
              <a:t>Calibration due dates have passed on some balances.</a:t>
            </a:r>
          </a:p>
          <a:p>
            <a:pPr marL="857250" lvl="1" indent="-457200" algn="just">
              <a:buFont typeface="Calibri" pitchFamily="34" charset="0"/>
              <a:buAutoNum type="alphaLcParenR"/>
            </a:pPr>
            <a:r>
              <a:rPr lang="en-US" sz="2600" smtClean="0">
                <a:cs typeface="Calibri" pitchFamily="34" charset="0"/>
              </a:rPr>
              <a:t>Pressure testing equipment was out of calibration date and did not have a warning sign.</a:t>
            </a:r>
          </a:p>
        </p:txBody>
      </p:sp>
      <p:sp>
        <p:nvSpPr>
          <p:cNvPr id="3789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2D5574EC-F505-425A-8ACD-A71F4168202C}" type="slidenum">
              <a:rPr lang="en-US" sz="1200">
                <a:latin typeface="Calibri" pitchFamily="34" charset="0"/>
              </a:rPr>
              <a:pPr/>
              <a:t>24</a:t>
            </a:fld>
            <a:endParaRPr lang="en-US" sz="1200">
              <a:latin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1293813" y="152400"/>
            <a:ext cx="7392987" cy="1143000"/>
          </a:xfrm>
        </p:spPr>
        <p:txBody>
          <a:bodyPr/>
          <a:lstStyle/>
          <a:p>
            <a:pPr>
              <a:defRPr/>
            </a:pPr>
            <a:r>
              <a:rPr lang="en-US" sz="3800" b="1" smtClean="0">
                <a:cs typeface="Calibri" pitchFamily="34" charset="0"/>
              </a:rPr>
              <a:t>REFERENCES</a:t>
            </a:r>
          </a:p>
        </p:txBody>
      </p:sp>
      <p:sp>
        <p:nvSpPr>
          <p:cNvPr id="38915" name="Content Placeholder 2"/>
          <p:cNvSpPr>
            <a:spLocks noGrp="1"/>
          </p:cNvSpPr>
          <p:nvPr>
            <p:ph idx="1"/>
          </p:nvPr>
        </p:nvSpPr>
        <p:spPr/>
        <p:txBody>
          <a:bodyPr/>
          <a:lstStyle/>
          <a:p>
            <a:pPr algn="just"/>
            <a:r>
              <a:rPr lang="en-US" sz="2400" smtClean="0">
                <a:cs typeface="Calibri" pitchFamily="34" charset="0"/>
              </a:rPr>
              <a:t>PIC/S GUIDANCE ON CLASSIFICATION OF DEFICIENCIES (DRAFT; JUNE 2016)</a:t>
            </a:r>
          </a:p>
          <a:p>
            <a:pPr algn="just"/>
            <a:r>
              <a:rPr lang="en-US" sz="2400" smtClean="0">
                <a:cs typeface="Calibri" pitchFamily="34" charset="0"/>
              </a:rPr>
              <a:t>PIC/S INSPECTION REPORT FORMAT; PI 013-3; 25 SEPTEMBER 2007</a:t>
            </a:r>
          </a:p>
          <a:p>
            <a:pPr algn="just"/>
            <a:r>
              <a:rPr lang="en-US" sz="2400" smtClean="0">
                <a:cs typeface="Calibri" pitchFamily="34" charset="0"/>
              </a:rPr>
              <a:t>NPRA PROCEDURE FOR PREPARING A GMP INSPECTION REPORT : PKP/200/309 </a:t>
            </a:r>
          </a:p>
        </p:txBody>
      </p:sp>
      <p:sp>
        <p:nvSpPr>
          <p:cNvPr id="3891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0696A271-64F3-440B-A306-3FB28F321145}" type="slidenum">
              <a:rPr lang="en-US" sz="1200">
                <a:latin typeface="Calibri" pitchFamily="34" charset="0"/>
              </a:rPr>
              <a:pPr/>
              <a:t>25</a:t>
            </a:fld>
            <a:endParaRPr lang="en-US" sz="1200">
              <a:latin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endParaRPr lang="id-ID" sz="1200" smtClean="0">
              <a:latin typeface="Calibri" pitchFamily="34" charset="0"/>
            </a:endParaRPr>
          </a:p>
          <a:p>
            <a:endParaRPr lang="en-US" sz="1200" smtClean="0">
              <a:latin typeface="Calibri" pitchFamily="34" charset="0"/>
            </a:endParaRPr>
          </a:p>
        </p:txBody>
      </p:sp>
      <p:sp>
        <p:nvSpPr>
          <p:cNvPr id="399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AF0CFAD-79D2-4255-AE5A-9642B83357DE}" type="slidenum">
              <a:rPr lang="en-US" sz="1200">
                <a:latin typeface="Calibri" pitchFamily="34" charset="0"/>
              </a:rPr>
              <a:pPr/>
              <a:t>26</a:t>
            </a:fld>
            <a:endParaRPr lang="en-US" sz="1200">
              <a:latin typeface="Calibri" pitchFamily="34" charset="0"/>
            </a:endParaRPr>
          </a:p>
        </p:txBody>
      </p:sp>
      <p:pic>
        <p:nvPicPr>
          <p:cNvPr id="39940" name="Picture 2" descr="http://www.pittmanproperties.com/thank-you-clothesline-752x48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88913"/>
            <a:ext cx="8713787" cy="517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1293813" y="152400"/>
            <a:ext cx="7392987" cy="1143000"/>
          </a:xfrm>
        </p:spPr>
        <p:txBody>
          <a:bodyPr/>
          <a:lstStyle/>
          <a:p>
            <a:pPr>
              <a:defRPr/>
            </a:pPr>
            <a:r>
              <a:rPr lang="en-US" sz="3800" b="1" smtClean="0">
                <a:cs typeface="Calibri" pitchFamily="34" charset="0"/>
              </a:rPr>
              <a:t>INTRODUCTION</a:t>
            </a:r>
          </a:p>
        </p:txBody>
      </p:sp>
      <p:sp>
        <p:nvSpPr>
          <p:cNvPr id="16387" name="Content Placeholder 2"/>
          <p:cNvSpPr>
            <a:spLocks noGrp="1"/>
          </p:cNvSpPr>
          <p:nvPr>
            <p:ph idx="1"/>
          </p:nvPr>
        </p:nvSpPr>
        <p:spPr>
          <a:xfrm>
            <a:off x="609600" y="1600200"/>
            <a:ext cx="8001000" cy="4525963"/>
          </a:xfrm>
        </p:spPr>
        <p:txBody>
          <a:bodyPr/>
          <a:lstStyle/>
          <a:p>
            <a:pPr marL="455613" indent="-455613" algn="just">
              <a:defRPr/>
            </a:pPr>
            <a:r>
              <a:rPr lang="en-US" dirty="0">
                <a:ea typeface="MS PGothic" charset="0"/>
              </a:rPr>
              <a:t>Classification of GMP non-conformance is very crucial during conducting of an inspection and writing the inspection </a:t>
            </a:r>
            <a:r>
              <a:rPr lang="en-US" dirty="0" smtClean="0">
                <a:ea typeface="MS PGothic" charset="0"/>
              </a:rPr>
              <a:t>report.</a:t>
            </a:r>
            <a:endParaRPr lang="en-US" dirty="0">
              <a:ea typeface="MS PGothic" charset="0"/>
            </a:endParaRPr>
          </a:p>
          <a:p>
            <a:pPr algn="just">
              <a:buFont typeface="Arial" charset="0"/>
              <a:buNone/>
              <a:defRPr/>
            </a:pPr>
            <a:endParaRPr lang="en-US" sz="1400" dirty="0">
              <a:ea typeface="MS PGothic" charset="0"/>
            </a:endParaRPr>
          </a:p>
          <a:p>
            <a:pPr marL="455613" indent="-455613" algn="just">
              <a:defRPr/>
            </a:pPr>
            <a:r>
              <a:rPr lang="en-US" dirty="0">
                <a:ea typeface="MS PGothic" charset="0"/>
              </a:rPr>
              <a:t>Classification of GMP non-conformance will facilitate company to take the necessary CAPA while the number or type of GMP non-conformance will determine the rating of GMP inspection by </a:t>
            </a:r>
            <a:r>
              <a:rPr lang="en-US" dirty="0" smtClean="0">
                <a:ea typeface="MS PGothic" charset="0"/>
              </a:rPr>
              <a:t>NRA.</a:t>
            </a:r>
            <a:endParaRPr lang="en-US" dirty="0">
              <a:ea typeface="MS PGothic" charset="0"/>
            </a:endParaRPr>
          </a:p>
        </p:txBody>
      </p:sp>
      <p:sp>
        <p:nvSpPr>
          <p:cNvPr id="1638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707A557-A83D-43C0-A72C-971F002B879B}" type="slidenum">
              <a:rPr lang="en-US" sz="1200">
                <a:latin typeface="Calibri" pitchFamily="34" charset="0"/>
              </a:rPr>
              <a:pPr/>
              <a:t>3</a:t>
            </a:fld>
            <a:endParaRPr lang="en-US" sz="120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2"/>
          <p:cNvSpPr>
            <a:spLocks noGrp="1"/>
          </p:cNvSpPr>
          <p:nvPr>
            <p:ph type="title"/>
          </p:nvPr>
        </p:nvSpPr>
        <p:spPr>
          <a:xfrm>
            <a:off x="1293813" y="152400"/>
            <a:ext cx="7392987" cy="1143000"/>
          </a:xfrm>
        </p:spPr>
        <p:txBody>
          <a:bodyPr/>
          <a:lstStyle/>
          <a:p>
            <a:pPr>
              <a:defRPr/>
            </a:pPr>
            <a:r>
              <a:rPr lang="en-US" sz="3800" b="1" smtClean="0">
                <a:cs typeface="Calibri" pitchFamily="34" charset="0"/>
              </a:rPr>
              <a:t>DEFICIENCIES</a:t>
            </a:r>
          </a:p>
        </p:txBody>
      </p:sp>
      <p:sp>
        <p:nvSpPr>
          <p:cNvPr id="17411" name="Content Placeholder 3"/>
          <p:cNvSpPr>
            <a:spLocks noGrp="1"/>
          </p:cNvSpPr>
          <p:nvPr>
            <p:ph idx="1"/>
          </p:nvPr>
        </p:nvSpPr>
        <p:spPr>
          <a:xfrm>
            <a:off x="457200" y="1752600"/>
            <a:ext cx="8229600" cy="3505200"/>
          </a:xfrm>
        </p:spPr>
        <p:txBody>
          <a:bodyPr/>
          <a:lstStyle/>
          <a:p>
            <a:pPr marL="0" indent="0" algn="ctr" eaLnBrk="1" hangingPunct="1">
              <a:spcBef>
                <a:spcPct val="0"/>
              </a:spcBef>
              <a:buFontTx/>
              <a:buNone/>
            </a:pPr>
            <a:r>
              <a:rPr lang="en-US" b="1" smtClean="0">
                <a:cs typeface="Calibri" pitchFamily="34" charset="0"/>
              </a:rPr>
              <a:t>Critical</a:t>
            </a:r>
          </a:p>
          <a:p>
            <a:pPr marL="0" indent="0" algn="ctr" eaLnBrk="1" hangingPunct="1">
              <a:spcBef>
                <a:spcPct val="0"/>
              </a:spcBef>
              <a:buFontTx/>
              <a:buNone/>
            </a:pPr>
            <a:endParaRPr lang="en-US" smtClean="0">
              <a:cs typeface="Calibri" pitchFamily="34" charset="0"/>
            </a:endParaRPr>
          </a:p>
          <a:p>
            <a:pPr marL="0" indent="0" algn="ctr" eaLnBrk="1" hangingPunct="1">
              <a:spcBef>
                <a:spcPct val="0"/>
              </a:spcBef>
              <a:buFontTx/>
              <a:buNone/>
            </a:pPr>
            <a:r>
              <a:rPr lang="en-US" i="1" smtClean="0">
                <a:cs typeface="Calibri" pitchFamily="34" charset="0"/>
              </a:rPr>
              <a:t>Major</a:t>
            </a:r>
          </a:p>
          <a:p>
            <a:pPr marL="0" indent="0" algn="ctr" eaLnBrk="1" hangingPunct="1">
              <a:spcBef>
                <a:spcPct val="0"/>
              </a:spcBef>
              <a:buFontTx/>
              <a:buNone/>
            </a:pPr>
            <a:endParaRPr lang="en-US" smtClean="0">
              <a:cs typeface="Calibri" pitchFamily="34" charset="0"/>
            </a:endParaRPr>
          </a:p>
          <a:p>
            <a:pPr marL="0" indent="0" algn="ctr" eaLnBrk="1" hangingPunct="1">
              <a:spcBef>
                <a:spcPct val="0"/>
              </a:spcBef>
              <a:buFontTx/>
              <a:buNone/>
            </a:pPr>
            <a:r>
              <a:rPr lang="en-US" smtClean="0">
                <a:cs typeface="Calibri" pitchFamily="34" charset="0"/>
              </a:rPr>
              <a:t>Minor</a:t>
            </a:r>
          </a:p>
          <a:p>
            <a:pPr marL="0" indent="0" algn="ctr" eaLnBrk="1" hangingPunct="1">
              <a:spcBef>
                <a:spcPct val="0"/>
              </a:spcBef>
              <a:buFontTx/>
              <a:buNone/>
            </a:pPr>
            <a:endParaRPr lang="en-US" smtClean="0">
              <a:cs typeface="Calibri" pitchFamily="34" charset="0"/>
            </a:endParaRPr>
          </a:p>
          <a:p>
            <a:pPr marL="0" indent="0" algn="ctr" eaLnBrk="1" hangingPunct="1">
              <a:spcBef>
                <a:spcPct val="0"/>
              </a:spcBef>
              <a:buFontTx/>
              <a:buNone/>
            </a:pPr>
            <a:r>
              <a:rPr lang="en-US" smtClean="0">
                <a:cs typeface="Calibri" pitchFamily="34" charset="0"/>
              </a:rPr>
              <a:t>Others</a:t>
            </a:r>
          </a:p>
        </p:txBody>
      </p:sp>
      <p:sp>
        <p:nvSpPr>
          <p:cNvPr id="17412" name="Slide Number Placeholder 1"/>
          <p:cNvSpPr>
            <a:spLocks noGrp="1"/>
          </p:cNvSpPr>
          <p:nvPr>
            <p:ph type="sldNum" sz="quarter" idx="11"/>
          </p:nvPr>
        </p:nvSpPr>
        <p:spPr bwMode="auto">
          <a:xfrm>
            <a:off x="7956550" y="6381750"/>
            <a:ext cx="6207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5047474F-B3F4-47E2-AC08-50663C914934}" type="slidenum">
              <a:rPr lang="en-US" sz="1200">
                <a:solidFill>
                  <a:schemeClr val="bg1"/>
                </a:solidFill>
                <a:latin typeface="Calibri" pitchFamily="34" charset="0"/>
              </a:rPr>
              <a:pPr/>
              <a:t>4</a:t>
            </a:fld>
            <a:endParaRPr lang="en-US" sz="12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1293813" y="152400"/>
            <a:ext cx="7392987" cy="1143000"/>
          </a:xfrm>
        </p:spPr>
        <p:txBody>
          <a:bodyPr/>
          <a:lstStyle/>
          <a:p>
            <a:pPr>
              <a:defRPr/>
            </a:pPr>
            <a:r>
              <a:rPr lang="en-US" sz="3800" b="1" smtClean="0">
                <a:cs typeface="Calibri" pitchFamily="34" charset="0"/>
              </a:rPr>
              <a:t>CRITICAL DEFICIENCY</a:t>
            </a:r>
          </a:p>
        </p:txBody>
      </p:sp>
      <p:sp>
        <p:nvSpPr>
          <p:cNvPr id="18435" name="Content Placeholder 2"/>
          <p:cNvSpPr>
            <a:spLocks noGrp="1"/>
          </p:cNvSpPr>
          <p:nvPr>
            <p:ph idx="1"/>
          </p:nvPr>
        </p:nvSpPr>
        <p:spPr>
          <a:xfrm>
            <a:off x="609600" y="1600200"/>
            <a:ext cx="8077200" cy="4525963"/>
          </a:xfrm>
        </p:spPr>
        <p:txBody>
          <a:bodyPr/>
          <a:lstStyle/>
          <a:p>
            <a:pPr marL="450850" indent="-450850" algn="just" eaLnBrk="1" hangingPunct="1">
              <a:spcBef>
                <a:spcPct val="0"/>
              </a:spcBef>
            </a:pPr>
            <a:r>
              <a:rPr lang="en-US" sz="2200" b="1" smtClean="0">
                <a:cs typeface="Calibri" pitchFamily="34" charset="0"/>
              </a:rPr>
              <a:t>A deficiency which has produced, or leads to a significant risk of producing either a product which is harmful to the human or veterinary patient or a product which could result in a harmful residue in a food producing animal. </a:t>
            </a:r>
          </a:p>
          <a:p>
            <a:pPr marL="450850" indent="-450850" algn="just" eaLnBrk="1" hangingPunct="1">
              <a:spcBef>
                <a:spcPct val="0"/>
              </a:spcBef>
            </a:pPr>
            <a:endParaRPr lang="en-US" sz="1000" smtClean="0">
              <a:cs typeface="Calibri" pitchFamily="34" charset="0"/>
            </a:endParaRPr>
          </a:p>
          <a:p>
            <a:pPr marL="450850" indent="-450850" algn="just" eaLnBrk="1" hangingPunct="1">
              <a:spcBef>
                <a:spcPct val="0"/>
              </a:spcBef>
            </a:pPr>
            <a:r>
              <a:rPr lang="en-US" sz="2200" b="1" smtClean="0">
                <a:cs typeface="Calibri" pitchFamily="34" charset="0"/>
              </a:rPr>
              <a:t>A critical deficiency also occurs when it is observed that the manufacturer has engaged in fraud, misinterpretation or falsification of products or data.</a:t>
            </a:r>
          </a:p>
          <a:p>
            <a:pPr marL="450850" indent="-450850" algn="just" eaLnBrk="1" hangingPunct="1">
              <a:spcBef>
                <a:spcPct val="0"/>
              </a:spcBef>
            </a:pPr>
            <a:endParaRPr lang="en-US" sz="1000" b="1" smtClean="0">
              <a:cs typeface="Calibri" pitchFamily="34" charset="0"/>
            </a:endParaRPr>
          </a:p>
          <a:p>
            <a:pPr marL="450850" indent="-450850" algn="just" eaLnBrk="1" hangingPunct="1">
              <a:spcBef>
                <a:spcPct val="0"/>
              </a:spcBef>
            </a:pPr>
            <a:r>
              <a:rPr lang="en-US" sz="2200" b="1" smtClean="0">
                <a:cs typeface="Calibri" pitchFamily="34" charset="0"/>
              </a:rPr>
              <a:t>May consist of several related deficiencies, none of which on its own may be critical, but which may together represent a critical deficiency or systems failure and should be explained and reported as such.</a:t>
            </a:r>
          </a:p>
        </p:txBody>
      </p:sp>
      <p:sp>
        <p:nvSpPr>
          <p:cNvPr id="1843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2EA2039F-9483-40A0-A528-6BBB3C01983A}" type="slidenum">
              <a:rPr lang="en-US" sz="1200">
                <a:latin typeface="Calibri" pitchFamily="34" charset="0"/>
              </a:rPr>
              <a:pPr/>
              <a:t>5</a:t>
            </a:fld>
            <a:endParaRPr lang="en-US" sz="120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293813" y="152400"/>
            <a:ext cx="7392987" cy="1143000"/>
          </a:xfrm>
        </p:spPr>
        <p:txBody>
          <a:bodyPr/>
          <a:lstStyle/>
          <a:p>
            <a:pPr>
              <a:defRPr/>
            </a:pPr>
            <a:r>
              <a:rPr lang="en-US" sz="3800" b="1" dirty="0">
                <a:ea typeface="MS PGothic" charset="0"/>
              </a:rPr>
              <a:t>MAJOR DEFICIENCY</a:t>
            </a:r>
          </a:p>
        </p:txBody>
      </p:sp>
      <p:sp>
        <p:nvSpPr>
          <p:cNvPr id="3" name="Content Placeholder 2"/>
          <p:cNvSpPr>
            <a:spLocks noGrp="1"/>
          </p:cNvSpPr>
          <p:nvPr>
            <p:ph idx="1"/>
          </p:nvPr>
        </p:nvSpPr>
        <p:spPr>
          <a:xfrm>
            <a:off x="609600" y="1600200"/>
            <a:ext cx="8077200" cy="4724400"/>
          </a:xfrm>
        </p:spPr>
        <p:txBody>
          <a:bodyPr/>
          <a:lstStyle/>
          <a:p>
            <a:pPr marL="450850" indent="-450850" algn="just">
              <a:lnSpc>
                <a:spcPct val="80000"/>
              </a:lnSpc>
              <a:buFont typeface="Arial" charset="0"/>
              <a:buNone/>
              <a:defRPr/>
            </a:pPr>
            <a:r>
              <a:rPr lang="en-US" sz="2600" i="1" dirty="0">
                <a:ea typeface="MS PGothic" charset="0"/>
              </a:rPr>
              <a:t>A </a:t>
            </a:r>
            <a:r>
              <a:rPr lang="en-US" sz="2600" i="1" dirty="0" smtClean="0">
                <a:ea typeface="MS PGothic" charset="0"/>
              </a:rPr>
              <a:t>deficiency that is not a critical </a:t>
            </a:r>
            <a:r>
              <a:rPr lang="en-US" sz="2600" i="1" dirty="0">
                <a:ea typeface="MS PGothic" charset="0"/>
              </a:rPr>
              <a:t>deficiency </a:t>
            </a:r>
            <a:r>
              <a:rPr lang="en-US" sz="2600" i="1" dirty="0" smtClean="0">
                <a:ea typeface="MS PGothic" charset="0"/>
              </a:rPr>
              <a:t>which </a:t>
            </a:r>
          </a:p>
          <a:p>
            <a:pPr marL="450850" indent="-450850" algn="just">
              <a:lnSpc>
                <a:spcPct val="80000"/>
              </a:lnSpc>
              <a:buFont typeface="Arial" charset="0"/>
              <a:buNone/>
              <a:defRPr/>
            </a:pPr>
            <a:endParaRPr lang="en-US" sz="1400" i="1" dirty="0">
              <a:ea typeface="MS PGothic" charset="0"/>
            </a:endParaRPr>
          </a:p>
          <a:p>
            <a:pPr algn="just">
              <a:lnSpc>
                <a:spcPct val="80000"/>
              </a:lnSpc>
              <a:defRPr/>
            </a:pPr>
            <a:r>
              <a:rPr lang="en-US" sz="2600" i="1" dirty="0" smtClean="0">
                <a:ea typeface="MS PGothic" charset="0"/>
              </a:rPr>
              <a:t>has </a:t>
            </a:r>
            <a:r>
              <a:rPr lang="en-US" sz="2600" i="1" dirty="0">
                <a:ea typeface="MS PGothic" charset="0"/>
              </a:rPr>
              <a:t>produced or may produce a product, which does not comply with its marketing </a:t>
            </a:r>
            <a:r>
              <a:rPr lang="en-US" sz="2600" i="1" dirty="0" err="1">
                <a:ea typeface="MS PGothic" charset="0"/>
              </a:rPr>
              <a:t>authorisation</a:t>
            </a:r>
            <a:r>
              <a:rPr lang="en-US" sz="2600" i="1" dirty="0" smtClean="0">
                <a:ea typeface="MS PGothic" charset="0"/>
              </a:rPr>
              <a:t>;</a:t>
            </a:r>
          </a:p>
          <a:p>
            <a:pPr marL="0" indent="0" algn="just">
              <a:lnSpc>
                <a:spcPct val="80000"/>
              </a:lnSpc>
              <a:buFont typeface="Arial" charset="0"/>
              <a:buNone/>
              <a:defRPr/>
            </a:pPr>
            <a:r>
              <a:rPr lang="en-US" sz="2600" i="1" dirty="0">
                <a:ea typeface="MS PGothic" charset="0"/>
              </a:rPr>
              <a:t>OR </a:t>
            </a:r>
            <a:r>
              <a:rPr lang="en-US" sz="2600" i="1" dirty="0" smtClean="0">
                <a:ea typeface="MS PGothic" charset="0"/>
              </a:rPr>
              <a:t> </a:t>
            </a:r>
          </a:p>
          <a:p>
            <a:pPr algn="just">
              <a:lnSpc>
                <a:spcPct val="80000"/>
              </a:lnSpc>
              <a:defRPr/>
            </a:pPr>
            <a:r>
              <a:rPr lang="en-US" sz="2600" i="1" dirty="0" smtClean="0">
                <a:ea typeface="ＭＳ Ｐゴシック" charset="0"/>
              </a:rPr>
              <a:t>does </a:t>
            </a:r>
            <a:r>
              <a:rPr lang="en-US" sz="2600" i="1" dirty="0">
                <a:ea typeface="ＭＳ Ｐゴシック" charset="0"/>
              </a:rPr>
              <a:t>not ensure effective implementation of the required GMP control measures</a:t>
            </a:r>
            <a:r>
              <a:rPr lang="en-US" sz="2600" i="1" dirty="0" smtClean="0">
                <a:ea typeface="ＭＳ Ｐゴシック" charset="0"/>
              </a:rPr>
              <a:t>;</a:t>
            </a:r>
          </a:p>
          <a:p>
            <a:pPr marL="0" lvl="1" indent="0" algn="just">
              <a:lnSpc>
                <a:spcPct val="80000"/>
              </a:lnSpc>
              <a:buFont typeface="Arial" charset="0"/>
              <a:buNone/>
              <a:defRPr/>
            </a:pPr>
            <a:r>
              <a:rPr lang="en-US" sz="2600" i="1" dirty="0">
                <a:ea typeface="MS PGothic" charset="0"/>
              </a:rPr>
              <a:t>OR </a:t>
            </a:r>
            <a:endParaRPr lang="en-US" sz="2600" i="1" dirty="0" smtClean="0">
              <a:ea typeface="MS PGothic" charset="0"/>
            </a:endParaRPr>
          </a:p>
          <a:p>
            <a:pPr marL="342900" lvl="1" indent="-342900" algn="just">
              <a:lnSpc>
                <a:spcPct val="80000"/>
              </a:lnSpc>
              <a:buFont typeface="Arial"/>
              <a:buChar char="•"/>
              <a:defRPr/>
            </a:pPr>
            <a:r>
              <a:rPr lang="en-US" sz="2600" i="1" dirty="0" smtClean="0">
                <a:ea typeface="MS PGothic" charset="0"/>
              </a:rPr>
              <a:t>indicates </a:t>
            </a:r>
            <a:r>
              <a:rPr lang="en-US" sz="2600" i="1" dirty="0">
                <a:ea typeface="MS PGothic" charset="0"/>
              </a:rPr>
              <a:t>a major deviation </a:t>
            </a:r>
            <a:r>
              <a:rPr lang="en-US" sz="2600" i="1" dirty="0" smtClean="0">
                <a:ea typeface="MS PGothic" charset="0"/>
              </a:rPr>
              <a:t>from the terms of the marketing </a:t>
            </a:r>
            <a:r>
              <a:rPr lang="en-US" sz="2600" i="1" dirty="0" err="1" smtClean="0">
                <a:ea typeface="MS PGothic" charset="0"/>
              </a:rPr>
              <a:t>authorisation</a:t>
            </a:r>
            <a:r>
              <a:rPr lang="en-US" sz="2600" i="1" dirty="0" smtClean="0">
                <a:ea typeface="MS PGothic" charset="0"/>
              </a:rPr>
              <a:t>;</a:t>
            </a:r>
          </a:p>
          <a:p>
            <a:pPr marL="0" lvl="1" indent="0" algn="just">
              <a:lnSpc>
                <a:spcPct val="80000"/>
              </a:lnSpc>
              <a:buFont typeface="Arial" charset="0"/>
              <a:buNone/>
              <a:defRPr/>
            </a:pPr>
            <a:endParaRPr lang="en-US" i="1" dirty="0" smtClean="0">
              <a:ea typeface="MS PGothic" charset="0"/>
            </a:endParaRPr>
          </a:p>
        </p:txBody>
      </p:sp>
      <p:sp>
        <p:nvSpPr>
          <p:cNvPr id="1946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680FD09D-F9A4-4AFB-87DE-6B7AC29094EE}" type="slidenum">
              <a:rPr lang="en-US" sz="1200">
                <a:latin typeface="Calibri" pitchFamily="34" charset="0"/>
              </a:rPr>
              <a:pPr/>
              <a:t>6</a:t>
            </a:fld>
            <a:endParaRPr lang="en-US" sz="120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293813" y="152400"/>
            <a:ext cx="7392987" cy="1143000"/>
          </a:xfrm>
        </p:spPr>
        <p:txBody>
          <a:bodyPr/>
          <a:lstStyle/>
          <a:p>
            <a:pPr>
              <a:defRPr/>
            </a:pPr>
            <a:r>
              <a:rPr lang="en-US" sz="3800" b="1" dirty="0">
                <a:ea typeface="MS PGothic" charset="0"/>
              </a:rPr>
              <a:t>MAJOR DEFICIENCY</a:t>
            </a:r>
          </a:p>
        </p:txBody>
      </p:sp>
      <p:sp>
        <p:nvSpPr>
          <p:cNvPr id="20483" name="Content Placeholder 2"/>
          <p:cNvSpPr>
            <a:spLocks noGrp="1"/>
          </p:cNvSpPr>
          <p:nvPr>
            <p:ph idx="1"/>
          </p:nvPr>
        </p:nvSpPr>
        <p:spPr>
          <a:xfrm>
            <a:off x="609600" y="1600200"/>
            <a:ext cx="8077200" cy="4724400"/>
          </a:xfrm>
        </p:spPr>
        <p:txBody>
          <a:bodyPr/>
          <a:lstStyle/>
          <a:p>
            <a:pPr marL="0" lvl="1" indent="0" algn="just">
              <a:lnSpc>
                <a:spcPct val="80000"/>
              </a:lnSpc>
              <a:buFont typeface="Arial" charset="0"/>
              <a:buNone/>
            </a:pPr>
            <a:r>
              <a:rPr lang="en-US" sz="2600" i="1" smtClean="0">
                <a:cs typeface="Calibri" pitchFamily="34" charset="0"/>
              </a:rPr>
              <a:t>OR </a:t>
            </a:r>
          </a:p>
          <a:p>
            <a:pPr marL="0" lvl="1" indent="0" algn="just">
              <a:lnSpc>
                <a:spcPct val="80000"/>
              </a:lnSpc>
              <a:buFont typeface="Arial" charset="0"/>
              <a:buChar char="•"/>
            </a:pPr>
            <a:r>
              <a:rPr lang="en-US" sz="2600" i="1" smtClean="0">
                <a:cs typeface="Calibri" pitchFamily="34" charset="0"/>
              </a:rPr>
              <a:t>indicates a failure to carry out satisfactory procedures for release of batches or (within PIC/S) a failure of the authorised person to fulfil his/her required duties; </a:t>
            </a:r>
          </a:p>
          <a:p>
            <a:pPr marL="0" indent="0" algn="just">
              <a:lnSpc>
                <a:spcPct val="80000"/>
              </a:lnSpc>
              <a:buFont typeface="Arial" charset="0"/>
              <a:buNone/>
            </a:pPr>
            <a:r>
              <a:rPr lang="en-US" sz="2600" i="1" smtClean="0">
                <a:cs typeface="Calibri" pitchFamily="34" charset="0"/>
              </a:rPr>
              <a:t>OR </a:t>
            </a:r>
          </a:p>
          <a:p>
            <a:pPr marL="0" indent="0" algn="just">
              <a:lnSpc>
                <a:spcPct val="80000"/>
              </a:lnSpc>
            </a:pPr>
            <a:r>
              <a:rPr lang="en-US" sz="2600" i="1" smtClean="0">
                <a:cs typeface="Calibri" pitchFamily="34" charset="0"/>
              </a:rPr>
              <a:t>consist of several </a:t>
            </a:r>
            <a:r>
              <a:rPr lang="en-US" altLang="en-US" sz="2600" i="1" smtClean="0">
                <a:cs typeface="Calibri" pitchFamily="34" charset="0"/>
              </a:rPr>
              <a:t>“</a:t>
            </a:r>
            <a:r>
              <a:rPr lang="en-US" sz="2600" i="1" smtClean="0">
                <a:cs typeface="Calibri" pitchFamily="34" charset="0"/>
              </a:rPr>
              <a:t>other</a:t>
            </a:r>
            <a:r>
              <a:rPr lang="en-US" altLang="en-US" sz="2600" i="1" smtClean="0">
                <a:cs typeface="Calibri" pitchFamily="34" charset="0"/>
              </a:rPr>
              <a:t>”</a:t>
            </a:r>
            <a:r>
              <a:rPr lang="en-US" sz="2600" i="1" smtClean="0">
                <a:cs typeface="Calibri" pitchFamily="34" charset="0"/>
              </a:rPr>
              <a:t> related deficiencies, none of which on its own may be major, but which may together represent a major deficiency or systems failure and should be explained and reported as such. </a:t>
            </a:r>
          </a:p>
        </p:txBody>
      </p:sp>
      <p:sp>
        <p:nvSpPr>
          <p:cNvPr id="2048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AF102C6E-A2A0-40BE-AF39-AE701A6CEB0C}" type="slidenum">
              <a:rPr lang="en-US" sz="1200">
                <a:latin typeface="Calibri" pitchFamily="34" charset="0"/>
              </a:rPr>
              <a:pPr/>
              <a:t>7</a:t>
            </a:fld>
            <a:endParaRPr lang="en-US" sz="120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293813" y="152400"/>
            <a:ext cx="7392987" cy="1143000"/>
          </a:xfrm>
        </p:spPr>
        <p:txBody>
          <a:bodyPr/>
          <a:lstStyle/>
          <a:p>
            <a:pPr>
              <a:defRPr/>
            </a:pPr>
            <a:r>
              <a:rPr lang="en-US" sz="3800" b="1" smtClean="0">
                <a:cs typeface="Calibri" pitchFamily="34" charset="0"/>
              </a:rPr>
              <a:t>OTHER DEFICIENCY/ MINOR</a:t>
            </a:r>
          </a:p>
        </p:txBody>
      </p:sp>
      <p:sp>
        <p:nvSpPr>
          <p:cNvPr id="21507" name="Content Placeholder 2"/>
          <p:cNvSpPr>
            <a:spLocks noGrp="1"/>
          </p:cNvSpPr>
          <p:nvPr>
            <p:ph idx="1"/>
          </p:nvPr>
        </p:nvSpPr>
        <p:spPr>
          <a:xfrm>
            <a:off x="609600" y="1600200"/>
            <a:ext cx="8153400" cy="4525963"/>
          </a:xfrm>
        </p:spPr>
        <p:txBody>
          <a:bodyPr/>
          <a:lstStyle/>
          <a:p>
            <a:pPr marL="450850" indent="-450850" algn="just"/>
            <a:r>
              <a:rPr lang="en-US" smtClean="0">
                <a:cs typeface="Calibri" pitchFamily="34" charset="0"/>
              </a:rPr>
              <a:t>A deficiency which cannot be classified as either critical or major, but which indicates a departure from good manufacturing practice. </a:t>
            </a:r>
          </a:p>
          <a:p>
            <a:pPr marL="450850" indent="-450850" algn="just">
              <a:buFont typeface="Arial" charset="0"/>
              <a:buNone/>
            </a:pPr>
            <a:endParaRPr lang="en-US" sz="1400" smtClean="0">
              <a:cs typeface="Calibri" pitchFamily="34" charset="0"/>
            </a:endParaRPr>
          </a:p>
          <a:p>
            <a:pPr marL="450850" indent="-450850" algn="just"/>
            <a:r>
              <a:rPr lang="en-US" smtClean="0">
                <a:cs typeface="Calibri" pitchFamily="34" charset="0"/>
              </a:rPr>
              <a:t>(A deficiency may be </a:t>
            </a:r>
            <a:r>
              <a:rPr lang="en-US" altLang="en-US" smtClean="0">
                <a:cs typeface="Calibri" pitchFamily="34" charset="0"/>
              </a:rPr>
              <a:t>“</a:t>
            </a:r>
            <a:r>
              <a:rPr lang="en-US" smtClean="0">
                <a:cs typeface="Calibri" pitchFamily="34" charset="0"/>
              </a:rPr>
              <a:t>other</a:t>
            </a:r>
            <a:r>
              <a:rPr lang="en-US" altLang="en-US" smtClean="0">
                <a:cs typeface="Calibri" pitchFamily="34" charset="0"/>
              </a:rPr>
              <a:t>”</a:t>
            </a:r>
            <a:r>
              <a:rPr lang="en-US" smtClean="0">
                <a:cs typeface="Calibri" pitchFamily="34" charset="0"/>
              </a:rPr>
              <a:t> either because it is judged as minor, or because there is insufficient information to classify it as major or critical) </a:t>
            </a:r>
          </a:p>
          <a:p>
            <a:pPr marL="450850" indent="-450850" eaLnBrk="1" hangingPunct="1">
              <a:spcBef>
                <a:spcPct val="0"/>
              </a:spcBef>
              <a:buFontTx/>
              <a:buNone/>
            </a:pPr>
            <a:endParaRPr lang="en-US" smtClean="0">
              <a:cs typeface="Calibri" pitchFamily="34" charset="0"/>
            </a:endParaRPr>
          </a:p>
        </p:txBody>
      </p:sp>
      <p:sp>
        <p:nvSpPr>
          <p:cNvPr id="2150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8B8F7C45-2EF1-43AA-93E5-B31781A716DE}" type="slidenum">
              <a:rPr lang="en-US" sz="1200">
                <a:latin typeface="Calibri" pitchFamily="34" charset="0"/>
              </a:rPr>
              <a:pPr/>
              <a:t>8</a:t>
            </a:fld>
            <a:endParaRPr lang="en-US" sz="120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1293813" y="152400"/>
            <a:ext cx="7392987" cy="1143000"/>
          </a:xfrm>
        </p:spPr>
        <p:txBody>
          <a:bodyPr/>
          <a:lstStyle/>
          <a:p>
            <a:pPr>
              <a:defRPr/>
            </a:pPr>
            <a:r>
              <a:rPr lang="en-US" sz="3800" b="1" smtClean="0">
                <a:cs typeface="Calibri" pitchFamily="34" charset="0"/>
              </a:rPr>
              <a:t>COMMENT</a:t>
            </a:r>
          </a:p>
        </p:txBody>
      </p:sp>
      <p:sp>
        <p:nvSpPr>
          <p:cNvPr id="22531" name="Content Placeholder 2"/>
          <p:cNvSpPr>
            <a:spLocks noGrp="1"/>
          </p:cNvSpPr>
          <p:nvPr>
            <p:ph idx="1"/>
          </p:nvPr>
        </p:nvSpPr>
        <p:spPr>
          <a:xfrm>
            <a:off x="609600" y="1600200"/>
            <a:ext cx="8077200" cy="4525963"/>
          </a:xfrm>
        </p:spPr>
        <p:txBody>
          <a:bodyPr/>
          <a:lstStyle/>
          <a:p>
            <a:pPr marL="0" indent="0" algn="just">
              <a:buFont typeface="Arial" charset="0"/>
              <a:buNone/>
            </a:pPr>
            <a:r>
              <a:rPr lang="en-US" smtClean="0">
                <a:cs typeface="Calibri" pitchFamily="34" charset="0"/>
              </a:rPr>
              <a:t>One-off minor departures from GMP are usually not formally considered deficiencies, but are brought to the attention of the manufacturer as comments.</a:t>
            </a:r>
          </a:p>
        </p:txBody>
      </p:sp>
      <p:sp>
        <p:nvSpPr>
          <p:cNvPr id="2253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3C85D76B-EEF3-4308-BF06-105BE1F637ED}" type="slidenum">
              <a:rPr lang="en-US" sz="1200">
                <a:latin typeface="Calibri" pitchFamily="34" charset="0"/>
              </a:rPr>
              <a:pPr/>
              <a:t>9</a:t>
            </a:fld>
            <a:endParaRPr lang="en-US" sz="1200">
              <a:latin typeface="Calibri" pitchFamily="34" charset="0"/>
            </a:endParaRPr>
          </a:p>
        </p:txBody>
      </p:sp>
    </p:spTree>
  </p:cSld>
  <p:clrMapOvr>
    <a:masterClrMapping/>
  </p:clrMapOvr>
</p:sld>
</file>

<file path=ppt/theme/theme1.xml><?xml version="1.0" encoding="utf-8"?>
<a:theme xmlns:a="http://schemas.openxmlformats.org/drawingml/2006/main" name="21GMP Annex 7 - Presentation Template for training modul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21GMP Annex 7 - Presentation Template for training modules</Template>
  <TotalTime>5440</TotalTime>
  <Words>1387</Words>
  <Application>Microsoft Office PowerPoint</Application>
  <PresentationFormat>On-screen Show (4:3)</PresentationFormat>
  <Paragraphs>191</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MS PGothic</vt:lpstr>
      <vt:lpstr>Calibri</vt:lpstr>
      <vt:lpstr>Wingdings</vt:lpstr>
      <vt:lpstr>Courier New</vt:lpstr>
      <vt:lpstr>21GMP Annex 7 - Presentation Template for training modules</vt:lpstr>
      <vt:lpstr>CLASSIFICATION OF GMP NON-CONFORMANCE </vt:lpstr>
      <vt:lpstr>OUTLINES</vt:lpstr>
      <vt:lpstr>INTRODUCTION</vt:lpstr>
      <vt:lpstr>DEFICIENCIES</vt:lpstr>
      <vt:lpstr>CRITICAL DEFICIENCY</vt:lpstr>
      <vt:lpstr>MAJOR DEFICIENCY</vt:lpstr>
      <vt:lpstr>MAJOR DEFICIENCY</vt:lpstr>
      <vt:lpstr>OTHER DEFICIENCY/ MINOR</vt:lpstr>
      <vt:lpstr>COMMENT</vt:lpstr>
      <vt:lpstr>EXAMPLES OF CRITICAL DEFICIENCIES </vt:lpstr>
      <vt:lpstr>EXAMPLES OF MAJOR DEFICIENCIES</vt:lpstr>
      <vt:lpstr>EXAMPLES OF MAJOR DEFICIENCIES (cont.)</vt:lpstr>
      <vt:lpstr>EXAMPLES OF MAJOR DEFICIENCIES (cont.)</vt:lpstr>
      <vt:lpstr>UPGRADING INITIAL CLASSIFICATION</vt:lpstr>
      <vt:lpstr>DOWNGRADING INITIAL CLASSIFICATION</vt:lpstr>
      <vt:lpstr>REGULATORY ACTIONS FOLLOWING CRITICAL OR MAJOR DEFICIENCIES</vt:lpstr>
      <vt:lpstr>REGULATORY ACTIONS FOLLOWING CRITICAL OR MAJOR DEFICIENCIES</vt:lpstr>
      <vt:lpstr>PowerPoint Presentation</vt:lpstr>
      <vt:lpstr>PowerPoint Presentation</vt:lpstr>
      <vt:lpstr>EXAMPLE: WRITING DEFICIENCY</vt:lpstr>
      <vt:lpstr>POORLY CONSTRUCTED, GROUPED OR INCORRECT WRITTEN DEFICIENCIES</vt:lpstr>
      <vt:lpstr>EXAMPLE: LACK OF CLARITY &amp; DETAIL</vt:lpstr>
      <vt:lpstr>EXAMPLE: REPETITION</vt:lpstr>
      <vt:lpstr>EXAMPLE: OVER EMPHASIS</vt:lpstr>
      <vt:lpstr>REFERENCES</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Production</dc:title>
  <dc:creator>mastura</dc:creator>
  <cp:lastModifiedBy>Mega V White</cp:lastModifiedBy>
  <cp:revision>357</cp:revision>
  <dcterms:created xsi:type="dcterms:W3CDTF">2016-02-15T01:09:49Z</dcterms:created>
  <dcterms:modified xsi:type="dcterms:W3CDTF">2017-06-12T10:10:18Z</dcterms:modified>
</cp:coreProperties>
</file>