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760" r:id="rId3"/>
    <p:sldId id="761" r:id="rId4"/>
    <p:sldId id="762" r:id="rId5"/>
    <p:sldId id="763" r:id="rId6"/>
    <p:sldId id="764" r:id="rId7"/>
    <p:sldId id="765" r:id="rId8"/>
    <p:sldId id="766" r:id="rId9"/>
    <p:sldId id="767" r:id="rId10"/>
    <p:sldId id="768" r:id="rId11"/>
    <p:sldId id="769" r:id="rId12"/>
    <p:sldId id="770" r:id="rId13"/>
    <p:sldId id="771" r:id="rId14"/>
    <p:sldId id="788" r:id="rId15"/>
    <p:sldId id="773" r:id="rId16"/>
    <p:sldId id="774" r:id="rId17"/>
    <p:sldId id="775" r:id="rId18"/>
    <p:sldId id="776" r:id="rId19"/>
    <p:sldId id="777" r:id="rId20"/>
    <p:sldId id="778" r:id="rId21"/>
    <p:sldId id="779" r:id="rId22"/>
    <p:sldId id="780" r:id="rId23"/>
    <p:sldId id="781" r:id="rId24"/>
    <p:sldId id="782" r:id="rId25"/>
    <p:sldId id="783" r:id="rId26"/>
    <p:sldId id="784" r:id="rId27"/>
    <p:sldId id="785" r:id="rId28"/>
    <p:sldId id="786" r:id="rId29"/>
    <p:sldId id="787" r:id="rId30"/>
    <p:sldId id="310" r:id="rId3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2" y="66"/>
      </p:cViewPr>
      <p:guideLst>
        <p:guide orient="horz" pos="2592"/>
        <p:guide pos="1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57357-99F8-4489-BF69-571718361A12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88C4B4-8142-4BEA-877D-3DE84A06D9AD}">
      <dgm:prSet custT="1"/>
      <dgm:spPr/>
      <dgm:t>
        <a:bodyPr/>
        <a:lstStyle/>
        <a:p>
          <a:pPr rtl="0"/>
          <a:r>
            <a:rPr lang="en-US" sz="1600" dirty="0" smtClean="0"/>
            <a:t>Opening Meeting</a:t>
          </a:r>
          <a:endParaRPr lang="en-US" sz="1600" dirty="0"/>
        </a:p>
      </dgm:t>
    </dgm:pt>
    <dgm:pt modelId="{DAC9B86A-F13B-4C9F-ADDE-0B07F7744AC7}" type="parTrans" cxnId="{A7922E9C-2587-4A9F-BE0D-4C733A8F644E}">
      <dgm:prSet/>
      <dgm:spPr/>
      <dgm:t>
        <a:bodyPr/>
        <a:lstStyle/>
        <a:p>
          <a:endParaRPr lang="en-US" sz="1600"/>
        </a:p>
      </dgm:t>
    </dgm:pt>
    <dgm:pt modelId="{751AB367-CB31-4929-B512-45D1C45D1BEB}" type="sibTrans" cxnId="{A7922E9C-2587-4A9F-BE0D-4C733A8F644E}">
      <dgm:prSet/>
      <dgm:spPr/>
      <dgm:t>
        <a:bodyPr/>
        <a:lstStyle/>
        <a:p>
          <a:endParaRPr lang="en-US" sz="1600"/>
        </a:p>
      </dgm:t>
    </dgm:pt>
    <dgm:pt modelId="{74083219-E6A3-41F2-A696-A95B5CE20770}">
      <dgm:prSet custT="1"/>
      <dgm:spPr/>
      <dgm:t>
        <a:bodyPr/>
        <a:lstStyle/>
        <a:p>
          <a:pPr rtl="0"/>
          <a:r>
            <a:rPr lang="en-US" sz="1600" dirty="0" smtClean="0"/>
            <a:t>Inspection of plant facilities</a:t>
          </a:r>
          <a:endParaRPr lang="en-US" sz="1600" dirty="0"/>
        </a:p>
      </dgm:t>
    </dgm:pt>
    <dgm:pt modelId="{FE8A8E33-15B1-457A-8196-EF0C6CB307F2}" type="parTrans" cxnId="{B79B9E06-5F10-4FB0-9634-9099F7C818C4}">
      <dgm:prSet/>
      <dgm:spPr/>
      <dgm:t>
        <a:bodyPr/>
        <a:lstStyle/>
        <a:p>
          <a:endParaRPr lang="en-US" sz="1600"/>
        </a:p>
      </dgm:t>
    </dgm:pt>
    <dgm:pt modelId="{56DE063A-7F32-4283-9038-77162B65422E}" type="sibTrans" cxnId="{B79B9E06-5F10-4FB0-9634-9099F7C818C4}">
      <dgm:prSet/>
      <dgm:spPr/>
      <dgm:t>
        <a:bodyPr/>
        <a:lstStyle/>
        <a:p>
          <a:endParaRPr lang="en-US" sz="1600"/>
        </a:p>
      </dgm:t>
    </dgm:pt>
    <dgm:pt modelId="{FF1EF04B-2FBD-4B82-A9F9-9A69418DC634}">
      <dgm:prSet custT="1"/>
      <dgm:spPr/>
      <dgm:t>
        <a:bodyPr/>
        <a:lstStyle/>
        <a:p>
          <a:pPr rtl="0"/>
          <a:r>
            <a:rPr lang="en-US" sz="1600" dirty="0" smtClean="0"/>
            <a:t>Review of documentation</a:t>
          </a:r>
          <a:endParaRPr lang="en-US" sz="1600" dirty="0"/>
        </a:p>
      </dgm:t>
    </dgm:pt>
    <dgm:pt modelId="{1972B55A-366A-4E1F-8A01-07CD774103E6}" type="parTrans" cxnId="{2F3B8281-6891-4F34-9E8A-85E2DE246796}">
      <dgm:prSet/>
      <dgm:spPr/>
      <dgm:t>
        <a:bodyPr/>
        <a:lstStyle/>
        <a:p>
          <a:endParaRPr lang="en-US" sz="1600"/>
        </a:p>
      </dgm:t>
    </dgm:pt>
    <dgm:pt modelId="{F7897787-02B9-43C8-AA4B-043F43159B69}" type="sibTrans" cxnId="{2F3B8281-6891-4F34-9E8A-85E2DE246796}">
      <dgm:prSet/>
      <dgm:spPr/>
      <dgm:t>
        <a:bodyPr/>
        <a:lstStyle/>
        <a:p>
          <a:endParaRPr lang="en-US" sz="1600"/>
        </a:p>
      </dgm:t>
    </dgm:pt>
    <dgm:pt modelId="{58B78C69-9081-4375-8F89-17111F93FB16}">
      <dgm:prSet custT="1"/>
      <dgm:spPr/>
      <dgm:t>
        <a:bodyPr/>
        <a:lstStyle/>
        <a:p>
          <a:pPr rtl="0"/>
          <a:r>
            <a:rPr lang="en-US" sz="1600" dirty="0" smtClean="0"/>
            <a:t>Exit Meeting</a:t>
          </a:r>
          <a:endParaRPr lang="en-US" sz="1600" dirty="0"/>
        </a:p>
      </dgm:t>
    </dgm:pt>
    <dgm:pt modelId="{9E0D7FE5-C28A-46D0-A3D0-967465902D96}" type="parTrans" cxnId="{63D7C94A-FB73-4C7B-B478-1DF83A55A383}">
      <dgm:prSet/>
      <dgm:spPr/>
      <dgm:t>
        <a:bodyPr/>
        <a:lstStyle/>
        <a:p>
          <a:endParaRPr lang="en-US" sz="1600"/>
        </a:p>
      </dgm:t>
    </dgm:pt>
    <dgm:pt modelId="{C1E2C1CE-82BF-407A-BC73-B5551B8951A1}" type="sibTrans" cxnId="{63D7C94A-FB73-4C7B-B478-1DF83A55A383}">
      <dgm:prSet/>
      <dgm:spPr/>
      <dgm:t>
        <a:bodyPr/>
        <a:lstStyle/>
        <a:p>
          <a:endParaRPr lang="en-US" sz="1600"/>
        </a:p>
      </dgm:t>
    </dgm:pt>
    <dgm:pt modelId="{2470EF8B-5B0B-4151-954B-6C6A8793DB08}" type="pres">
      <dgm:prSet presAssocID="{18057357-99F8-4489-BF69-571718361A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D781C6-19F5-4A39-923E-66455F54120C}" type="pres">
      <dgm:prSet presAssocID="{4588C4B4-8142-4BEA-877D-3DE84A06D9A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23093-0811-4CA2-9C2E-CF92AF8A9625}" type="pres">
      <dgm:prSet presAssocID="{751AB367-CB31-4929-B512-45D1C45D1BEB}" presName="parTxOnlySpace" presStyleCnt="0"/>
      <dgm:spPr/>
    </dgm:pt>
    <dgm:pt modelId="{4011EDB3-0179-4E7D-AC71-F3CA2A6F515A}" type="pres">
      <dgm:prSet presAssocID="{74083219-E6A3-41F2-A696-A95B5CE2077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8A2CE-DD80-4276-A226-0D7835573272}" type="pres">
      <dgm:prSet presAssocID="{56DE063A-7F32-4283-9038-77162B65422E}" presName="parTxOnlySpace" presStyleCnt="0"/>
      <dgm:spPr/>
    </dgm:pt>
    <dgm:pt modelId="{305C481A-4F21-4BA8-9FF9-FFFE42B327BF}" type="pres">
      <dgm:prSet presAssocID="{FF1EF04B-2FBD-4B82-A9F9-9A69418DC63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955FC-95CA-4D10-81B5-F208868E482F}" type="pres">
      <dgm:prSet presAssocID="{F7897787-02B9-43C8-AA4B-043F43159B69}" presName="parTxOnlySpace" presStyleCnt="0"/>
      <dgm:spPr/>
    </dgm:pt>
    <dgm:pt modelId="{61FD8B54-A951-40D0-BF9E-E7416FF9A8B3}" type="pres">
      <dgm:prSet presAssocID="{58B78C69-9081-4375-8F89-17111F93FB1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922E9C-2587-4A9F-BE0D-4C733A8F644E}" srcId="{18057357-99F8-4489-BF69-571718361A12}" destId="{4588C4B4-8142-4BEA-877D-3DE84A06D9AD}" srcOrd="0" destOrd="0" parTransId="{DAC9B86A-F13B-4C9F-ADDE-0B07F7744AC7}" sibTransId="{751AB367-CB31-4929-B512-45D1C45D1BEB}"/>
    <dgm:cxn modelId="{B79B9E06-5F10-4FB0-9634-9099F7C818C4}" srcId="{18057357-99F8-4489-BF69-571718361A12}" destId="{74083219-E6A3-41F2-A696-A95B5CE20770}" srcOrd="1" destOrd="0" parTransId="{FE8A8E33-15B1-457A-8196-EF0C6CB307F2}" sibTransId="{56DE063A-7F32-4283-9038-77162B65422E}"/>
    <dgm:cxn modelId="{BED861B3-11A9-384F-A2A1-7EC3100F74D0}" type="presOf" srcId="{74083219-E6A3-41F2-A696-A95B5CE20770}" destId="{4011EDB3-0179-4E7D-AC71-F3CA2A6F515A}" srcOrd="0" destOrd="0" presId="urn:microsoft.com/office/officeart/2005/8/layout/chevron1"/>
    <dgm:cxn modelId="{85E8EB97-6E95-ED42-80C2-6D1F79E473D0}" type="presOf" srcId="{4588C4B4-8142-4BEA-877D-3DE84A06D9AD}" destId="{65D781C6-19F5-4A39-923E-66455F54120C}" srcOrd="0" destOrd="0" presId="urn:microsoft.com/office/officeart/2005/8/layout/chevron1"/>
    <dgm:cxn modelId="{63C5CBB0-830D-8340-9240-B13A79E72B9F}" type="presOf" srcId="{58B78C69-9081-4375-8F89-17111F93FB16}" destId="{61FD8B54-A951-40D0-BF9E-E7416FF9A8B3}" srcOrd="0" destOrd="0" presId="urn:microsoft.com/office/officeart/2005/8/layout/chevron1"/>
    <dgm:cxn modelId="{2F3B8281-6891-4F34-9E8A-85E2DE246796}" srcId="{18057357-99F8-4489-BF69-571718361A12}" destId="{FF1EF04B-2FBD-4B82-A9F9-9A69418DC634}" srcOrd="2" destOrd="0" parTransId="{1972B55A-366A-4E1F-8A01-07CD774103E6}" sibTransId="{F7897787-02B9-43C8-AA4B-043F43159B69}"/>
    <dgm:cxn modelId="{E3364632-7913-B24C-BA44-A458FA0BF662}" type="presOf" srcId="{FF1EF04B-2FBD-4B82-A9F9-9A69418DC634}" destId="{305C481A-4F21-4BA8-9FF9-FFFE42B327BF}" srcOrd="0" destOrd="0" presId="urn:microsoft.com/office/officeart/2005/8/layout/chevron1"/>
    <dgm:cxn modelId="{63D7C94A-FB73-4C7B-B478-1DF83A55A383}" srcId="{18057357-99F8-4489-BF69-571718361A12}" destId="{58B78C69-9081-4375-8F89-17111F93FB16}" srcOrd="3" destOrd="0" parTransId="{9E0D7FE5-C28A-46D0-A3D0-967465902D96}" sibTransId="{C1E2C1CE-82BF-407A-BC73-B5551B8951A1}"/>
    <dgm:cxn modelId="{E3224205-2984-2C48-B686-618E40DCE4D6}" type="presOf" srcId="{18057357-99F8-4489-BF69-571718361A12}" destId="{2470EF8B-5B0B-4151-954B-6C6A8793DB08}" srcOrd="0" destOrd="0" presId="urn:microsoft.com/office/officeart/2005/8/layout/chevron1"/>
    <dgm:cxn modelId="{07C8CEE9-E44E-2F48-A3D3-5EBFC80FA77E}" type="presParOf" srcId="{2470EF8B-5B0B-4151-954B-6C6A8793DB08}" destId="{65D781C6-19F5-4A39-923E-66455F54120C}" srcOrd="0" destOrd="0" presId="urn:microsoft.com/office/officeart/2005/8/layout/chevron1"/>
    <dgm:cxn modelId="{AB4434DE-8A7D-8D43-8BAA-D32A92631B74}" type="presParOf" srcId="{2470EF8B-5B0B-4151-954B-6C6A8793DB08}" destId="{07E23093-0811-4CA2-9C2E-CF92AF8A9625}" srcOrd="1" destOrd="0" presId="urn:microsoft.com/office/officeart/2005/8/layout/chevron1"/>
    <dgm:cxn modelId="{70A731EC-75D1-D441-B7A1-30604FC4B531}" type="presParOf" srcId="{2470EF8B-5B0B-4151-954B-6C6A8793DB08}" destId="{4011EDB3-0179-4E7D-AC71-F3CA2A6F515A}" srcOrd="2" destOrd="0" presId="urn:microsoft.com/office/officeart/2005/8/layout/chevron1"/>
    <dgm:cxn modelId="{DE0E974C-275D-0C49-8CF7-7DC189F97B79}" type="presParOf" srcId="{2470EF8B-5B0B-4151-954B-6C6A8793DB08}" destId="{8178A2CE-DD80-4276-A226-0D7835573272}" srcOrd="3" destOrd="0" presId="urn:microsoft.com/office/officeart/2005/8/layout/chevron1"/>
    <dgm:cxn modelId="{A1C32B1C-72B6-3040-9CDA-581DCEFBCA37}" type="presParOf" srcId="{2470EF8B-5B0B-4151-954B-6C6A8793DB08}" destId="{305C481A-4F21-4BA8-9FF9-FFFE42B327BF}" srcOrd="4" destOrd="0" presId="urn:microsoft.com/office/officeart/2005/8/layout/chevron1"/>
    <dgm:cxn modelId="{E3A01599-25F0-6D49-9372-CBC5E912E83F}" type="presParOf" srcId="{2470EF8B-5B0B-4151-954B-6C6A8793DB08}" destId="{FBE955FC-95CA-4D10-81B5-F208868E482F}" srcOrd="5" destOrd="0" presId="urn:microsoft.com/office/officeart/2005/8/layout/chevron1"/>
    <dgm:cxn modelId="{9BA53E15-6D34-A04B-8C9D-296B51112A12}" type="presParOf" srcId="{2470EF8B-5B0B-4151-954B-6C6A8793DB08}" destId="{61FD8B54-A951-40D0-BF9E-E7416FF9A8B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781C6-19F5-4A39-923E-66455F54120C}">
      <dsp:nvSpPr>
        <dsp:cNvPr id="0" name=""/>
        <dsp:cNvSpPr/>
      </dsp:nvSpPr>
      <dsp:spPr>
        <a:xfrm>
          <a:off x="4100" y="1237148"/>
          <a:ext cx="2386756" cy="954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Opening Meeting</a:t>
          </a:r>
          <a:endParaRPr lang="en-US" sz="1600" kern="1200" dirty="0"/>
        </a:p>
      </dsp:txBody>
      <dsp:txXfrm>
        <a:off x="481451" y="1237148"/>
        <a:ext cx="1432054" cy="954702"/>
      </dsp:txXfrm>
    </dsp:sp>
    <dsp:sp modelId="{4011EDB3-0179-4E7D-AC71-F3CA2A6F515A}">
      <dsp:nvSpPr>
        <dsp:cNvPr id="0" name=""/>
        <dsp:cNvSpPr/>
      </dsp:nvSpPr>
      <dsp:spPr>
        <a:xfrm>
          <a:off x="2152181" y="1237148"/>
          <a:ext cx="2386756" cy="954702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Inspection of plant facilities</a:t>
          </a:r>
          <a:endParaRPr lang="en-US" sz="1600" kern="1200" dirty="0"/>
        </a:p>
      </dsp:txBody>
      <dsp:txXfrm>
        <a:off x="2629532" y="1237148"/>
        <a:ext cx="1432054" cy="954702"/>
      </dsp:txXfrm>
    </dsp:sp>
    <dsp:sp modelId="{305C481A-4F21-4BA8-9FF9-FFFE42B327BF}">
      <dsp:nvSpPr>
        <dsp:cNvPr id="0" name=""/>
        <dsp:cNvSpPr/>
      </dsp:nvSpPr>
      <dsp:spPr>
        <a:xfrm>
          <a:off x="4300262" y="1237148"/>
          <a:ext cx="2386756" cy="954702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Review of documentation</a:t>
          </a:r>
          <a:endParaRPr lang="en-US" sz="1600" kern="1200" dirty="0"/>
        </a:p>
      </dsp:txBody>
      <dsp:txXfrm>
        <a:off x="4777613" y="1237148"/>
        <a:ext cx="1432054" cy="954702"/>
      </dsp:txXfrm>
    </dsp:sp>
    <dsp:sp modelId="{61FD8B54-A951-40D0-BF9E-E7416FF9A8B3}">
      <dsp:nvSpPr>
        <dsp:cNvPr id="0" name=""/>
        <dsp:cNvSpPr/>
      </dsp:nvSpPr>
      <dsp:spPr>
        <a:xfrm>
          <a:off x="6448343" y="1237148"/>
          <a:ext cx="2386756" cy="954702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Exit Meeting</a:t>
          </a:r>
          <a:endParaRPr lang="en-US" sz="1600" kern="1200" dirty="0"/>
        </a:p>
      </dsp:txBody>
      <dsp:txXfrm>
        <a:off x="6925694" y="1237148"/>
        <a:ext cx="1432054" cy="954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DD82270-BD47-4EF0-AE75-B1E81369A1FA}" type="datetimeFigureOut">
              <a:rPr lang="en-US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5D4E64F-C315-4F71-BD37-4BF00C54F2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9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21A2AB-4C26-472C-B49E-FCAAD775AD3C}" type="datetimeFigureOut">
              <a:rPr lang="id-ID"/>
              <a:pPr/>
              <a:t>12/06/2017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9A25E61-C145-4D8A-ADA7-68E799165D1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517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Note taking may also involve during Opening Meeting, where some information are useful given away by company.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957CE265-E8DF-46D6-AF87-B9529F8A0689}" type="slidenum">
              <a:rPr lang="en-US" sz="1200">
                <a:latin typeface="Calibri" pitchFamily="34" charset="0"/>
              </a:rPr>
              <a:pPr eaLnBrk="1" hangingPunct="1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AE8D020-B08F-488E-ABF7-00C1C1064843}" type="slidenum">
              <a:rPr lang="en-US" sz="1200">
                <a:latin typeface="Calibri" pitchFamily="34" charset="0"/>
              </a:rPr>
              <a:pPr algn="r"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136CD659-538F-4558-BC33-E6FAEADC10D4}" type="slidenum">
              <a:rPr lang="en-US" sz="1200">
                <a:latin typeface="Calibri" pitchFamily="34" charset="0"/>
              </a:rPr>
              <a:pPr algn="r" eaLnBrk="1" hangingPunct="1"/>
              <a:t>15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6F7C62F3-F659-4C28-8004-59399F07EACB}" type="slidenum">
              <a:rPr lang="en-US" sz="1200">
                <a:latin typeface="Calibri" pitchFamily="34" charset="0"/>
              </a:rPr>
              <a:pPr algn="r" eaLnBrk="1" hangingPunct="1"/>
              <a:t>23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0ABC6BCD-77F2-480C-A29E-905061EE6113}" type="slidenum">
              <a:rPr lang="en-US" sz="1200">
                <a:latin typeface="Calibri" pitchFamily="34" charset="0"/>
              </a:rPr>
              <a:pPr algn="r" eaLnBrk="1" hangingPunct="1"/>
              <a:t>24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357313" y="3357563"/>
            <a:ext cx="650081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id-ID" sz="2000" dirty="0">
                <a:latin typeface="Calibri" charset="0"/>
                <a:cs typeface="Calibri"/>
              </a:rPr>
              <a:t>Prepared by:</a:t>
            </a:r>
          </a:p>
          <a:p>
            <a:pPr algn="ctr">
              <a:defRPr/>
            </a:pPr>
            <a:endParaRPr lang="id-ID" sz="2000" dirty="0">
              <a:latin typeface="Calibri" charset="0"/>
              <a:cs typeface="Calibri"/>
            </a:endParaRPr>
          </a:p>
          <a:p>
            <a:pPr algn="ctr">
              <a:defRPr/>
            </a:pPr>
            <a:endParaRPr lang="id-ID" sz="2000" dirty="0">
              <a:latin typeface="Calibri" charset="0"/>
              <a:cs typeface="Calibri"/>
            </a:endParaRPr>
          </a:p>
          <a:p>
            <a:pPr algn="ctr">
              <a:defRPr/>
            </a:pPr>
            <a:endParaRPr lang="id-ID" sz="2000" dirty="0">
              <a:latin typeface="Calibri" charset="0"/>
              <a:cs typeface="Calibri"/>
            </a:endParaRPr>
          </a:p>
          <a:p>
            <a:pPr algn="ctr">
              <a:defRPr/>
            </a:pPr>
            <a:r>
              <a:rPr lang="id-ID" sz="2000" dirty="0">
                <a:latin typeface="Calibri" charset="0"/>
                <a:cs typeface="Calibri"/>
              </a:rPr>
              <a:t>Approved by:</a:t>
            </a:r>
          </a:p>
          <a:p>
            <a:pPr algn="ctr">
              <a:defRPr/>
            </a:pPr>
            <a:r>
              <a:rPr lang="id-ID" sz="2000" dirty="0">
                <a:latin typeface="Calibri" charset="0"/>
                <a:cs typeface="Calibri"/>
              </a:rPr>
              <a:t>ASEAN TMHS GMP Task Force</a:t>
            </a:r>
          </a:p>
          <a:p>
            <a:pPr algn="ctr">
              <a:defRPr/>
            </a:pPr>
            <a:r>
              <a:rPr lang="id-ID" sz="2000" dirty="0">
                <a:latin typeface="Calibri" charset="0"/>
                <a:cs typeface="Calibri"/>
              </a:rPr>
              <a:t> </a:t>
            </a:r>
          </a:p>
          <a:p>
            <a:pPr algn="ctr">
              <a:defRPr/>
            </a:pPr>
            <a:r>
              <a:rPr lang="id-ID" sz="2000" dirty="0">
                <a:latin typeface="Calibri" charset="0"/>
                <a:cs typeface="Calibri"/>
              </a:rPr>
              <a:t>Endorsed by:</a:t>
            </a:r>
          </a:p>
          <a:p>
            <a:pPr algn="ctr">
              <a:defRPr/>
            </a:pPr>
            <a:r>
              <a:rPr lang="id-ID" sz="2000" dirty="0">
                <a:latin typeface="Calibri" charset="0"/>
                <a:cs typeface="Calibri"/>
              </a:rPr>
              <a:t>ASEAN TMHS Product Working Group </a:t>
            </a:r>
          </a:p>
          <a:p>
            <a:pPr algn="ctr">
              <a:defRPr/>
            </a:pPr>
            <a:endParaRPr lang="id-ID" sz="2000" dirty="0">
              <a:latin typeface="Calibri" charset="0"/>
              <a:cs typeface="Calibri"/>
            </a:endParaRPr>
          </a:p>
        </p:txBody>
      </p:sp>
      <p:pic>
        <p:nvPicPr>
          <p:cNvPr id="5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133600"/>
            <a:ext cx="12033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28625" y="476250"/>
            <a:ext cx="8378825" cy="428625"/>
          </a:xfrm>
          <a:prstGeom prst="rect">
            <a:avLst/>
          </a:prstGeom>
        </p:spPr>
        <p:txBody>
          <a:bodyPr anchor="ctr"/>
          <a:lstStyle>
            <a:lvl1pPr>
              <a:defRPr sz="3600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id-ID" sz="2000" b="1" dirty="0" smtClean="0">
                <a:latin typeface="+mj-lt"/>
                <a:cs typeface="Calibri"/>
              </a:rPr>
              <a:t>ASEAN Guideline</a:t>
            </a:r>
            <a:r>
              <a:rPr lang="en-US" sz="2000" b="1" dirty="0" smtClean="0">
                <a:latin typeface="+mj-lt"/>
                <a:cs typeface="Calibri"/>
              </a:rPr>
              <a:t>s </a:t>
            </a:r>
            <a:r>
              <a:rPr lang="id-ID" sz="2000" b="1" dirty="0" smtClean="0">
                <a:latin typeface="+mj-lt"/>
                <a:cs typeface="Calibri"/>
              </a:rPr>
              <a:t>on GMP for Traditional Medicines </a:t>
            </a:r>
            <a:r>
              <a:rPr lang="en-US" sz="2000" b="1" dirty="0" smtClean="0">
                <a:latin typeface="+mj-lt"/>
                <a:cs typeface="Calibri"/>
              </a:rPr>
              <a:t>/ Health Supplements (TM/HS)</a:t>
            </a:r>
            <a:endParaRPr lang="id-ID" sz="2000" b="1" dirty="0" smtClean="0">
              <a:latin typeface="+mj-lt"/>
              <a:ea typeface="MS PGothic" charset="0"/>
              <a:cs typeface="Calibri"/>
            </a:endParaRPr>
          </a:p>
        </p:txBody>
      </p:sp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250825" y="6237288"/>
            <a:ext cx="8734425" cy="549275"/>
            <a:chOff x="251520" y="6237312"/>
            <a:chExt cx="8733996" cy="549220"/>
          </a:xfrm>
        </p:grpSpPr>
        <p:pic>
          <p:nvPicPr>
            <p:cNvPr id="8" name="Picture 10" descr="Brunei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37312"/>
              <a:ext cx="952000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camboja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757" y="6252680"/>
              <a:ext cx="757375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laos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544" y="6268048"/>
              <a:ext cx="783998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malaysia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5588" y="6268048"/>
              <a:ext cx="799772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indonesia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624" y="6260364"/>
              <a:ext cx="767998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myanma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148" y="6267164"/>
              <a:ext cx="889414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philipina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416" y="6282532"/>
              <a:ext cx="1008000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thailand.jp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512" y="6273376"/>
              <a:ext cx="768000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vietnam.jp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1870" y="6273376"/>
              <a:ext cx="753646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singapura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3350" y="6275732"/>
              <a:ext cx="750522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82" y="905300"/>
            <a:ext cx="7772400" cy="1470025"/>
          </a:xfrm>
        </p:spPr>
        <p:txBody>
          <a:bodyPr>
            <a:normAutofit/>
          </a:bodyPr>
          <a:lstStyle>
            <a:lvl1pPr>
              <a:defRPr sz="4400" baseline="0"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0630" y="3717032"/>
            <a:ext cx="6400800" cy="432048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587E42-51B7-4C6C-9EDE-64851BE323DA}" type="datetime1">
              <a:rPr lang="id-ID"/>
              <a:pPr/>
              <a:t>12/06/2017</a:t>
            </a:fld>
            <a:endParaRPr lang="id-ID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F6085A-BAF6-4B2C-A6E6-0F5EA785C48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489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25425"/>
            <a:ext cx="9175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1371600"/>
            <a:ext cx="86106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600201"/>
            <a:ext cx="8201249" cy="4400592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A4E3E7-91B6-4D91-BAA0-914372E951D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993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188913"/>
            <a:ext cx="10795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629400" y="188913"/>
            <a:ext cx="0" cy="6059487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05811"/>
            <a:ext cx="2057400" cy="4571462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BEFBEB-C633-4711-8EAE-243CDD22AE2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0988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964173-F0CE-438A-BDEE-65A995E4FF7B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C70ADC-71C1-4D64-8F9E-C2DD05566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1371600"/>
            <a:ext cx="86106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402" y="152400"/>
            <a:ext cx="7392398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 sz="2400"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 sz="2000"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 sz="1800"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 sz="1800">
                <a:solidFill>
                  <a:schemeClr val="tx1"/>
                </a:solidFill>
                <a:latin typeface="+mn-lt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E0ADC3-0E8A-4A86-BE38-0EF33A17E4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5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946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228600" y="1365250"/>
            <a:ext cx="86106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"/>
            <a:ext cx="7467600" cy="994532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768751-C606-4AB2-B6B8-7B28763215F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834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6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1625"/>
            <a:ext cx="9461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228600" y="1524000"/>
            <a:ext cx="86106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172200" cy="1143000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 sz="2400"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 sz="2000"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 sz="1800"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 sz="1800">
                <a:solidFill>
                  <a:schemeClr val="tx1"/>
                </a:solidFill>
                <a:latin typeface="+mn-lt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 sz="2400"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 sz="2000"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 sz="1800"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 sz="1800">
                <a:solidFill>
                  <a:schemeClr val="tx1"/>
                </a:solidFill>
                <a:latin typeface="+mn-lt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037FD9-8745-47F2-9B28-99E69052540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688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1625"/>
            <a:ext cx="9461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228600" y="1371600"/>
            <a:ext cx="86106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0" y="6400800"/>
            <a:ext cx="9144000" cy="503238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464" y="304800"/>
            <a:ext cx="7139136" cy="96043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 sz="2000"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 sz="1800"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 sz="1600"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 sz="1600">
                <a:solidFill>
                  <a:schemeClr val="tx1"/>
                </a:solidFill>
                <a:latin typeface="+mn-lt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 sz="2000"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 sz="1800"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 sz="1600"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 sz="1600">
                <a:solidFill>
                  <a:schemeClr val="tx1"/>
                </a:solidFill>
                <a:latin typeface="+mn-lt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B7AB9C-895E-4E28-A3EB-F5A358F3068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889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4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5425"/>
            <a:ext cx="10795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228600" y="1524000"/>
            <a:ext cx="86106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8CE4B6-4146-4FF2-AD1C-44ECFEB83EC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75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25425"/>
            <a:ext cx="10795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8659C0-0BC6-4B79-A173-EB78C022EAA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221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936104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0422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+mn-lt"/>
                <a:cs typeface="Calibri"/>
              </a:defRPr>
            </a:lvl1pPr>
            <a:lvl2pPr>
              <a:defRPr sz="2800">
                <a:solidFill>
                  <a:schemeClr val="tx1"/>
                </a:solidFill>
                <a:latin typeface="+mn-lt"/>
                <a:cs typeface="Calibri"/>
              </a:defRPr>
            </a:lvl2pPr>
            <a:lvl3pPr>
              <a:defRPr sz="2400">
                <a:solidFill>
                  <a:schemeClr val="tx1"/>
                </a:solidFill>
                <a:latin typeface="+mn-lt"/>
                <a:cs typeface="Calibri"/>
              </a:defRPr>
            </a:lvl3pPr>
            <a:lvl4pPr>
              <a:defRPr sz="2000">
                <a:solidFill>
                  <a:schemeClr val="tx1"/>
                </a:solidFill>
                <a:latin typeface="+mn-lt"/>
                <a:cs typeface="Calibri"/>
              </a:defRPr>
            </a:lvl4pPr>
            <a:lvl5pPr>
              <a:defRPr sz="2000">
                <a:solidFill>
                  <a:schemeClr val="tx1"/>
                </a:solidFill>
                <a:latin typeface="+mn-lt"/>
                <a:cs typeface="Calibri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6873"/>
            <a:ext cx="3008313" cy="36003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1BF26E-F7EF-402D-AA55-3A85FEEC2A0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69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Logo Ase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25425"/>
            <a:ext cx="10795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79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1000">
                <a:latin typeface="Calibri" pitchFamily="34" charset="0"/>
              </a:rPr>
              <a:t>ASEAN Guidelines on GMP for Traditional Medicines  / Health Supplements </a:t>
            </a:r>
            <a:r>
              <a:rPr lang="mr-IN" sz="1000">
                <a:latin typeface="Mangal" pitchFamily="18" charset="0"/>
              </a:rPr>
              <a:t>–</a:t>
            </a:r>
            <a:r>
              <a:rPr lang="en-GB" sz="1000">
                <a:latin typeface="Calibri" pitchFamily="34" charset="0"/>
              </a:rPr>
              <a:t> 2015</a:t>
            </a:r>
          </a:p>
          <a:p>
            <a:pPr algn="ctr"/>
            <a:r>
              <a:rPr lang="en-GB" sz="1000">
                <a:latin typeface="Calibri" pitchFamily="34" charset="0"/>
              </a:rPr>
              <a:t>Conducting GMP Inspection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id-ID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3345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Calibri" pitchFamily="34" charset="0"/>
                <a:ea typeface="MS PGothic" pitchFamily="34" charset="-128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B59789-D04B-44FE-BE84-0ED122A163E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080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8A0169D-7DCC-41D2-9469-C200F967DAB0}" type="datetime1">
              <a:rPr lang="id-ID"/>
              <a:pPr/>
              <a:t>12/06/2017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36273C6-E763-4A9F-930B-47ADFC97882E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 smtClean="0">
                <a:ea typeface="+mj-ea"/>
              </a:rPr>
              <a:t>CONDUCTING OF GMP INSPECTION</a:t>
            </a:r>
            <a:endParaRPr lang="id-ID" sz="3600" b="1" dirty="0">
              <a:ea typeface="+mj-ea"/>
            </a:endParaRPr>
          </a:p>
        </p:txBody>
      </p:sp>
      <p:sp>
        <p:nvSpPr>
          <p:cNvPr id="16386" name="Subtitle 6"/>
          <p:cNvSpPr>
            <a:spLocks noGrp="1"/>
          </p:cNvSpPr>
          <p:nvPr>
            <p:ph type="subTitle" idx="1"/>
          </p:nvPr>
        </p:nvSpPr>
        <p:spPr>
          <a:xfrm>
            <a:off x="1430338" y="3716338"/>
            <a:ext cx="6400800" cy="433387"/>
          </a:xfrm>
        </p:spPr>
        <p:txBody>
          <a:bodyPr/>
          <a:lstStyle/>
          <a:p>
            <a:pPr eaLnBrk="1" hangingPunct="1"/>
            <a:r>
              <a:rPr lang="en-US" smtClean="0">
                <a:cs typeface="Calibri" pitchFamily="34" charset="0"/>
              </a:rPr>
              <a:t>Malaysia</a:t>
            </a:r>
            <a:endParaRPr lang="id-ID" smtClean="0">
              <a:cs typeface="Calibri" pitchFamily="34" charset="0"/>
            </a:endParaRP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endParaRPr lang="en-US">
              <a:latin typeface="Calibri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EF885DD-93CC-4C34-AC5E-208A1A72659E}" type="slidenum">
              <a:rPr lang="id-ID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1</a:t>
            </a:fld>
            <a:endParaRPr lang="id-ID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911225" lvl="1" indent="-454025" algn="just">
              <a:buFont typeface="Wingdings" pitchFamily="2" charset="2"/>
              <a:buChar char="ü"/>
            </a:pPr>
            <a:r>
              <a:rPr lang="en-US" sz="2600" smtClean="0"/>
              <a:t>Investigate all deficiencies to establish their extent, particularly if there are concerns about product safety. </a:t>
            </a:r>
          </a:p>
          <a:p>
            <a:pPr marL="911225" lvl="1" indent="-454025" algn="just">
              <a:buFont typeface="Wingdings" pitchFamily="2" charset="2"/>
              <a:buChar char="ü"/>
            </a:pPr>
            <a:endParaRPr lang="en-US" sz="1000" smtClean="0"/>
          </a:p>
          <a:p>
            <a:pPr marL="911225" lvl="1" indent="-454025" algn="just">
              <a:buFont typeface="Wingdings" pitchFamily="2" charset="2"/>
              <a:buChar char="ü"/>
            </a:pPr>
            <a:r>
              <a:rPr lang="en-US" sz="2600" smtClean="0"/>
              <a:t>If a critical deficiency is found during the course of the inspection, notify the company</a:t>
            </a:r>
            <a:r>
              <a:rPr lang="en-US" altLang="en-US" sz="2600" smtClean="0"/>
              <a:t>’</a:t>
            </a:r>
            <a:r>
              <a:rPr lang="en-US" sz="2600" smtClean="0"/>
              <a:t>s management and request immediate corrective and preventative measures. </a:t>
            </a:r>
          </a:p>
          <a:p>
            <a:pPr algn="just">
              <a:buFont typeface="Wingdings 2" pitchFamily="18" charset="2"/>
              <a:buNone/>
            </a:pPr>
            <a:endParaRPr lang="en-US" smtClean="0">
              <a:cs typeface="Calibri" pitchFamily="34" charset="0"/>
            </a:endParaRPr>
          </a:p>
        </p:txBody>
      </p:sp>
      <p:sp>
        <p:nvSpPr>
          <p:cNvPr id="27650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693D83F-7E3B-4616-88B0-5CCE7C7B0337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10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2) INSPECTION OF PLANT FACILITIES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68763"/>
          </a:xfrm>
        </p:spPr>
        <p:txBody>
          <a:bodyPr/>
          <a:lstStyle/>
          <a:p>
            <a:pPr marL="911225" lvl="1" indent="-454025" algn="just">
              <a:buFont typeface="Wingdings" pitchFamily="2" charset="2"/>
              <a:buChar char="ü"/>
            </a:pPr>
            <a:r>
              <a:rPr lang="en-US" smtClean="0"/>
              <a:t>Assess the company</a:t>
            </a:r>
            <a:r>
              <a:rPr lang="ja-JP" altLang="en-US" smtClean="0"/>
              <a:t>’</a:t>
            </a:r>
            <a:r>
              <a:rPr lang="en-US" altLang="ja-JP" smtClean="0">
                <a:cs typeface="Calibri" pitchFamily="34" charset="0"/>
              </a:rPr>
              <a:t>s overall documentation management system, including their change control practices. </a:t>
            </a:r>
          </a:p>
          <a:p>
            <a:pPr marL="911225" lvl="1" indent="-454025" algn="just">
              <a:buFont typeface="Wingdings" pitchFamily="2" charset="2"/>
              <a:buChar char="ü"/>
            </a:pPr>
            <a:endParaRPr lang="en-US" altLang="ja-JP" sz="1000" smtClean="0">
              <a:cs typeface="Calibri" pitchFamily="34" charset="0"/>
            </a:endParaRPr>
          </a:p>
          <a:p>
            <a:pPr marL="911225" lvl="1" indent="-454025" algn="just">
              <a:buFont typeface="Wingdings" pitchFamily="2" charset="2"/>
              <a:buChar char="ü"/>
            </a:pPr>
            <a:r>
              <a:rPr lang="en-US" smtClean="0">
                <a:cs typeface="Calibri" pitchFamily="34" charset="0"/>
              </a:rPr>
              <a:t>Evaluate the batch release procedure and the role of the person who is responsible for this duty.</a:t>
            </a:r>
          </a:p>
        </p:txBody>
      </p:sp>
      <p:sp>
        <p:nvSpPr>
          <p:cNvPr id="28674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716DEE2-5D2B-412D-88A2-3B8992700B64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11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3) REVIEW OF DOCUMENTATION</a:t>
            </a:r>
            <a:endParaRPr lang="en-US" sz="2000" b="1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461963" lvl="1" indent="-461963" algn="just">
              <a:lnSpc>
                <a:spcPct val="90000"/>
              </a:lnSpc>
              <a:buFont typeface="Arial"/>
              <a:buChar char="•"/>
              <a:defRPr/>
            </a:pPr>
            <a:r>
              <a:rPr lang="en-US" sz="2600" dirty="0" smtClean="0">
                <a:ea typeface="ＭＳ Ｐゴシック" charset="0"/>
              </a:rPr>
              <a:t>The </a:t>
            </a:r>
            <a:r>
              <a:rPr lang="en-US" sz="2600" dirty="0">
                <a:ea typeface="ＭＳ Ｐゴシック" charset="0"/>
              </a:rPr>
              <a:t>following documents may be reviewed: </a:t>
            </a:r>
            <a:endParaRPr lang="en-US" sz="2600" dirty="0" smtClean="0">
              <a:ea typeface="ＭＳ Ｐゴシック" charset="0"/>
            </a:endParaRPr>
          </a:p>
          <a:p>
            <a:pPr marL="911225" lvl="1" indent="-454025" algn="just">
              <a:lnSpc>
                <a:spcPct val="90000"/>
              </a:lnSpc>
              <a:buFont typeface="Arial" charset="0"/>
              <a:buChar char="–"/>
              <a:defRPr/>
            </a:pPr>
            <a:endParaRPr lang="en-US" sz="1100" dirty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Master formula and processing </a:t>
            </a:r>
            <a:r>
              <a:rPr lang="en-US" sz="2600" dirty="0" smtClean="0">
                <a:ea typeface="ＭＳ Ｐゴシック" charset="0"/>
              </a:rPr>
              <a:t>instructions.</a:t>
            </a: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000" dirty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Specifications for starting materials, primary packaging materials, intermediate, bulk products and finished </a:t>
            </a:r>
            <a:r>
              <a:rPr lang="en-US" sz="2600" dirty="0" smtClean="0">
                <a:ea typeface="ＭＳ Ｐゴシック" charset="0"/>
              </a:rPr>
              <a:t>products</a:t>
            </a: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000" dirty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Batch manufacturing records </a:t>
            </a:r>
            <a:endParaRPr lang="en-US" sz="2600" dirty="0" smtClean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Complaints </a:t>
            </a:r>
            <a:endParaRPr lang="en-US" sz="2600" dirty="0" smtClean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Incident </a:t>
            </a:r>
            <a:r>
              <a:rPr lang="en-US" sz="2600" dirty="0" smtClean="0">
                <a:ea typeface="ＭＳ Ｐゴシック" charset="0"/>
              </a:rPr>
              <a:t>reports</a:t>
            </a: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300" dirty="0" smtClean="0">
              <a:ea typeface="ＭＳ Ｐゴシック" charset="0"/>
            </a:endParaRPr>
          </a:p>
          <a:p>
            <a:pPr marL="912813" lvl="2" indent="-463550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Relevant standard operating procedures and records, e.g. recall </a:t>
            </a:r>
            <a:r>
              <a:rPr lang="en-US" sz="2600" dirty="0" smtClean="0">
                <a:ea typeface="ＭＳ Ｐゴシック" charset="0"/>
              </a:rPr>
              <a:t>procedure</a:t>
            </a:r>
            <a:endParaRPr lang="en-US" sz="2600" dirty="0">
              <a:ea typeface="ＭＳ Ｐゴシック" charset="0"/>
            </a:endParaRPr>
          </a:p>
          <a:p>
            <a:pPr algn="just">
              <a:lnSpc>
                <a:spcPct val="90000"/>
              </a:lnSpc>
              <a:buFont typeface="Arial" charset="0"/>
              <a:buChar char="•"/>
              <a:defRPr/>
            </a:pPr>
            <a:endParaRPr lang="en-US" dirty="0">
              <a:ea typeface="MS PGothic" charset="0"/>
              <a:cs typeface="Calibri" charset="0"/>
            </a:endParaRPr>
          </a:p>
        </p:txBody>
      </p:sp>
      <p:sp>
        <p:nvSpPr>
          <p:cNvPr id="29698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4FDF754-6A35-421B-BCBD-407F500E335E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12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3) REVIEW OF DOCUMENTATION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pPr marL="911225" lvl="1" indent="-454025">
              <a:lnSpc>
                <a:spcPct val="90000"/>
              </a:lnSpc>
              <a:buFont typeface="Arial"/>
              <a:buChar char="•"/>
              <a:defRPr/>
            </a:pPr>
            <a:r>
              <a:rPr lang="en-US" dirty="0" smtClean="0">
                <a:ea typeface="ＭＳ Ｐゴシック" charset="0"/>
              </a:rPr>
              <a:t>Documents (cont.): </a:t>
            </a:r>
          </a:p>
          <a:p>
            <a:pPr marL="914400" lvl="2" indent="0" algn="just">
              <a:lnSpc>
                <a:spcPct val="90000"/>
              </a:lnSpc>
              <a:buFont typeface="Arial" charset="0"/>
              <a:buNone/>
              <a:defRPr/>
            </a:pPr>
            <a:endParaRPr lang="en-US" sz="1000" dirty="0" smtClean="0">
              <a:ea typeface="ＭＳ Ｐゴシック" charset="0"/>
            </a:endParaRP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 smtClean="0">
                <a:ea typeface="ＭＳ Ｐゴシック" charset="0"/>
              </a:rPr>
              <a:t>Relevant contracts </a:t>
            </a: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 smtClean="0">
              <a:ea typeface="ＭＳ Ｐゴシック" charset="0"/>
            </a:endParaRP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 smtClean="0">
                <a:ea typeface="ＭＳ Ｐゴシック" charset="0"/>
              </a:rPr>
              <a:t>Job descriptions and training records </a:t>
            </a: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 smtClean="0">
              <a:ea typeface="ＭＳ Ｐゴシック" charset="0"/>
            </a:endParaRP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 smtClean="0">
                <a:ea typeface="ＭＳ Ｐゴシック" charset="0"/>
              </a:rPr>
              <a:t>Validation information</a:t>
            </a: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 smtClean="0">
              <a:ea typeface="ＭＳ Ｐゴシック" charset="0"/>
            </a:endParaRP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 smtClean="0">
                <a:ea typeface="ＭＳ Ｐゴシック" charset="0"/>
              </a:rPr>
              <a:t>Laboratory book</a:t>
            </a: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 smtClean="0">
              <a:ea typeface="ＭＳ Ｐゴシック" charset="0"/>
            </a:endParaRP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600" dirty="0" smtClean="0">
                <a:ea typeface="ＭＳ Ｐゴシック" charset="0"/>
              </a:rPr>
              <a:t>Stability data</a:t>
            </a: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endParaRPr lang="en-US" sz="1100" dirty="0" smtClean="0">
              <a:ea typeface="ＭＳ Ｐゴシック" charset="0"/>
            </a:endParaRPr>
          </a:p>
          <a:p>
            <a:pPr marL="1373188" lvl="2" indent="-458788" algn="just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400" dirty="0" smtClean="0">
                <a:ea typeface="ＭＳ Ｐゴシック" charset="0"/>
              </a:rPr>
              <a:t>Self inspection program and reports</a:t>
            </a:r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934EABCC-C6EF-40A8-823F-9650CC9BA272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13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3) REVIEW OF DOCUMENTATION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911225" lvl="1" indent="-512763" algn="just">
              <a:buFont typeface="Wingdings" pitchFamily="2" charset="2"/>
              <a:buChar char="ü"/>
            </a:pPr>
            <a:r>
              <a:rPr lang="en-US" sz="2600" smtClean="0"/>
              <a:t>The team should meet regularly throughout the inspection. </a:t>
            </a:r>
          </a:p>
          <a:p>
            <a:pPr marL="911225" lvl="1" indent="-512763" algn="just">
              <a:buFont typeface="Wingdings" pitchFamily="2" charset="2"/>
              <a:buChar char="ü"/>
            </a:pPr>
            <a:endParaRPr lang="en-US" sz="1000" smtClean="0"/>
          </a:p>
          <a:p>
            <a:pPr marL="911225" lvl="1" indent="-512763" algn="just">
              <a:buFont typeface="Wingdings" pitchFamily="2" charset="2"/>
              <a:buChar char="ü"/>
            </a:pPr>
            <a:r>
              <a:rPr lang="en-US" sz="2600" smtClean="0"/>
              <a:t>The team should also meet prior to the final meeting to discuss the findings and any inspection issues.</a:t>
            </a:r>
          </a:p>
          <a:p>
            <a:pPr marL="911225" lvl="1" indent="-512763" algn="just">
              <a:buFont typeface="Wingdings" pitchFamily="2" charset="2"/>
              <a:buChar char="ü"/>
            </a:pPr>
            <a:endParaRPr lang="en-US" sz="1000" smtClean="0"/>
          </a:p>
          <a:p>
            <a:pPr marL="911225" lvl="1" indent="-512763" algn="just">
              <a:buFont typeface="Wingdings" pitchFamily="2" charset="2"/>
              <a:buChar char="ü"/>
            </a:pPr>
            <a:r>
              <a:rPr lang="en-US" sz="2600" smtClean="0"/>
              <a:t>The list of deficiencies will be presented in draft form to the company at the final meeting. </a:t>
            </a:r>
          </a:p>
          <a:p>
            <a:endParaRPr lang="en-US" smtClean="0">
              <a:cs typeface="Calibri" pitchFamily="34" charset="0"/>
            </a:endParaRPr>
          </a:p>
        </p:txBody>
      </p:sp>
      <p:sp>
        <p:nvSpPr>
          <p:cNvPr id="31746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D608BA7-31D9-417D-B32B-C986D166AA8D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14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1293813" y="152400"/>
            <a:ext cx="7392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3600" b="1">
                <a:latin typeface="Calibri" pitchFamily="34" charset="0"/>
                <a:cs typeface="Calibri" pitchFamily="34" charset="0"/>
              </a:rPr>
              <a:t>CONDUCTING GMP INSPECTION</a:t>
            </a:r>
            <a:endParaRPr lang="en-US" sz="2000" b="1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2600" b="1" smtClean="0">
                <a:cs typeface="Calibri" pitchFamily="34" charset="0"/>
              </a:rPr>
              <a:t>Note taking</a:t>
            </a:r>
            <a:endParaRPr lang="en-US" sz="2600" smtClean="0">
              <a:cs typeface="Calibri" pitchFamily="34" charset="0"/>
            </a:endParaRPr>
          </a:p>
          <a:p>
            <a:pPr marL="903288" lvl="1" indent="-44132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smtClean="0"/>
              <a:t>Throughout the inspection, make clear, accurate and legible notes. </a:t>
            </a:r>
          </a:p>
          <a:p>
            <a:pPr marL="903288" lvl="1" indent="-441325" algn="just">
              <a:spcBef>
                <a:spcPts val="1200"/>
              </a:spcBef>
              <a:buFont typeface="Arial" pitchFamily="34" charset="0"/>
              <a:buChar char="•"/>
            </a:pPr>
            <a:endParaRPr lang="en-US" sz="1400" smtClean="0"/>
          </a:p>
          <a:p>
            <a:pPr marL="903288" lvl="1" indent="-44132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smtClean="0"/>
              <a:t>Contain relevant yet detailed facts that serve as a record of what is directly observed or heard.</a:t>
            </a:r>
          </a:p>
        </p:txBody>
      </p:sp>
      <p:sp>
        <p:nvSpPr>
          <p:cNvPr id="3277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B465B09-E655-47B9-B1A1-1C40B508785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  <p:sp>
        <p:nvSpPr>
          <p:cNvPr id="34818" name="Rectangle 2"/>
          <p:cNvSpPr txBox="1">
            <a:spLocks noChangeArrowheads="1"/>
          </p:cNvSpPr>
          <p:nvPr/>
        </p:nvSpPr>
        <p:spPr bwMode="auto">
          <a:xfrm>
            <a:off x="457200" y="17526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US" sz="2600">
                <a:latin typeface="Calibri" pitchFamily="34" charset="0"/>
              </a:rPr>
              <a:t>Asking questions;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Asked the relevant person/operators</a:t>
            </a: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Use the proper/simple language</a:t>
            </a: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Shows that you are interested</a:t>
            </a: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Lets him/her feel free to talk</a:t>
            </a: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Never put him/her down</a:t>
            </a: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Don</a:t>
            </a:r>
            <a:r>
              <a:rPr lang="en-US" altLang="en-US">
                <a:latin typeface="Calibri" pitchFamily="34" charset="0"/>
              </a:rPr>
              <a:t>’</a:t>
            </a:r>
            <a:r>
              <a:rPr lang="en-US" altLang="ja-JP">
                <a:latin typeface="Calibri" pitchFamily="34" charset="0"/>
              </a:rPr>
              <a:t>t make conclusion too fast</a:t>
            </a:r>
            <a:endParaRPr lang="en-US" altLang="ja-JP" sz="1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Use all types of question</a:t>
            </a:r>
          </a:p>
        </p:txBody>
      </p:sp>
      <p:sp>
        <p:nvSpPr>
          <p:cNvPr id="34819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0388F1D-4105-4D72-9F16-5BBA9C724BB9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16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  <p:sp>
        <p:nvSpPr>
          <p:cNvPr id="35842" name="Rectangle 2"/>
          <p:cNvSpPr txBox="1">
            <a:spLocks noChangeArrowheads="1"/>
          </p:cNvSpPr>
          <p:nvPr/>
        </p:nvSpPr>
        <p:spPr bwMode="auto">
          <a:xfrm>
            <a:off x="457200" y="17526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1963" indent="-46196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>
                <a:latin typeface="Calibri" pitchFamily="34" charset="0"/>
                <a:cs typeface="Calibri" pitchFamily="34" charset="0"/>
              </a:rPr>
              <a:t>Asking question;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sz="1400"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2600">
                <a:latin typeface="Calibri" pitchFamily="34" charset="0"/>
                <a:cs typeface="Calibri" pitchFamily="34" charset="0"/>
              </a:rPr>
              <a:t>Open questions starts with</a:t>
            </a:r>
          </a:p>
          <a:p>
            <a:pPr eaLnBrk="1" hangingPunct="1">
              <a:spcBef>
                <a:spcPct val="20000"/>
              </a:spcBef>
            </a:pPr>
            <a:endParaRPr lang="en-US" sz="140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ja-JP" altLang="en-US" sz="2600">
                <a:latin typeface="Calibri" pitchFamily="34" charset="0"/>
                <a:cs typeface="Calibri" pitchFamily="34" charset="0"/>
              </a:rPr>
              <a:t>‘</a:t>
            </a:r>
            <a:r>
              <a:rPr lang="en-US" altLang="ja-JP" sz="2600">
                <a:latin typeface="Calibri" pitchFamily="34" charset="0"/>
                <a:cs typeface="Calibri" pitchFamily="34" charset="0"/>
              </a:rPr>
              <a:t>What, Why, When, How, Where, Who</a:t>
            </a:r>
            <a:r>
              <a:rPr lang="ja-JP" altLang="en-US" sz="2600">
                <a:latin typeface="Calibri" pitchFamily="34" charset="0"/>
                <a:cs typeface="Calibri" pitchFamily="34" charset="0"/>
              </a:rPr>
              <a:t>’</a:t>
            </a:r>
            <a:endParaRPr lang="en-US" altLang="ja-JP" sz="260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600">
                <a:latin typeface="Calibri" pitchFamily="34" charset="0"/>
                <a:cs typeface="Calibri" pitchFamily="34" charset="0"/>
              </a:rPr>
              <a:t>Refrain from asking </a:t>
            </a:r>
            <a:r>
              <a:rPr lang="ja-JP" altLang="en-US" sz="2600">
                <a:latin typeface="Calibri" pitchFamily="34" charset="0"/>
                <a:cs typeface="Calibri" pitchFamily="34" charset="0"/>
              </a:rPr>
              <a:t>‘</a:t>
            </a:r>
            <a:r>
              <a:rPr lang="en-US" altLang="ja-JP" sz="2600">
                <a:latin typeface="Calibri" pitchFamily="34" charset="0"/>
                <a:cs typeface="Calibri" pitchFamily="34" charset="0"/>
              </a:rPr>
              <a:t>closed</a:t>
            </a:r>
            <a:r>
              <a:rPr lang="ja-JP" altLang="en-US" sz="2600">
                <a:latin typeface="Calibri" pitchFamily="34" charset="0"/>
                <a:cs typeface="Calibri" pitchFamily="34" charset="0"/>
              </a:rPr>
              <a:t>’</a:t>
            </a:r>
            <a:r>
              <a:rPr lang="en-US" altLang="ja-JP" sz="2600">
                <a:latin typeface="Calibri" pitchFamily="34" charset="0"/>
                <a:cs typeface="Calibri" pitchFamily="34" charset="0"/>
              </a:rPr>
              <a:t> question 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600">
                <a:latin typeface="Calibri" pitchFamily="34" charset="0"/>
                <a:cs typeface="Calibri" pitchFamily="34" charset="0"/>
              </a:rPr>
              <a:t>Try silence to get more information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Calibri" pitchFamily="34" charset="0"/>
              </a:rPr>
              <a:t>     </a:t>
            </a:r>
          </a:p>
        </p:txBody>
      </p:sp>
      <p:sp>
        <p:nvSpPr>
          <p:cNvPr id="35843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B6F8FFC-C3A9-45F5-8D2E-E7F2652AB2BF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17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ＭＳ Ｐゴシック" charset="0"/>
              </a:rPr>
              <a:t>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Calibri"/>
              </a:rPr>
              <a:t>Be a good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Calibri"/>
              </a:rPr>
              <a:t>listener</a:t>
            </a:r>
          </a:p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en-US" sz="1000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600" dirty="0">
                <a:latin typeface="Calibri"/>
                <a:ea typeface="+mn-ea"/>
                <a:cs typeface="Calibri"/>
              </a:rPr>
              <a:t>Help the </a:t>
            </a:r>
            <a:r>
              <a:rPr lang="en-US" sz="2600" dirty="0" err="1">
                <a:latin typeface="Calibri"/>
                <a:ea typeface="+mn-ea"/>
                <a:cs typeface="Calibri"/>
              </a:rPr>
              <a:t>auditee</a:t>
            </a:r>
            <a:r>
              <a:rPr lang="en-US" sz="2600" dirty="0">
                <a:latin typeface="Calibri"/>
                <a:ea typeface="+mn-ea"/>
                <a:cs typeface="Calibri"/>
              </a:rPr>
              <a:t> feel free to talk to gain </a:t>
            </a:r>
            <a:r>
              <a:rPr lang="en-US" sz="2600" dirty="0">
                <a:latin typeface="Calibri"/>
                <a:ea typeface="+mn-ea"/>
                <a:cs typeface="Calibri"/>
              </a:rPr>
              <a:t>information</a:t>
            </a: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1000" dirty="0">
              <a:latin typeface="Calibri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600" dirty="0">
                <a:latin typeface="Calibri"/>
                <a:ea typeface="+mn-ea"/>
                <a:cs typeface="Calibri"/>
              </a:rPr>
              <a:t>Show </a:t>
            </a:r>
            <a:r>
              <a:rPr lang="en-US" sz="2600" dirty="0">
                <a:latin typeface="Calibri"/>
                <a:ea typeface="+mn-ea"/>
                <a:cs typeface="Calibri"/>
              </a:rPr>
              <a:t>interest to the answer given by </a:t>
            </a:r>
            <a:r>
              <a:rPr lang="en-US" sz="2600" dirty="0" err="1">
                <a:latin typeface="Calibri"/>
                <a:ea typeface="+mn-ea"/>
                <a:cs typeface="Calibri"/>
              </a:rPr>
              <a:t>auditee</a:t>
            </a:r>
            <a:endParaRPr lang="en-US" sz="2600" dirty="0">
              <a:latin typeface="Calibri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1000" dirty="0">
              <a:latin typeface="Calibri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600" dirty="0">
                <a:latin typeface="Calibri"/>
                <a:ea typeface="+mn-ea"/>
                <a:cs typeface="Calibri"/>
              </a:rPr>
              <a:t>Remove distractions if the question requires a detailed explanation by the </a:t>
            </a:r>
            <a:r>
              <a:rPr lang="en-US" sz="2600" dirty="0" err="1">
                <a:latin typeface="Calibri"/>
                <a:ea typeface="+mn-ea"/>
                <a:cs typeface="Calibri"/>
              </a:rPr>
              <a:t>auditee</a:t>
            </a:r>
            <a:endParaRPr lang="en-US" sz="2600" dirty="0">
              <a:latin typeface="Calibri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1000" dirty="0">
              <a:latin typeface="Calibri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600" dirty="0">
                <a:latin typeface="Calibri"/>
                <a:ea typeface="+mn-ea"/>
                <a:cs typeface="Calibri"/>
              </a:rPr>
              <a:t>Try to understand the </a:t>
            </a:r>
            <a:r>
              <a:rPr lang="en-US" sz="2600" dirty="0" err="1">
                <a:latin typeface="Calibri"/>
                <a:ea typeface="+mn-ea"/>
                <a:cs typeface="Calibri"/>
              </a:rPr>
              <a:t>auditee</a:t>
            </a:r>
            <a:r>
              <a:rPr lang="en-US" sz="2600" dirty="0">
                <a:latin typeface="Calibri"/>
                <a:ea typeface="+mn-ea"/>
                <a:cs typeface="Calibri"/>
              </a:rPr>
              <a:t> point of view and assess the possible impact on the quality of </a:t>
            </a:r>
            <a:r>
              <a:rPr lang="en-US" sz="2600" dirty="0">
                <a:latin typeface="Calibri"/>
                <a:ea typeface="+mn-ea"/>
                <a:cs typeface="Calibri"/>
              </a:rPr>
              <a:t>product</a:t>
            </a: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1000" dirty="0">
              <a:latin typeface="Calibri"/>
              <a:ea typeface="+mn-ea"/>
              <a:cs typeface="Calibri"/>
            </a:endParaRPr>
          </a:p>
          <a:p>
            <a:pPr marL="911225" lvl="1" indent="-449263" algn="just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600" dirty="0">
                <a:latin typeface="Calibri"/>
                <a:ea typeface="+mn-ea"/>
                <a:cs typeface="Calibri"/>
              </a:rPr>
              <a:t>Be patient, do not lose temper, try not to criticize</a:t>
            </a:r>
          </a:p>
        </p:txBody>
      </p:sp>
      <p:sp>
        <p:nvSpPr>
          <p:cNvPr id="36867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E9A0E5-1CAC-4AA8-B466-773E15D30FE2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18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4) INSPECTOR</a:t>
            </a:r>
            <a:r>
              <a:rPr lang="en-US" altLang="en-US" sz="3600" b="1" smtClean="0">
                <a:cs typeface="Calibri" pitchFamily="34" charset="0"/>
              </a:rPr>
              <a:t>’</a:t>
            </a:r>
            <a:r>
              <a:rPr lang="en-US" sz="3600" b="1" smtClean="0">
                <a:cs typeface="Calibri" pitchFamily="34" charset="0"/>
              </a:rPr>
              <a:t>S MEETING</a:t>
            </a:r>
          </a:p>
        </p:txBody>
      </p:sp>
      <p:sp>
        <p:nvSpPr>
          <p:cNvPr id="37890" name="Rectangle 2"/>
          <p:cNvSpPr txBox="1">
            <a:spLocks noChangeArrowheads="1"/>
          </p:cNvSpPr>
          <p:nvPr/>
        </p:nvSpPr>
        <p:spPr bwMode="auto">
          <a:xfrm>
            <a:off x="533400" y="17526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3810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Pool non-compliances &amp; discuss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No duplication, no subjective opinions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No irrelevant info, no ambiguous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Categorise non-compliances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Consent by all inspectors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Overall conclusion/rating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Prepare for the exit meeting</a:t>
            </a:r>
          </a:p>
        </p:txBody>
      </p:sp>
      <p:sp>
        <p:nvSpPr>
          <p:cNvPr id="37891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C8C3532-3BF4-4CB1-9369-78A488D91D9C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19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OBJECTIVE</a:t>
            </a:r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>
                <a:cs typeface="Calibri" pitchFamily="34" charset="0"/>
              </a:rPr>
              <a:t>To describe procedure for conducting a GMP Inspection</a:t>
            </a:r>
          </a:p>
          <a:p>
            <a:pPr algn="just">
              <a:buFont typeface="Arial" pitchFamily="34" charset="0"/>
              <a:buNone/>
            </a:pPr>
            <a:endParaRPr lang="en-US" smtClean="0">
              <a:cs typeface="Calibri" pitchFamily="34" charset="0"/>
            </a:endParaRPr>
          </a:p>
          <a:p>
            <a:pPr algn="just"/>
            <a:r>
              <a:rPr lang="en-US" smtClean="0">
                <a:cs typeface="Calibri" pitchFamily="34" charset="0"/>
              </a:rPr>
              <a:t>To ensure that every audit must be objective and appropriately conducted </a:t>
            </a: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1CE776A1-C287-48D7-BD25-0FA0D1AE934B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92563"/>
          </a:xfrm>
        </p:spPr>
        <p:txBody>
          <a:bodyPr/>
          <a:lstStyle/>
          <a:p>
            <a:r>
              <a:rPr lang="en-US" sz="2600" b="1" smtClean="0">
                <a:cs typeface="Calibri" pitchFamily="34" charset="0"/>
              </a:rPr>
              <a:t>Inspection rating</a:t>
            </a:r>
          </a:p>
          <a:p>
            <a:pPr>
              <a:buFont typeface="Arial" pitchFamily="34" charset="0"/>
              <a:buNone/>
            </a:pPr>
            <a:endParaRPr lang="en-US" sz="1200" smtClean="0">
              <a:cs typeface="Calibri" pitchFamily="34" charset="0"/>
            </a:endParaRPr>
          </a:p>
          <a:p>
            <a:pPr marL="911225" lvl="1" indent="-454025" algn="just"/>
            <a:r>
              <a:rPr lang="en-US" sz="2600" smtClean="0"/>
              <a:t>Assign the overall inspection rating</a:t>
            </a:r>
          </a:p>
          <a:p>
            <a:pPr marL="911225" lvl="1" indent="-454025" algn="just">
              <a:buFont typeface="Arial" pitchFamily="34" charset="0"/>
              <a:buNone/>
            </a:pPr>
            <a:r>
              <a:rPr lang="en-US" sz="1200" smtClean="0"/>
              <a:t> </a:t>
            </a:r>
          </a:p>
          <a:p>
            <a:pPr marL="911225" lvl="1" indent="-454025" algn="just"/>
            <a:r>
              <a:rPr lang="en-US" sz="2600" smtClean="0"/>
              <a:t>The rating is related to the risk classification of each deficiency </a:t>
            </a:r>
          </a:p>
        </p:txBody>
      </p:sp>
      <p:sp>
        <p:nvSpPr>
          <p:cNvPr id="38914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896C2DE1-92B2-4BEE-ACD9-093EF6A65E8E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20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4) INSPECTOR</a:t>
            </a:r>
            <a:r>
              <a:rPr lang="en-US" altLang="en-US" sz="3600" b="1" smtClean="0">
                <a:cs typeface="Calibri" pitchFamily="34" charset="0"/>
              </a:rPr>
              <a:t>’</a:t>
            </a:r>
            <a:r>
              <a:rPr lang="en-US" sz="3600" b="1" smtClean="0">
                <a:cs typeface="Calibri" pitchFamily="34" charset="0"/>
              </a:rPr>
              <a:t>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5) EXIT MEETING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marL="909638" lvl="1" indent="-447675" algn="just">
              <a:buFont typeface="Arial" pitchFamily="34" charset="0"/>
              <a:buChar char="•"/>
            </a:pPr>
            <a:r>
              <a:rPr lang="en-US" smtClean="0"/>
              <a:t>At the end of the inspection, hold </a:t>
            </a:r>
            <a:r>
              <a:rPr lang="en-US" b="1" u="sng" smtClean="0">
                <a:solidFill>
                  <a:srgbClr val="0070C0"/>
                </a:solidFill>
              </a:rPr>
              <a:t>a meeting </a:t>
            </a:r>
            <a:r>
              <a:rPr lang="en-US" smtClean="0"/>
              <a:t>with the company</a:t>
            </a:r>
            <a:r>
              <a:rPr lang="ja-JP" altLang="en-US" smtClean="0"/>
              <a:t>’</a:t>
            </a:r>
            <a:r>
              <a:rPr lang="en-US" altLang="ja-JP" smtClean="0">
                <a:cs typeface="Calibri" pitchFamily="34" charset="0"/>
              </a:rPr>
              <a:t>s management to discuss the outcome of the inspection.</a:t>
            </a:r>
          </a:p>
          <a:p>
            <a:pPr marL="909638" lvl="1" indent="-447675" algn="just">
              <a:buFont typeface="Arial" pitchFamily="34" charset="0"/>
              <a:buChar char="•"/>
            </a:pPr>
            <a:endParaRPr lang="en-US" altLang="ja-JP" sz="1000" smtClean="0">
              <a:cs typeface="Calibri" pitchFamily="34" charset="0"/>
            </a:endParaRPr>
          </a:p>
          <a:p>
            <a:pPr marL="909638" lvl="1" indent="-447675" algn="just">
              <a:buFont typeface="Arial" pitchFamily="34" charset="0"/>
              <a:buChar char="•"/>
            </a:pPr>
            <a:r>
              <a:rPr lang="en-US" smtClean="0">
                <a:cs typeface="Calibri" pitchFamily="34" charset="0"/>
              </a:rPr>
              <a:t>Chaired by the lead inspector</a:t>
            </a:r>
          </a:p>
          <a:p>
            <a:pPr marL="909638" lvl="1" indent="-447675" algn="just">
              <a:buFont typeface="Arial" pitchFamily="34" charset="0"/>
              <a:buChar char="•"/>
            </a:pPr>
            <a:endParaRPr lang="en-US" sz="1000" smtClean="0">
              <a:cs typeface="Calibri" pitchFamily="34" charset="0"/>
            </a:endParaRPr>
          </a:p>
          <a:p>
            <a:pPr marL="909638" lvl="1" indent="-447675" algn="just">
              <a:buFont typeface="Arial" pitchFamily="34" charset="0"/>
              <a:buChar char="•"/>
            </a:pPr>
            <a:r>
              <a:rPr lang="en-US" smtClean="0">
                <a:cs typeface="Calibri" pitchFamily="34" charset="0"/>
              </a:rPr>
              <a:t>Attended by key personnel &amp; senior managements</a:t>
            </a:r>
          </a:p>
          <a:p>
            <a:pPr marL="909638" lvl="1" indent="-447675" algn="just">
              <a:buFont typeface="Arial" pitchFamily="34" charset="0"/>
              <a:buChar char="•"/>
            </a:pPr>
            <a:endParaRPr lang="en-US" sz="1000" smtClean="0">
              <a:cs typeface="Calibri" pitchFamily="34" charset="0"/>
            </a:endParaRPr>
          </a:p>
          <a:p>
            <a:pPr marL="909638" lvl="1" indent="-447675" algn="just">
              <a:buFont typeface="Arial" pitchFamily="34" charset="0"/>
              <a:buChar char="•"/>
            </a:pPr>
            <a:r>
              <a:rPr lang="en-US" smtClean="0">
                <a:cs typeface="Calibri" pitchFamily="34" charset="0"/>
              </a:rPr>
              <a:t>Other interested parties</a:t>
            </a:r>
          </a:p>
          <a:p>
            <a:pPr marL="909638" lvl="1" indent="-447675" algn="just">
              <a:buFont typeface="Arial" pitchFamily="34" charset="0"/>
              <a:buNone/>
            </a:pPr>
            <a:endParaRPr lang="en-US" smtClean="0">
              <a:cs typeface="Calibri" pitchFamily="34" charset="0"/>
            </a:endParaRPr>
          </a:p>
        </p:txBody>
      </p:sp>
      <p:sp>
        <p:nvSpPr>
          <p:cNvPr id="39939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13A33C42-A252-4C10-910B-BAE7928BDA94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21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5) EXIT MEETING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  <p:sp>
        <p:nvSpPr>
          <p:cNvPr id="40962" name="Rectangle 2"/>
          <p:cNvSpPr txBox="1">
            <a:spLocks noChangeArrowheads="1"/>
          </p:cNvSpPr>
          <p:nvPr/>
        </p:nvSpPr>
        <p:spPr bwMode="auto">
          <a:xfrm>
            <a:off x="457200" y="17526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600" dirty="0" smtClean="0">
                <a:latin typeface="Calibri" charset="0"/>
              </a:rPr>
              <a:t>Agenda;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1000" dirty="0" smtClean="0">
              <a:latin typeface="Calibri" charset="0"/>
            </a:endParaRP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 charset="0"/>
              </a:rPr>
              <a:t>Welcome note </a:t>
            </a: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endParaRPr lang="en-US" sz="1000" dirty="0" smtClean="0">
              <a:latin typeface="Calibri" charset="0"/>
            </a:endParaRP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 charset="0"/>
              </a:rPr>
              <a:t>Thanks the managements &amp; staff</a:t>
            </a: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endParaRPr lang="en-US" sz="1000" dirty="0" smtClean="0">
              <a:latin typeface="Calibri" charset="0"/>
            </a:endParaRP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 charset="0"/>
              </a:rPr>
              <a:t>Presents the outcome of the inspection (starts with good points)</a:t>
            </a: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endParaRPr lang="en-US" sz="1000" dirty="0" smtClean="0">
              <a:latin typeface="Calibri" charset="0"/>
            </a:endParaRP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 charset="0"/>
              </a:rPr>
              <a:t>Present the list of deficiencies to the company</a:t>
            </a: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endParaRPr lang="en-US" sz="1000" dirty="0" smtClean="0">
              <a:latin typeface="Calibri" charset="0"/>
            </a:endParaRP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 charset="0"/>
              </a:rPr>
              <a:t>Inform</a:t>
            </a:r>
            <a:r>
              <a:rPr lang="en-AU" dirty="0" smtClean="0">
                <a:latin typeface="Calibri" charset="0"/>
              </a:rPr>
              <a:t> the company about the final inspection report</a:t>
            </a: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endParaRPr lang="en-US" sz="1000" dirty="0" smtClean="0">
              <a:latin typeface="Calibri" charset="0"/>
            </a:endParaRPr>
          </a:p>
          <a:p>
            <a:pPr marL="911225" indent="-449263" algn="just" eaLnBrk="1" hangingPunct="1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 charset="0"/>
              </a:rPr>
              <a:t>Announce the compliance level/rating    </a:t>
            </a:r>
          </a:p>
        </p:txBody>
      </p:sp>
      <p:sp>
        <p:nvSpPr>
          <p:cNvPr id="40963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72670496-AA4C-4D1A-A587-60BB0B601C6E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22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906463" lvl="1" indent="-444500" algn="just">
              <a:lnSpc>
                <a:spcPct val="90000"/>
              </a:lnSpc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AU" dirty="0" smtClean="0">
                <a:ea typeface="ＭＳ Ｐゴシック" charset="0"/>
              </a:rPr>
              <a:t>A </a:t>
            </a:r>
            <a:r>
              <a:rPr lang="en-AU" dirty="0">
                <a:ea typeface="ＭＳ Ｐゴシック" charset="0"/>
              </a:rPr>
              <a:t>record should be made of the people attending the meeting</a:t>
            </a:r>
          </a:p>
          <a:p>
            <a:pPr marL="906463" lvl="1" indent="-444500" algn="just">
              <a:lnSpc>
                <a:spcPct val="90000"/>
              </a:lnSpc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US" dirty="0">
                <a:ea typeface="ＭＳ Ｐゴシック" charset="0"/>
              </a:rPr>
              <a:t>Present a summary of both the positive findings and the GMP deficiencies </a:t>
            </a:r>
          </a:p>
          <a:p>
            <a:pPr marL="906463" lvl="1" indent="-44450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US" dirty="0">
                <a:ea typeface="ＭＳ Ｐゴシック" charset="0"/>
              </a:rPr>
              <a:t>The company may wish to further discuss or clarify some of the deficiencies </a:t>
            </a:r>
          </a:p>
          <a:p>
            <a:pPr marL="906463" lvl="1" indent="-44450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All points of contention should be discussed during this meeting</a:t>
            </a:r>
          </a:p>
          <a:p>
            <a:pPr marL="906463" lvl="1" indent="-44450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AU" sz="2600" dirty="0">
                <a:ea typeface="ＭＳ Ｐゴシック" charset="0"/>
              </a:rPr>
              <a:t>Inform them about the final inspection report</a:t>
            </a:r>
            <a:endParaRPr lang="en-US" sz="2600" dirty="0">
              <a:ea typeface="ＭＳ Ｐゴシック" charset="0"/>
            </a:endParaRPr>
          </a:p>
          <a:p>
            <a:pPr marL="854075" lvl="1" indent="-396875">
              <a:lnSpc>
                <a:spcPct val="90000"/>
              </a:lnSpc>
              <a:spcAft>
                <a:spcPts val="1200"/>
              </a:spcAft>
              <a:buFont typeface="Arial" charset="0"/>
              <a:buNone/>
              <a:defRPr/>
            </a:pPr>
            <a:endParaRPr lang="en-US" sz="2200" dirty="0">
              <a:ea typeface="ＭＳ Ｐゴシック" charset="0"/>
            </a:endParaRPr>
          </a:p>
          <a:p>
            <a:pPr marL="914400" lvl="2" indent="0">
              <a:lnSpc>
                <a:spcPct val="90000"/>
              </a:lnSpc>
              <a:buFont typeface="Arial" charset="0"/>
              <a:buNone/>
              <a:defRPr/>
            </a:pPr>
            <a:endParaRPr lang="en-US" sz="1900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7000601-85EB-441C-9389-04EA5A6CDD8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5) EXIT MEETING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600" b="1" smtClean="0">
                <a:cs typeface="Calibri" pitchFamily="34" charset="0"/>
              </a:rPr>
              <a:t>Inspection rating</a:t>
            </a:r>
            <a:endParaRPr lang="en-US" sz="2600" smtClean="0">
              <a:cs typeface="Calibri" pitchFamily="34" charset="0"/>
            </a:endParaRPr>
          </a:p>
          <a:p>
            <a:pPr marL="911225" lvl="1" indent="-461963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Assign the overall inspection rating.</a:t>
            </a:r>
          </a:p>
          <a:p>
            <a:pPr marL="911225" lvl="1" indent="-461963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There are possible ratings according to the type of audit.</a:t>
            </a:r>
          </a:p>
          <a:p>
            <a:pPr marL="911225" lvl="1" indent="-461963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The rating is related to the risk classification of each deficiency. </a:t>
            </a:r>
          </a:p>
        </p:txBody>
      </p:sp>
      <p:sp>
        <p:nvSpPr>
          <p:cNvPr id="44034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AAEED9E2-6E7D-433F-8A76-F028A4B5869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5) EXIT MEETING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1905000"/>
            <a:ext cx="7696200" cy="345757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>
                <a:cs typeface="Calibri" pitchFamily="34" charset="0"/>
              </a:rPr>
              <a:t>What is the rating/compliance level? </a:t>
            </a:r>
          </a:p>
          <a:p>
            <a:pPr eaLnBrk="1" hangingPunct="1">
              <a:buFont typeface="Arial" pitchFamily="34" charset="0"/>
              <a:buNone/>
            </a:pPr>
            <a:endParaRPr lang="en-US" smtClean="0">
              <a:cs typeface="Calibri" pitchFamily="34" charset="0"/>
            </a:endParaRPr>
          </a:p>
          <a:p>
            <a:pPr eaLnBrk="1" hangingPunct="1"/>
            <a:r>
              <a:rPr lang="en-US" b="1" smtClean="0">
                <a:cs typeface="Calibri" pitchFamily="34" charset="0"/>
              </a:rPr>
              <a:t>Acceptable/ Unacceptable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>
              <a:cs typeface="Calibri" pitchFamily="34" charset="0"/>
            </a:endParaRPr>
          </a:p>
          <a:p>
            <a:pPr eaLnBrk="1" hangingPunct="1"/>
            <a:r>
              <a:rPr lang="en-US" b="1" smtClean="0">
                <a:cs typeface="Calibri" pitchFamily="34" charset="0"/>
              </a:rPr>
              <a:t>Good/Marginal/Poor</a:t>
            </a:r>
          </a:p>
        </p:txBody>
      </p:sp>
      <p:sp>
        <p:nvSpPr>
          <p:cNvPr id="46082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8EABDF-FAC4-4D44-B16C-F1099EC69399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25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5) EXIT MEETING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0"/>
          <p:cNvSpPr>
            <a:spLocks noChangeArrowheads="1"/>
          </p:cNvSpPr>
          <p:nvPr/>
        </p:nvSpPr>
        <p:spPr bwMode="auto">
          <a:xfrm>
            <a:off x="565150" y="28956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5000">
              <a:latin typeface="Calibri" pitchFamily="34" charset="0"/>
            </a:endParaRPr>
          </a:p>
        </p:txBody>
      </p:sp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1524000" y="1790700"/>
            <a:ext cx="6324600" cy="3771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Calibri" pitchFamily="34" charset="0"/>
              </a:rPr>
              <a:t>Remember!!!!</a:t>
            </a:r>
          </a:p>
          <a:p>
            <a:pPr algn="ctr"/>
            <a:endParaRPr lang="en-US" sz="3600" b="1">
              <a:latin typeface="Calibri" pitchFamily="34" charset="0"/>
            </a:endParaRPr>
          </a:p>
          <a:p>
            <a:pPr algn="ctr"/>
            <a:r>
              <a:rPr lang="en-US" sz="3600" b="1">
                <a:latin typeface="Calibri" pitchFamily="34" charset="0"/>
              </a:rPr>
              <a:t>All the inspection findings</a:t>
            </a:r>
          </a:p>
          <a:p>
            <a:pPr algn="ctr"/>
            <a:r>
              <a:rPr lang="en-US" sz="3600" b="1">
                <a:latin typeface="Calibri" pitchFamily="34" charset="0"/>
              </a:rPr>
              <a:t>are treated as</a:t>
            </a:r>
          </a:p>
          <a:p>
            <a:pPr algn="ctr"/>
            <a:r>
              <a:rPr lang="en-US" sz="3600" b="1">
                <a:latin typeface="Calibri" pitchFamily="34" charset="0"/>
              </a:rPr>
              <a:t>CONFIDENTIAL </a:t>
            </a:r>
          </a:p>
          <a:p>
            <a:pPr algn="ctr"/>
            <a:endParaRPr lang="en-US" sz="3600" b="1">
              <a:latin typeface="Calibri" pitchFamily="34" charset="0"/>
            </a:endParaRPr>
          </a:p>
        </p:txBody>
      </p:sp>
      <p:sp>
        <p:nvSpPr>
          <p:cNvPr id="47107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70E75422-9376-4C77-82E7-EC8089D50A06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26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7108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5) EXIT MEETING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  <p:sp>
        <p:nvSpPr>
          <p:cNvPr id="48130" name="Rectangle 2"/>
          <p:cNvSpPr txBox="1">
            <a:spLocks noChangeArrowheads="1"/>
          </p:cNvSpPr>
          <p:nvPr/>
        </p:nvSpPr>
        <p:spPr bwMode="auto">
          <a:xfrm>
            <a:off x="457200" y="18288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 pitchFamily="34" charset="0"/>
              </a:rPr>
              <a:t>Tips during inspection;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sz="100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Be in control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Be patient, hold your temper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Look, stop and ask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Trust but always verify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Trace – forward or backwards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Finish 1 issue before go to the next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Collect facts/evidences – asked for documents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Make notes/records</a:t>
            </a:r>
          </a:p>
        </p:txBody>
      </p:sp>
      <p:sp>
        <p:nvSpPr>
          <p:cNvPr id="48131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C7B20D83-D411-44BB-8C75-952CF2A6D645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27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  <p:sp>
        <p:nvSpPr>
          <p:cNvPr id="49154" name="Rectangle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Calibri" pitchFamily="34" charset="0"/>
              </a:rPr>
              <a:t>Tricks of the trade…</a:t>
            </a: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 b="1">
                <a:latin typeface="Calibri" pitchFamily="34" charset="0"/>
              </a:rPr>
              <a:t>Tricks			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Remedies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Time-wasting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Threaten to extend inspection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Side-tracking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Stick to programme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Provocation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Remain calm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Samples provided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Select your own sample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Special case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Take notes and keep looking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Circular argument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Recognize and stop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200">
              <a:latin typeface="Calibri" pitchFamily="34" charset="0"/>
            </a:endParaRPr>
          </a:p>
        </p:txBody>
      </p:sp>
      <p:sp>
        <p:nvSpPr>
          <p:cNvPr id="49155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3DE9359-E16E-43C3-8655-EB9A800D58D7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28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CONDUCTING GMP INSPECTION</a:t>
            </a:r>
          </a:p>
        </p:txBody>
      </p:sp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Calibri" pitchFamily="34" charset="0"/>
              </a:rPr>
              <a:t>Tricks of the trade…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sz="100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b="1">
                <a:latin typeface="Calibri" pitchFamily="34" charset="0"/>
              </a:rPr>
              <a:t>Tricks			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Remedies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Trial of strength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Be firm; know your facts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Insincerity	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Ignore it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Pity	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Sympathize; carry on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Absentees	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Call for deputy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Amnesia			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Go back and get it yourself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sz="3200">
              <a:latin typeface="Calibri" pitchFamily="34" charset="0"/>
            </a:endParaRPr>
          </a:p>
        </p:txBody>
      </p:sp>
      <p:sp>
        <p:nvSpPr>
          <p:cNvPr id="50179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32BF5C0-161E-45CD-AA2B-2DF9A2B53646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29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8229600" cy="4525963"/>
          </a:xfrm>
        </p:spPr>
        <p:txBody>
          <a:bodyPr/>
          <a:lstStyle/>
          <a:p>
            <a:r>
              <a:rPr lang="en-US" smtClean="0">
                <a:cs typeface="Calibri" pitchFamily="34" charset="0"/>
              </a:rPr>
              <a:t>Opening meeting</a:t>
            </a:r>
          </a:p>
          <a:p>
            <a:r>
              <a:rPr lang="en-US" smtClean="0">
                <a:cs typeface="Calibri" pitchFamily="34" charset="0"/>
              </a:rPr>
              <a:t>Inspection of plant facilities</a:t>
            </a:r>
          </a:p>
          <a:p>
            <a:r>
              <a:rPr lang="en-US" smtClean="0">
                <a:cs typeface="Calibri" pitchFamily="34" charset="0"/>
              </a:rPr>
              <a:t>Review of documentation</a:t>
            </a:r>
          </a:p>
          <a:p>
            <a:r>
              <a:rPr lang="en-US" smtClean="0">
                <a:cs typeface="Calibri" pitchFamily="34" charset="0"/>
              </a:rPr>
              <a:t>Inspector</a:t>
            </a:r>
            <a:r>
              <a:rPr lang="en-US" altLang="en-US" smtClean="0">
                <a:cs typeface="Calibri" pitchFamily="34" charset="0"/>
              </a:rPr>
              <a:t>’</a:t>
            </a:r>
            <a:r>
              <a:rPr lang="en-US" altLang="ja-JP" smtClean="0">
                <a:cs typeface="Calibri" pitchFamily="34" charset="0"/>
              </a:rPr>
              <a:t>s meeting</a:t>
            </a:r>
          </a:p>
          <a:p>
            <a:r>
              <a:rPr lang="en-US" smtClean="0">
                <a:cs typeface="Calibri" pitchFamily="34" charset="0"/>
              </a:rPr>
              <a:t>Exit meeting</a:t>
            </a:r>
          </a:p>
          <a:p>
            <a:endParaRPr lang="en-US" b="1" smtClean="0">
              <a:cs typeface="Calibri" pitchFamily="34" charset="0"/>
            </a:endParaRPr>
          </a:p>
          <a:p>
            <a:pPr>
              <a:buFont typeface="Arial" pitchFamily="34" charset="0"/>
              <a:buNone/>
            </a:pPr>
            <a:endParaRPr lang="en-US" b="1" i="1" smtClean="0">
              <a:cs typeface="Calibri" pitchFamily="34" charset="0"/>
            </a:endParaRPr>
          </a:p>
          <a:p>
            <a:pPr>
              <a:buFont typeface="Arial" pitchFamily="34" charset="0"/>
              <a:buNone/>
            </a:pPr>
            <a:endParaRPr lang="en-US" smtClean="0">
              <a:cs typeface="Calibri" pitchFamily="34" charset="0"/>
            </a:endParaRPr>
          </a:p>
        </p:txBody>
      </p:sp>
      <p:sp>
        <p:nvSpPr>
          <p:cNvPr id="7" name="Title 3"/>
          <p:cNvSpPr txBox="1"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ea typeface="+mj-ea"/>
              </a:rPr>
              <a:t>GMP INSPECTION PROCESSES</a:t>
            </a:r>
            <a:endParaRPr lang="en-US" sz="3600" b="1" dirty="0">
              <a:ea typeface="+mj-ea"/>
            </a:endParaRP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33FE65F2-0FB5-4458-AA0A-023F395097F8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3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endParaRPr lang="id-ID" sz="1200">
              <a:latin typeface="Calibri" pitchFamily="34" charset="0"/>
            </a:endParaRPr>
          </a:p>
          <a:p>
            <a:endParaRPr lang="en-US" sz="1200">
              <a:latin typeface="Calibri" pitchFamily="34" charset="0"/>
            </a:endParaRP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3C9AFEB2-F55F-4437-8C55-1AF62AEE94A2}" type="slidenum">
              <a:rPr lang="en-US" sz="1200">
                <a:latin typeface="Calibri" pitchFamily="34" charset="0"/>
              </a:rPr>
              <a:pPr eaLnBrk="1" hangingPunct="1"/>
              <a:t>30</a:t>
            </a:fld>
            <a:endParaRPr lang="en-US" sz="1200">
              <a:latin typeface="Calibri" pitchFamily="34" charset="0"/>
            </a:endParaRPr>
          </a:p>
        </p:txBody>
      </p:sp>
      <p:pic>
        <p:nvPicPr>
          <p:cNvPr id="51203" name="Picture 2" descr="http://www.pittmanproperties.com/thank-you-clothesline-752x4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3787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ea typeface="+mj-ea"/>
              </a:rPr>
              <a:t>GMP INSPECTION PROCESSES</a:t>
            </a:r>
            <a:endParaRPr lang="en-US" sz="3600" b="1" dirty="0">
              <a:ea typeface="+mj-e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371601"/>
          <a:ext cx="8839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4210050" y="2190750"/>
            <a:ext cx="495300" cy="403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581400" y="45720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800">
                <a:latin typeface="Calibri" pitchFamily="34" charset="0"/>
              </a:rPr>
              <a:t>Involving note taking process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200">
                <a:latin typeface="Calibri" pitchFamily="34" charset="0"/>
              </a:rPr>
              <a:t>Taiwan Cosmetic GMP Workshop 2015</a:t>
            </a:r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922F38F-EFDC-4276-A681-0ADC56950E46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4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499350" cy="3429000"/>
          </a:xfrm>
        </p:spPr>
        <p:txBody>
          <a:bodyPr/>
          <a:lstStyle/>
          <a:p>
            <a:pPr marL="909638" lvl="1" indent="-447675" algn="just">
              <a:buFont typeface="Wingdings" pitchFamily="2" charset="2"/>
              <a:buChar char="ü"/>
            </a:pPr>
            <a:endParaRPr lang="en-US" sz="1000" smtClean="0"/>
          </a:p>
          <a:p>
            <a:pPr marL="909638" lvl="1" indent="-447675" algn="just">
              <a:buFont typeface="Wingdings" pitchFamily="2" charset="2"/>
              <a:buChar char="ü"/>
            </a:pPr>
            <a:r>
              <a:rPr lang="en-US" sz="2600" smtClean="0"/>
              <a:t>Upon arrival, arrange an opening meeting with the company</a:t>
            </a:r>
            <a:r>
              <a:rPr lang="ja-JP" altLang="en-US" sz="2600" smtClean="0"/>
              <a:t>’</a:t>
            </a:r>
            <a:r>
              <a:rPr lang="en-US" altLang="ja-JP" sz="2600" smtClean="0">
                <a:cs typeface="Calibri" pitchFamily="34" charset="0"/>
              </a:rPr>
              <a:t>s management.</a:t>
            </a:r>
          </a:p>
          <a:p>
            <a:pPr marL="909638" lvl="1" indent="-447675" algn="just">
              <a:buFont typeface="Wingdings" pitchFamily="2" charset="2"/>
              <a:buChar char="ü"/>
            </a:pPr>
            <a:endParaRPr lang="en-US" altLang="ja-JP" sz="1000" smtClean="0">
              <a:cs typeface="Calibri" pitchFamily="34" charset="0"/>
            </a:endParaRPr>
          </a:p>
          <a:p>
            <a:pPr marL="909638" lvl="1" indent="-447675" algn="just">
              <a:buFont typeface="Wingdings" pitchFamily="2" charset="2"/>
              <a:buChar char="ü"/>
            </a:pPr>
            <a:r>
              <a:rPr lang="en-US" sz="2600" smtClean="0">
                <a:cs typeface="Calibri" pitchFamily="34" charset="0"/>
              </a:rPr>
              <a:t>Chair by the Lead Inspector. </a:t>
            </a:r>
          </a:p>
          <a:p>
            <a:pPr marL="909638" lvl="1" indent="-447675" algn="just">
              <a:buFont typeface="Wingdings" pitchFamily="2" charset="2"/>
              <a:buChar char="ü"/>
            </a:pPr>
            <a:endParaRPr lang="en-US" sz="1000" smtClean="0">
              <a:cs typeface="Calibri" pitchFamily="34" charset="0"/>
            </a:endParaRPr>
          </a:p>
          <a:p>
            <a:pPr marL="909638" lvl="1" indent="-447675" algn="just">
              <a:buFont typeface="Wingdings" pitchFamily="2" charset="2"/>
              <a:buChar char="ü"/>
            </a:pPr>
            <a:r>
              <a:rPr lang="en-US" sz="2600" smtClean="0">
                <a:cs typeface="Calibri" pitchFamily="34" charset="0"/>
              </a:rPr>
              <a:t>Attended by the key personnel.</a:t>
            </a:r>
          </a:p>
          <a:p>
            <a:pPr marL="909638" lvl="1" indent="-447675" algn="just">
              <a:buFont typeface="Verdana" pitchFamily="34" charset="0"/>
              <a:buNone/>
            </a:pPr>
            <a:endParaRPr lang="en-US" smtClean="0">
              <a:cs typeface="Calibri" pitchFamily="34" charset="0"/>
            </a:endParaRPr>
          </a:p>
          <a:p>
            <a:pPr lvl="2" algn="just">
              <a:buFont typeface="Arial" pitchFamily="34" charset="0"/>
              <a:buNone/>
            </a:pPr>
            <a:endParaRPr lang="en-US" smtClean="0">
              <a:cs typeface="Calibri" pitchFamily="34" charset="0"/>
            </a:endParaRPr>
          </a:p>
          <a:p>
            <a:pPr algn="just"/>
            <a:endParaRPr lang="en-US" smtClean="0"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4217643-EDD9-4824-9E2B-990A67DA1CCF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5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507" name="Title 1"/>
          <p:cNvSpPr txBox="1">
            <a:spLocks/>
          </p:cNvSpPr>
          <p:nvPr/>
        </p:nvSpPr>
        <p:spPr bwMode="auto">
          <a:xfrm>
            <a:off x="1371600" y="357188"/>
            <a:ext cx="72390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3600" b="1">
                <a:latin typeface="Calibri" pitchFamily="34" charset="0"/>
                <a:cs typeface="Calibri" pitchFamily="34" charset="0"/>
              </a:rPr>
              <a:t>1) OPENING MEETING</a:t>
            </a:r>
            <a:endParaRPr lang="en-US" sz="4400" b="1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371600" y="357188"/>
            <a:ext cx="7239000" cy="938212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1) OPENING MEETING </a:t>
            </a:r>
            <a:r>
              <a:rPr lang="en-US" sz="2000" smtClean="0">
                <a:cs typeface="Calibri" pitchFamily="34" charset="0"/>
              </a:rPr>
              <a:t>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267200"/>
          </a:xfrm>
        </p:spPr>
        <p:txBody>
          <a:bodyPr>
            <a:normAutofit fontScale="92500"/>
          </a:bodyPr>
          <a:lstStyle/>
          <a:p>
            <a:pPr marL="457200" lvl="1" indent="-457200" algn="just"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The </a:t>
            </a:r>
            <a:r>
              <a:rPr lang="en-US" sz="3000" dirty="0">
                <a:ea typeface="ＭＳ Ｐゴシック" charset="0"/>
              </a:rPr>
              <a:t>purpose of this meeting is to: </a:t>
            </a:r>
            <a:endParaRPr lang="en-US" sz="3000" dirty="0" smtClean="0">
              <a:ea typeface="ＭＳ Ｐゴシック" charset="0"/>
            </a:endParaRPr>
          </a:p>
          <a:p>
            <a:pPr marL="457200" lvl="1" indent="-457200" algn="just">
              <a:buFont typeface="Arial"/>
              <a:buChar char="•"/>
              <a:defRPr/>
            </a:pPr>
            <a:endParaRPr lang="en-US" sz="1000" dirty="0">
              <a:ea typeface="ＭＳ Ｐゴシック" charset="0"/>
            </a:endParaRPr>
          </a:p>
          <a:p>
            <a:pPr marL="915988" lvl="2" indent="-454025" algn="just"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introduce the members of the Inspection </a:t>
            </a:r>
            <a:r>
              <a:rPr lang="en-US" sz="2600" dirty="0" smtClean="0">
                <a:ea typeface="ＭＳ Ｐゴシック" charset="0"/>
              </a:rPr>
              <a:t>Team.</a:t>
            </a:r>
          </a:p>
          <a:p>
            <a:pPr marL="915988" lvl="2" indent="-454025" algn="just">
              <a:buFont typeface="Wingdings" charset="2"/>
              <a:buChar char="ü"/>
              <a:defRPr/>
            </a:pPr>
            <a:endParaRPr lang="en-US" sz="1000" dirty="0">
              <a:ea typeface="ＭＳ Ｐゴシック" charset="0"/>
            </a:endParaRPr>
          </a:p>
          <a:p>
            <a:pPr marL="915988" lvl="2" indent="-454025" algn="just"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outline the objectives, type and scope of the </a:t>
            </a:r>
            <a:r>
              <a:rPr lang="en-US" sz="2600" dirty="0" smtClean="0">
                <a:ea typeface="ＭＳ Ｐゴシック" charset="0"/>
              </a:rPr>
              <a:t>inspection.</a:t>
            </a:r>
          </a:p>
          <a:p>
            <a:pPr marL="915988" lvl="2" indent="-454025" algn="just">
              <a:buFont typeface="Wingdings" charset="2"/>
              <a:buChar char="ü"/>
              <a:defRPr/>
            </a:pPr>
            <a:endParaRPr lang="en-US" sz="1100" dirty="0">
              <a:ea typeface="ＭＳ Ｐゴシック" charset="0"/>
            </a:endParaRPr>
          </a:p>
          <a:p>
            <a:pPr marL="915988" lvl="2" indent="-454025" algn="just"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outline the standards/guidelines/</a:t>
            </a:r>
            <a:r>
              <a:rPr lang="en-US" sz="2600" dirty="0" smtClean="0">
                <a:ea typeface="ＭＳ Ｐゴシック" charset="0"/>
              </a:rPr>
              <a:t>references.</a:t>
            </a:r>
          </a:p>
          <a:p>
            <a:pPr marL="915988" lvl="2" indent="-454025" algn="just">
              <a:buFont typeface="Wingdings" charset="2"/>
              <a:buChar char="ü"/>
              <a:defRPr/>
            </a:pPr>
            <a:endParaRPr lang="en-US" sz="1100" dirty="0">
              <a:ea typeface="ＭＳ Ｐゴシック" charset="0"/>
            </a:endParaRPr>
          </a:p>
          <a:p>
            <a:pPr marL="915988" lvl="2" indent="-454025" algn="just"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provide the company with a copy of the inspection </a:t>
            </a:r>
            <a:r>
              <a:rPr lang="en-US" sz="2600" dirty="0" smtClean="0">
                <a:ea typeface="ＭＳ Ｐゴシック" charset="0"/>
              </a:rPr>
              <a:t>plan.</a:t>
            </a:r>
          </a:p>
          <a:p>
            <a:pPr marL="915988" lvl="2" indent="-454025" algn="just">
              <a:buFont typeface="Wingdings" charset="2"/>
              <a:buChar char="ü"/>
              <a:defRPr/>
            </a:pPr>
            <a:endParaRPr lang="en-US" sz="1100" dirty="0">
              <a:ea typeface="ＭＳ Ｐゴシック" charset="0"/>
            </a:endParaRPr>
          </a:p>
          <a:p>
            <a:pPr marL="915988" lvl="2" indent="-454025" algn="just"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discuss the proposed inspection </a:t>
            </a:r>
            <a:r>
              <a:rPr lang="en-US" sz="2600" dirty="0" smtClean="0">
                <a:ea typeface="ＭＳ Ｐゴシック" charset="0"/>
              </a:rPr>
              <a:t>plan.</a:t>
            </a:r>
          </a:p>
          <a:p>
            <a:pPr marL="915988" lvl="2" indent="-454025" algn="just">
              <a:buFont typeface="Wingdings" charset="2"/>
              <a:buChar char="ü"/>
              <a:defRPr/>
            </a:pPr>
            <a:endParaRPr lang="en-US" sz="1100" dirty="0">
              <a:ea typeface="ＭＳ Ｐゴシック" charset="0"/>
            </a:endParaRPr>
          </a:p>
          <a:p>
            <a:pPr marL="915988" lvl="2" indent="-454025" algn="just">
              <a:buFont typeface="Wingdings" charset="2"/>
              <a:buChar char="ü"/>
              <a:defRPr/>
            </a:pPr>
            <a:r>
              <a:rPr lang="en-US" sz="2600" dirty="0">
                <a:ea typeface="ＭＳ Ｐゴシック" charset="0"/>
              </a:rPr>
              <a:t>make the necessary </a:t>
            </a:r>
            <a:r>
              <a:rPr lang="en-US" sz="2600" dirty="0" smtClean="0">
                <a:ea typeface="ＭＳ Ｐゴシック" charset="0"/>
              </a:rPr>
              <a:t>arrangements.</a:t>
            </a:r>
            <a:endParaRPr lang="en-US" sz="2600" dirty="0"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MS PGothic" charset="0"/>
            </a:endParaRPr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FBF1D16B-439F-4ABC-9181-AB797B7D1045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6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8305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457200" indent="-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2">
              <a:buFont typeface="Arial" pitchFamily="34" charset="0"/>
              <a:buChar char="•"/>
            </a:pPr>
            <a:r>
              <a:rPr lang="en-US" sz="2800">
                <a:latin typeface="Calibri" pitchFamily="34" charset="0"/>
              </a:rPr>
              <a:t>The purpose (cont.)</a:t>
            </a:r>
          </a:p>
          <a:p>
            <a:pPr lvl="2"/>
            <a:endParaRPr lang="en-US" sz="1200">
              <a:latin typeface="Calibri" pitchFamily="34" charset="0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Review the company</a:t>
            </a:r>
            <a:r>
              <a:rPr lang="ja-JP" altLang="en-US" sz="2600">
                <a:latin typeface="Calibri" pitchFamily="34" charset="0"/>
              </a:rPr>
              <a:t>’</a:t>
            </a:r>
            <a:r>
              <a:rPr lang="en-US" altLang="ja-JP" sz="2600">
                <a:latin typeface="Calibri" pitchFamily="34" charset="0"/>
              </a:rPr>
              <a:t>s organizational structure.</a:t>
            </a:r>
          </a:p>
          <a:p>
            <a:pPr lvl="2" algn="just"/>
            <a:endParaRPr lang="en-US" sz="1000">
              <a:latin typeface="Calibri" pitchFamily="34" charset="0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Discuss any previous inspections, and what corrective and preventative measures were implemented.</a:t>
            </a:r>
          </a:p>
          <a:p>
            <a:pPr lvl="2" algn="just"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Identify any companies used for contract manufacture or analysis.</a:t>
            </a:r>
          </a:p>
          <a:p>
            <a:pPr lvl="2" algn="just">
              <a:buFont typeface="Wingdings" pitchFamily="2" charset="2"/>
              <a:buChar char="ü"/>
            </a:pPr>
            <a:endParaRPr lang="en-US" sz="1000">
              <a:latin typeface="Calibri" pitchFamily="34" charset="0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n-US" sz="2600">
                <a:latin typeface="Calibri" pitchFamily="34" charset="0"/>
              </a:rPr>
              <a:t>Allow the company the opportunity to present an overview of the quality management system and to discuss their current and proposed activities.</a:t>
            </a:r>
          </a:p>
        </p:txBody>
      </p:sp>
      <p:sp>
        <p:nvSpPr>
          <p:cNvPr id="23554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9FEDECDA-BFFE-4318-A359-D0C51ACBC9F0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7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1371600" y="357188"/>
            <a:ext cx="7239000" cy="938212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1) OPENING MEETING </a:t>
            </a:r>
            <a:r>
              <a:rPr lang="en-US" sz="2000" smtClean="0">
                <a:cs typeface="Calibri" pitchFamily="34" charset="0"/>
              </a:rPr>
              <a:t>(cont.)</a:t>
            </a:r>
            <a:endParaRPr lang="en-US" sz="2000" b="1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068763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000" b="1" i="1" smtClean="0">
              <a:cs typeface="Calibri" pitchFamily="34" charset="0"/>
            </a:endParaRPr>
          </a:p>
          <a:p>
            <a:pPr marL="911225" lvl="1" indent="-454025" algn="just">
              <a:buFont typeface="Wingdings" pitchFamily="2" charset="2"/>
              <a:buChar char="ü"/>
            </a:pPr>
            <a:r>
              <a:rPr lang="en-US" sz="2600" smtClean="0"/>
              <a:t>Conduct a plant tour (perimeter).</a:t>
            </a:r>
          </a:p>
          <a:p>
            <a:pPr marL="911225" lvl="1" indent="-454025" algn="just">
              <a:buFont typeface="Wingdings" pitchFamily="2" charset="2"/>
              <a:buChar char="ü"/>
            </a:pPr>
            <a:endParaRPr lang="en-US" sz="1000" smtClean="0"/>
          </a:p>
          <a:p>
            <a:pPr marL="911225" lvl="1" indent="-454025" algn="just">
              <a:buFont typeface="Wingdings" pitchFamily="2" charset="2"/>
              <a:buChar char="ü"/>
            </a:pPr>
            <a:r>
              <a:rPr lang="en-US" sz="2600" smtClean="0"/>
              <a:t>Assess whether the facilities and equipment are of suitable layout and design, if they are maintained properly and if they are suited for the intended operations.</a:t>
            </a:r>
          </a:p>
          <a:p>
            <a:pPr marL="911225" lvl="1" indent="-454025" algn="just">
              <a:buFont typeface="Wingdings" pitchFamily="2" charset="2"/>
              <a:buChar char="ü"/>
            </a:pPr>
            <a:endParaRPr lang="en-US" sz="1000" smtClean="0"/>
          </a:p>
          <a:p>
            <a:pPr marL="911225" lvl="1" indent="-454025" algn="just">
              <a:buFont typeface="Wingdings" pitchFamily="2" charset="2"/>
              <a:buChar char="ü"/>
            </a:pPr>
            <a:r>
              <a:rPr lang="en-US" sz="2600" smtClean="0"/>
              <a:t>Confirm that the company is effectively implementing their current procedures.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2) INSPECTION OF PLANT FACILITIES</a:t>
            </a: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381750"/>
            <a:ext cx="620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F0CFF45-8F59-416D-8DD1-98C043B7CBB9}" type="slidenum">
              <a:rPr lang="en-US" sz="1200">
                <a:solidFill>
                  <a:schemeClr val="bg1"/>
                </a:solidFill>
                <a:latin typeface="Calibri" pitchFamily="34" charset="0"/>
              </a:rPr>
              <a:pPr eaLnBrk="1" hangingPunct="1"/>
              <a:t>8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458788" indent="-458788">
              <a:spcBef>
                <a:spcPct val="0"/>
              </a:spcBef>
            </a:pPr>
            <a:endParaRPr lang="en-US" sz="1000" i="1" smtClean="0">
              <a:cs typeface="Calibri" pitchFamily="34" charset="0"/>
            </a:endParaRPr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smtClean="0"/>
              <a:t>Interview all levels of personnel.</a:t>
            </a:r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endParaRPr lang="en-US" sz="1000" smtClean="0"/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smtClean="0"/>
              <a:t>Request documents.</a:t>
            </a:r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endParaRPr lang="en-US" sz="1000" smtClean="0"/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smtClean="0"/>
              <a:t>Confirm the accuracy of the observed deficiencies with the immediate supervisory personnel. </a:t>
            </a:r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endParaRPr lang="en-US" sz="1000" smtClean="0"/>
          </a:p>
          <a:p>
            <a:pPr marL="909638" lvl="1" indent="-447675"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smtClean="0"/>
              <a:t>Keep management </a:t>
            </a:r>
            <a:r>
              <a:rPr lang="en-US" sz="2600" u="sng" smtClean="0"/>
              <a:t>informed of the deficiencies.</a:t>
            </a:r>
          </a:p>
          <a:p>
            <a:pPr lvl="2"/>
            <a:endParaRPr lang="en-US" smtClean="0"/>
          </a:p>
        </p:txBody>
      </p:sp>
      <p:sp>
        <p:nvSpPr>
          <p:cNvPr id="2560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80083509-F657-4111-9F1F-912859975DE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1293813" y="152400"/>
            <a:ext cx="7392987" cy="1143000"/>
          </a:xfrm>
        </p:spPr>
        <p:txBody>
          <a:bodyPr/>
          <a:lstStyle/>
          <a:p>
            <a:r>
              <a:rPr lang="en-US" sz="3600" b="1" smtClean="0">
                <a:cs typeface="Calibri" pitchFamily="34" charset="0"/>
              </a:rPr>
              <a:t>2) INSPECTION OF PLANT FACILITIES </a:t>
            </a:r>
            <a:r>
              <a:rPr lang="en-US" sz="2000" b="1" smtClean="0">
                <a:cs typeface="Calibri" pitchFamily="34" charset="0"/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GMP Annex 7 - Presentation Template for training modu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21GMP Annex 7 - Presentation Template for training modules</Template>
  <TotalTime>5359</TotalTime>
  <Words>1111</Words>
  <Application>Microsoft Office PowerPoint</Application>
  <PresentationFormat>On-screen Show (4:3)</PresentationFormat>
  <Paragraphs>276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MS PGothic</vt:lpstr>
      <vt:lpstr>Calibri</vt:lpstr>
      <vt:lpstr>MS PGothic</vt:lpstr>
      <vt:lpstr>Mangal</vt:lpstr>
      <vt:lpstr>Wingdings</vt:lpstr>
      <vt:lpstr>Verdana</vt:lpstr>
      <vt:lpstr>Wingdings 2</vt:lpstr>
      <vt:lpstr>21GMP Annex 7 - Presentation Template for training modules</vt:lpstr>
      <vt:lpstr>CONDUCTING OF GMP INSPECTION</vt:lpstr>
      <vt:lpstr>OBJECTIVE</vt:lpstr>
      <vt:lpstr>GMP INSPECTION PROCESSES</vt:lpstr>
      <vt:lpstr>GMP INSPECTION PROCESSES</vt:lpstr>
      <vt:lpstr>PowerPoint Presentation</vt:lpstr>
      <vt:lpstr>1) OPENING MEETING (cont.)</vt:lpstr>
      <vt:lpstr>1) OPENING MEETING (cont.)</vt:lpstr>
      <vt:lpstr>2) INSPECTION OF PLANT FACILITIES</vt:lpstr>
      <vt:lpstr>2) INSPECTION OF PLANT FACILITIES (cont.)</vt:lpstr>
      <vt:lpstr>2) INSPECTION OF PLANT FACILITIES (cont.)</vt:lpstr>
      <vt:lpstr>3) REVIEW OF DOCUMENTATION</vt:lpstr>
      <vt:lpstr>3) REVIEW OF DOCUMENTATION (cont.)</vt:lpstr>
      <vt:lpstr>3) REVIEW OF DOCUMENTATION (cont.)</vt:lpstr>
      <vt:lpstr>PowerPoint Presentation</vt:lpstr>
      <vt:lpstr>CONDUCTING GMP INSPECTION</vt:lpstr>
      <vt:lpstr>CONDUCTING GMP INSPECTION</vt:lpstr>
      <vt:lpstr>CONDUCTING GMP INSPECTION</vt:lpstr>
      <vt:lpstr>CONDUCTING GMP INSPECTION</vt:lpstr>
      <vt:lpstr>4) INSPECTOR’S MEETING</vt:lpstr>
      <vt:lpstr>4) INSPECTOR’S MEETING</vt:lpstr>
      <vt:lpstr>5) EXIT MEETING</vt:lpstr>
      <vt:lpstr>5) EXIT MEETING (cont.)</vt:lpstr>
      <vt:lpstr>5) EXIT MEETING (cont.)</vt:lpstr>
      <vt:lpstr>5) EXIT MEETING (cont.)</vt:lpstr>
      <vt:lpstr>5) EXIT MEETING (cont.)</vt:lpstr>
      <vt:lpstr>5) EXIT MEETING (cont.)</vt:lpstr>
      <vt:lpstr>CONDUCTING GMP INSPECTION</vt:lpstr>
      <vt:lpstr>CONDUCTING GMP INSPECTION</vt:lpstr>
      <vt:lpstr>CONDUCTING GMP INSPECTION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</dc:title>
  <dc:creator>mastura</dc:creator>
  <cp:lastModifiedBy>Mega V White</cp:lastModifiedBy>
  <cp:revision>361</cp:revision>
  <dcterms:created xsi:type="dcterms:W3CDTF">2016-02-15T01:09:49Z</dcterms:created>
  <dcterms:modified xsi:type="dcterms:W3CDTF">2017-06-12T10:10:56Z</dcterms:modified>
</cp:coreProperties>
</file>