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handoutMasterIdLst>
    <p:handoutMasterId r:id="rId23"/>
  </p:handoutMasterIdLst>
  <p:sldIdLst>
    <p:sldId id="257" r:id="rId2"/>
    <p:sldId id="742" r:id="rId3"/>
    <p:sldId id="759" r:id="rId4"/>
    <p:sldId id="744" r:id="rId5"/>
    <p:sldId id="745" r:id="rId6"/>
    <p:sldId id="746" r:id="rId7"/>
    <p:sldId id="747" r:id="rId8"/>
    <p:sldId id="748" r:id="rId9"/>
    <p:sldId id="749" r:id="rId10"/>
    <p:sldId id="750" r:id="rId11"/>
    <p:sldId id="751" r:id="rId12"/>
    <p:sldId id="761" r:id="rId13"/>
    <p:sldId id="752" r:id="rId14"/>
    <p:sldId id="753" r:id="rId15"/>
    <p:sldId id="754" r:id="rId16"/>
    <p:sldId id="755" r:id="rId17"/>
    <p:sldId id="756" r:id="rId18"/>
    <p:sldId id="758" r:id="rId19"/>
    <p:sldId id="760" r:id="rId20"/>
    <p:sldId id="310" r:id="rId21"/>
  </p:sldIdLst>
  <p:sldSz cx="9144000" cy="6858000" type="screen4x3"/>
  <p:notesSz cx="6858000" cy="9144000"/>
  <p:defaultTextStyle>
    <a:defPPr>
      <a:defRPr lang="id-ID"/>
    </a:defPPr>
    <a:lvl1pPr algn="l" rtl="0" eaLnBrk="0" fontAlgn="base" hangingPunct="0">
      <a:spcBef>
        <a:spcPct val="0"/>
      </a:spcBef>
      <a:spcAft>
        <a:spcPct val="0"/>
      </a:spcAft>
      <a:defRPr sz="2400" kern="1200">
        <a:solidFill>
          <a:schemeClr val="tx1"/>
        </a:solidFill>
        <a:latin typeface="Arial" pitchFamily="34"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MS PGothic" pitchFamily="34" charset="-128"/>
        <a:cs typeface="+mn-cs"/>
      </a:defRPr>
    </a:lvl5pPr>
    <a:lvl6pPr marL="2286000" algn="l" defTabSz="914400" rtl="0" eaLnBrk="1" latinLnBrk="0" hangingPunct="1">
      <a:defRPr sz="2400" kern="1200">
        <a:solidFill>
          <a:schemeClr val="tx1"/>
        </a:solidFill>
        <a:latin typeface="Arial" pitchFamily="34" charset="0"/>
        <a:ea typeface="MS PGothic" pitchFamily="34" charset="-128"/>
        <a:cs typeface="+mn-cs"/>
      </a:defRPr>
    </a:lvl6pPr>
    <a:lvl7pPr marL="2743200" algn="l" defTabSz="914400" rtl="0" eaLnBrk="1" latinLnBrk="0" hangingPunct="1">
      <a:defRPr sz="2400" kern="1200">
        <a:solidFill>
          <a:schemeClr val="tx1"/>
        </a:solidFill>
        <a:latin typeface="Arial" pitchFamily="34" charset="0"/>
        <a:ea typeface="MS PGothic" pitchFamily="34" charset="-128"/>
        <a:cs typeface="+mn-cs"/>
      </a:defRPr>
    </a:lvl7pPr>
    <a:lvl8pPr marL="3200400" algn="l" defTabSz="914400" rtl="0" eaLnBrk="1" latinLnBrk="0" hangingPunct="1">
      <a:defRPr sz="2400" kern="1200">
        <a:solidFill>
          <a:schemeClr val="tx1"/>
        </a:solidFill>
        <a:latin typeface="Arial" pitchFamily="34" charset="0"/>
        <a:ea typeface="MS PGothic" pitchFamily="34" charset="-128"/>
        <a:cs typeface="+mn-cs"/>
      </a:defRPr>
    </a:lvl8pPr>
    <a:lvl9pPr marL="3657600" algn="l" defTabSz="914400" rtl="0" eaLnBrk="1" latinLnBrk="0" hangingPunct="1">
      <a:defRPr sz="2400" kern="1200">
        <a:solidFill>
          <a:schemeClr val="tx1"/>
        </a:solidFill>
        <a:latin typeface="Arial"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72" y="-72"/>
      </p:cViewPr>
      <p:guideLst>
        <p:guide orient="horz" pos="2400"/>
        <p:guide pos="1296"/>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MS PGothic" pitchFamily="34" charset="-128"/>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itchFamily="34" charset="0"/>
              </a:defRPr>
            </a:lvl1pPr>
          </a:lstStyle>
          <a:p>
            <a:pPr>
              <a:defRPr/>
            </a:pPr>
            <a:fld id="{9093BDE8-BA0C-4C3D-B507-68B32C06EE6C}" type="datetimeFigureOut">
              <a:rPr lang="en-US"/>
              <a:pPr>
                <a:defRPr/>
              </a:pPr>
              <a:t>6/12/2017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MS PGothic" pitchFamily="34" charset="-128"/>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itchFamily="34" charset="0"/>
              </a:defRPr>
            </a:lvl1pPr>
          </a:lstStyle>
          <a:p>
            <a:pPr>
              <a:defRPr/>
            </a:pPr>
            <a:fld id="{79F8AE5C-019E-426B-8200-6E7F629CDE5D}" type="slidenum">
              <a:rPr lang="en-US"/>
              <a:pPr>
                <a:defRPr/>
              </a:pPr>
              <a:t>‹#›</a:t>
            </a:fld>
            <a:endParaRPr lang="en-US"/>
          </a:p>
        </p:txBody>
      </p:sp>
    </p:spTree>
    <p:extLst>
      <p:ext uri="{BB962C8B-B14F-4D97-AF65-F5344CB8AC3E}">
        <p14:creationId xmlns:p14="http://schemas.microsoft.com/office/powerpoint/2010/main" val="37122589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MS PGothic" pitchFamily="34" charset="-128"/>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itchFamily="34" charset="0"/>
              </a:defRPr>
            </a:lvl1pPr>
          </a:lstStyle>
          <a:p>
            <a:pPr>
              <a:defRPr/>
            </a:pPr>
            <a:fld id="{24D3242F-C966-4DD5-8364-DC72C3321E59}" type="datetimeFigureOut">
              <a:rPr lang="id-ID"/>
              <a:pPr>
                <a:defRPr/>
              </a:pPr>
              <a:t>12/06/2017</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id-ID"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MS PGothic" pitchFamily="34" charset="-128"/>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itchFamily="34" charset="0"/>
              </a:defRPr>
            </a:lvl1pPr>
          </a:lstStyle>
          <a:p>
            <a:pPr>
              <a:defRPr/>
            </a:pPr>
            <a:fld id="{10D7F57C-53C5-4301-A152-8195E5994149}" type="slidenum">
              <a:rPr lang="id-ID"/>
              <a:pPr>
                <a:defRPr/>
              </a:pPr>
              <a:t>‹#›</a:t>
            </a:fld>
            <a:endParaRPr lang="id-ID"/>
          </a:p>
        </p:txBody>
      </p:sp>
    </p:spTree>
    <p:extLst>
      <p:ext uri="{BB962C8B-B14F-4D97-AF65-F5344CB8AC3E}">
        <p14:creationId xmlns:p14="http://schemas.microsoft.com/office/powerpoint/2010/main" val="35655928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26" tIns="45313" rIns="90626" bIns="45313" anchor="b"/>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eaLnBrk="1" hangingPunct="1"/>
            <a:fld id="{E511D861-922A-4C65-807C-23B3A8E65E31}" type="slidenum">
              <a:rPr lang="en-US" sz="1100">
                <a:latin typeface="Calibri" pitchFamily="34" charset="0"/>
              </a:rPr>
              <a:pPr algn="r" eaLnBrk="1" hangingPunct="1"/>
              <a:t>2</a:t>
            </a:fld>
            <a:endParaRPr lang="en-US" sz="1100">
              <a:latin typeface="Calibri" pitchFamily="34"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The objectives of this module are to review the activities that need to be carried out when you are preparing for an inspection. We will look at the key issues relating to the preparation for an inspection and review the particular issues that relate to inspections in your country.</a:t>
            </a:r>
          </a:p>
          <a:p>
            <a:pPr eaLnBrk="1" hangingPunct="1">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sz="2400">
                <a:solidFill>
                  <a:schemeClr val="tx1"/>
                </a:solidFill>
                <a:latin typeface="Arial" pitchFamily="34" charset="0"/>
                <a:ea typeface="MS PGothic" pitchFamily="34" charset="-128"/>
              </a:defRPr>
            </a:lvl1pPr>
            <a:lvl2pPr marL="742950" indent="-285750" defTabSz="911225">
              <a:defRPr sz="2400">
                <a:solidFill>
                  <a:schemeClr val="tx1"/>
                </a:solidFill>
                <a:latin typeface="Arial" pitchFamily="34" charset="0"/>
                <a:ea typeface="MS PGothic" pitchFamily="34" charset="-128"/>
              </a:defRPr>
            </a:lvl2pPr>
            <a:lvl3pPr marL="1143000" indent="-228600" defTabSz="911225">
              <a:defRPr sz="2400">
                <a:solidFill>
                  <a:schemeClr val="tx1"/>
                </a:solidFill>
                <a:latin typeface="Arial" pitchFamily="34" charset="0"/>
                <a:ea typeface="MS PGothic" pitchFamily="34" charset="-128"/>
              </a:defRPr>
            </a:lvl3pPr>
            <a:lvl4pPr marL="1600200" indent="-228600" defTabSz="911225">
              <a:defRPr sz="2400">
                <a:solidFill>
                  <a:schemeClr val="tx1"/>
                </a:solidFill>
                <a:latin typeface="Arial" pitchFamily="34" charset="0"/>
                <a:ea typeface="MS PGothic" pitchFamily="34" charset="-128"/>
              </a:defRPr>
            </a:lvl4pPr>
            <a:lvl5pPr marL="2057400" indent="-228600" defTabSz="911225">
              <a:defRPr sz="2400">
                <a:solidFill>
                  <a:schemeClr val="tx1"/>
                </a:solidFill>
                <a:latin typeface="Arial" pitchFamily="34" charset="0"/>
                <a:ea typeface="MS PGothic" pitchFamily="34" charset="-128"/>
              </a:defRPr>
            </a:lvl5pPr>
            <a:lvl6pPr marL="2514600" indent="-228600" defTabSz="911225"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911225"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911225"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911225" eaLnBrk="0" fontAlgn="base" hangingPunct="0">
              <a:spcBef>
                <a:spcPct val="0"/>
              </a:spcBef>
              <a:spcAft>
                <a:spcPct val="0"/>
              </a:spcAft>
              <a:defRPr sz="2400">
                <a:solidFill>
                  <a:schemeClr val="tx1"/>
                </a:solidFill>
                <a:latin typeface="Arial" pitchFamily="34" charset="0"/>
                <a:ea typeface="MS PGothic" pitchFamily="34" charset="-128"/>
              </a:defRPr>
            </a:lvl9pPr>
          </a:lstStyle>
          <a:p>
            <a:fld id="{CEFED6AA-0C54-44C0-9A39-742339307376}" type="slidenum">
              <a:rPr lang="en-US" sz="1100">
                <a:latin typeface="Calibri" pitchFamily="34" charset="0"/>
              </a:rPr>
              <a:pPr/>
              <a:t>13</a:t>
            </a:fld>
            <a:endParaRPr lang="en-US" sz="1100">
              <a:latin typeface="Calibri" pitchFamily="34" charset="0"/>
            </a:endParaRPr>
          </a:p>
        </p:txBody>
      </p:sp>
      <p:sp>
        <p:nvSpPr>
          <p:cNvPr id="45059"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smtClean="0"/>
              <a:t>Inspection reports are normally treated as confidential documents, depending on national legislation. However, under certain international agreements, reports are exchanged between regulatory authorities (e.g. mutual recognition agreements, memoranda of understanding or signatories to co-operation schemes).</a:t>
            </a:r>
          </a:p>
          <a:p>
            <a:pPr>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1" tIns="45661" rIns="91321" bIns="45661" anchor="b"/>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eaLnBrk="1" hangingPunct="1"/>
            <a:fld id="{FF841E25-E13F-463E-8416-AEAD81F75139}" type="slidenum">
              <a:rPr lang="en-US" sz="1200">
                <a:latin typeface="Calibri" pitchFamily="34" charset="0"/>
              </a:rPr>
              <a:pPr algn="r" eaLnBrk="1" hangingPunct="1"/>
              <a:t>14</a:t>
            </a:fld>
            <a:endParaRPr lang="en-US" sz="1200">
              <a:latin typeface="Calibri" pitchFamily="34" charset="0"/>
            </a:endParaRPr>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After the report has obtained supervisory approval, it should be sent with a covering letter to the company management.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rtlCol="0"/>
          <a:lstStyle/>
          <a:p>
            <a:pPr fontAlgn="auto">
              <a:spcBef>
                <a:spcPts val="0"/>
              </a:spcBef>
              <a:spcAft>
                <a:spcPts val="0"/>
              </a:spcAft>
              <a:defRPr/>
            </a:pPr>
            <a:r>
              <a:rPr lang="en-GB">
                <a:latin typeface="+mn-lt"/>
                <a:ea typeface="+mn-ea"/>
              </a:rPr>
              <a:t>World Health Organization</a:t>
            </a:r>
          </a:p>
        </p:txBody>
      </p:sp>
      <p:sp>
        <p:nvSpPr>
          <p:cNvPr id="47107"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1CCEEB97-C6BF-44E2-BB99-EE1D8A5DDCF3}" type="datetime3">
              <a:rPr lang="en-GB" sz="1100">
                <a:latin typeface="Calibri" pitchFamily="34" charset="0"/>
              </a:rPr>
              <a:pPr/>
              <a:t>12 June, 2017</a:t>
            </a:fld>
            <a:endParaRPr lang="en-GB" sz="1100">
              <a:latin typeface="Calibri" pitchFamily="34" charset="0"/>
            </a:endParaRPr>
          </a:p>
        </p:txBody>
      </p:sp>
      <p:sp>
        <p:nvSpPr>
          <p:cNvPr id="4710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77D8C9BE-51C1-4706-95A5-890AEF98FB2C}" type="slidenum">
              <a:rPr lang="en-GB" sz="1100">
                <a:latin typeface="Calibri" pitchFamily="34" charset="0"/>
              </a:rPr>
              <a:pPr/>
              <a:t>18</a:t>
            </a:fld>
            <a:endParaRPr lang="en-GB" sz="1100">
              <a:latin typeface="Calibri" pitchFamily="34" charset="0"/>
            </a:endParaRPr>
          </a:p>
        </p:txBody>
      </p:sp>
      <p:sp>
        <p:nvSpPr>
          <p:cNvPr id="47109" name="Rectangle 2"/>
          <p:cNvSpPr>
            <a:spLocks noRot="1" noChangeArrowheads="1" noTextEdit="1"/>
          </p:cNvSpPr>
          <p:nvPr>
            <p:ph type="sldImg"/>
          </p:nvPr>
        </p:nvSpPr>
        <p:spPr bwMode="auto">
          <a:xfrm>
            <a:off x="927100" y="750888"/>
            <a:ext cx="4943475" cy="37084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47110" name="Rectangle 3"/>
          <p:cNvSpPr>
            <a:spLocks noGrp="1" noChangeArrowheads="1"/>
          </p:cNvSpPr>
          <p:nvPr>
            <p:ph type="body" idx="1"/>
          </p:nvPr>
        </p:nvSpPr>
        <p:spPr bwMode="auto">
          <a:xfrm>
            <a:off x="906463" y="4719638"/>
            <a:ext cx="4984750" cy="3917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The inspectorate of a regulatory authority normally has certain powers to allow for regulatory actions. The regulatory actions are based on and controlled by national legislation</a:t>
            </a:r>
          </a:p>
          <a:p>
            <a:r>
              <a:rPr lang="en-GB" smtClean="0"/>
              <a:t>The purpose of the regulatory action is to ensure that unsatisfactory situations in manufacturing sites are corrected in the interest of the public by ensuring that safe, effective, quality pharmaceutical products are manufactured.</a:t>
            </a:r>
          </a:p>
          <a:p>
            <a:r>
              <a:rPr lang="en-GB" smtClean="0"/>
              <a:t>These powers or regulatory actions often include:</a:t>
            </a:r>
          </a:p>
          <a:p>
            <a:r>
              <a:rPr lang="en-GB" smtClean="0"/>
              <a:t>- Closure of a facility (only used in an extreme case where a health hazard is perceived)</a:t>
            </a:r>
          </a:p>
          <a:p>
            <a:r>
              <a:rPr lang="en-GB" smtClean="0"/>
              <a:t>- Suspension or revoking of the marketing authorisation.</a:t>
            </a:r>
          </a:p>
          <a:p>
            <a:r>
              <a:rPr lang="en-GB" smtClean="0"/>
              <a:t>- Delay in approval of licenses or marketing authorisations.</a:t>
            </a:r>
          </a:p>
          <a:p>
            <a:r>
              <a:rPr lang="en-GB" smtClean="0"/>
              <a:t>- Delay in issue of a GMP certificate.</a:t>
            </a:r>
          </a:p>
          <a:p>
            <a:r>
              <a:rPr lang="en-GB" smtClean="0"/>
              <a:t>- Initiation of a product recall.</a:t>
            </a:r>
          </a:p>
          <a:p>
            <a:r>
              <a:rPr lang="en-GB" smtClean="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1" tIns="45661" rIns="91321" bIns="45661" anchor="b"/>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eaLnBrk="1" hangingPunct="1"/>
            <a:fld id="{9C8BF4E6-FB24-4773-92F4-BFF0D15CAF36}" type="slidenum">
              <a:rPr lang="en-US" sz="1200">
                <a:latin typeface="Calibri" pitchFamily="34" charset="0"/>
              </a:rPr>
              <a:pPr algn="r" eaLnBrk="1" hangingPunct="1"/>
              <a:t>4</a:t>
            </a:fld>
            <a:endParaRPr lang="en-US" sz="1200">
              <a:latin typeface="Calibri" pitchFamily="34" charset="0"/>
            </a:endParaRPr>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1" tIns="45661" rIns="91321" bIns="45661" anchor="b"/>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eaLnBrk="1" hangingPunct="1"/>
            <a:fld id="{5C69AF56-5836-4F44-A3CB-B9538B16E631}" type="slidenum">
              <a:rPr lang="en-US" sz="1200">
                <a:latin typeface="Calibri" pitchFamily="34" charset="0"/>
              </a:rPr>
              <a:pPr algn="r" eaLnBrk="1" hangingPunct="1"/>
              <a:t>5</a:t>
            </a:fld>
            <a:endParaRPr lang="en-US" sz="1200">
              <a:latin typeface="Calibri" pitchFamily="34"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1" tIns="45661" rIns="91321" bIns="45661" anchor="b"/>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eaLnBrk="1" hangingPunct="1"/>
            <a:fld id="{85A7E974-159B-4A38-8FED-F94BE7F7A399}" type="slidenum">
              <a:rPr lang="en-US" sz="1200">
                <a:latin typeface="Calibri" pitchFamily="34" charset="0"/>
              </a:rPr>
              <a:pPr algn="r" eaLnBrk="1" hangingPunct="1"/>
              <a:t>6</a:t>
            </a:fld>
            <a:endParaRPr lang="en-US" sz="1200">
              <a:latin typeface="Calibri" pitchFamily="34"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sz="2400">
                <a:solidFill>
                  <a:schemeClr val="tx1"/>
                </a:solidFill>
                <a:latin typeface="Arial" pitchFamily="34" charset="0"/>
                <a:ea typeface="MS PGothic" pitchFamily="34" charset="-128"/>
              </a:defRPr>
            </a:lvl1pPr>
            <a:lvl2pPr marL="742950" indent="-285750" defTabSz="911225">
              <a:defRPr sz="2400">
                <a:solidFill>
                  <a:schemeClr val="tx1"/>
                </a:solidFill>
                <a:latin typeface="Arial" pitchFamily="34" charset="0"/>
                <a:ea typeface="MS PGothic" pitchFamily="34" charset="-128"/>
              </a:defRPr>
            </a:lvl2pPr>
            <a:lvl3pPr marL="1143000" indent="-228600" defTabSz="911225">
              <a:defRPr sz="2400">
                <a:solidFill>
                  <a:schemeClr val="tx1"/>
                </a:solidFill>
                <a:latin typeface="Arial" pitchFamily="34" charset="0"/>
                <a:ea typeface="MS PGothic" pitchFamily="34" charset="-128"/>
              </a:defRPr>
            </a:lvl3pPr>
            <a:lvl4pPr marL="1600200" indent="-228600" defTabSz="911225">
              <a:defRPr sz="2400">
                <a:solidFill>
                  <a:schemeClr val="tx1"/>
                </a:solidFill>
                <a:latin typeface="Arial" pitchFamily="34" charset="0"/>
                <a:ea typeface="MS PGothic" pitchFamily="34" charset="-128"/>
              </a:defRPr>
            </a:lvl4pPr>
            <a:lvl5pPr marL="2057400" indent="-228600" defTabSz="911225">
              <a:defRPr sz="2400">
                <a:solidFill>
                  <a:schemeClr val="tx1"/>
                </a:solidFill>
                <a:latin typeface="Arial" pitchFamily="34" charset="0"/>
                <a:ea typeface="MS PGothic" pitchFamily="34" charset="-128"/>
              </a:defRPr>
            </a:lvl5pPr>
            <a:lvl6pPr marL="2514600" indent="-228600" defTabSz="911225"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911225"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911225"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911225" eaLnBrk="0" fontAlgn="base" hangingPunct="0">
              <a:spcBef>
                <a:spcPct val="0"/>
              </a:spcBef>
              <a:spcAft>
                <a:spcPct val="0"/>
              </a:spcAft>
              <a:defRPr sz="2400">
                <a:solidFill>
                  <a:schemeClr val="tx1"/>
                </a:solidFill>
                <a:latin typeface="Arial" pitchFamily="34" charset="0"/>
                <a:ea typeface="MS PGothic" pitchFamily="34" charset="-128"/>
              </a:defRPr>
            </a:lvl9pPr>
          </a:lstStyle>
          <a:p>
            <a:fld id="{F5447E58-13AA-4F3C-B17F-B61817447660}" type="slidenum">
              <a:rPr lang="en-US" sz="1100">
                <a:latin typeface="Calibri" pitchFamily="34" charset="0"/>
              </a:rPr>
              <a:pPr/>
              <a:t>7</a:t>
            </a:fld>
            <a:endParaRPr lang="en-US" sz="1100">
              <a:latin typeface="Calibri" pitchFamily="34" charset="0"/>
            </a:endParaRPr>
          </a:p>
        </p:txBody>
      </p:sp>
      <p:sp>
        <p:nvSpPr>
          <p:cNvPr id="39939"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First part, General information about the company can be taken directly from the information provided by the company itself, provided it is annotated as such and verified during the inspection.</a:t>
            </a:r>
          </a:p>
          <a:p>
            <a:endParaRPr lang="en-US" smtClean="0"/>
          </a:p>
          <a:p>
            <a:r>
              <a:rPr lang="en-US" smtClean="0"/>
              <a:t>The second part should describe the progress of the inspection, listing all the parts of the factory, warehouse, laboratory etc that have been inspected.</a:t>
            </a:r>
          </a:p>
          <a:p>
            <a:endParaRPr lang="en-US" smtClean="0"/>
          </a:p>
          <a:p>
            <a:r>
              <a:rPr lang="en-US" smtClean="0"/>
              <a:t>The third part is devoted to observations, either negative or positive, including any major changes (improvements and deterioration) that have taken place since the previous visit. Negative observations should differentiate between poor systems and failure to comply with the system. An example is lack of cleaning in a particular area. Is it due to an inadequate SOP, or lack of compliance with an SOP that covers all aspects of cleaning.</a:t>
            </a:r>
          </a:p>
          <a:p>
            <a:endParaRPr lang="en-US" smtClean="0"/>
          </a:p>
          <a:p>
            <a:r>
              <a:rPr lang="en-US" smtClean="0"/>
              <a:t>Positive observations should be recorded A description of the process that is carried out particularly well and would be considered as examples of good manufacturing practice.</a:t>
            </a:r>
          </a:p>
          <a:p>
            <a:endParaRPr lang="en-US" smtClean="0"/>
          </a:p>
          <a:p>
            <a:r>
              <a:rPr lang="en-US" smtClean="0"/>
              <a:t>The final part consists of the inspectors</a:t>
            </a:r>
            <a:r>
              <a:rPr lang="en-US" altLang="en-US" smtClean="0"/>
              <a:t>’</a:t>
            </a:r>
            <a:r>
              <a:rPr lang="en-US" smtClean="0"/>
              <a:t> summary and conclusion, including corrective actions and recommendations. You could also add any supplementary documentation as annexes to the report. </a:t>
            </a:r>
          </a:p>
          <a:p>
            <a:pPr>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sz="2400">
                <a:solidFill>
                  <a:schemeClr val="tx1"/>
                </a:solidFill>
                <a:latin typeface="Arial" pitchFamily="34" charset="0"/>
                <a:ea typeface="MS PGothic" pitchFamily="34" charset="-128"/>
              </a:defRPr>
            </a:lvl1pPr>
            <a:lvl2pPr marL="742950" indent="-285750" defTabSz="911225">
              <a:defRPr sz="2400">
                <a:solidFill>
                  <a:schemeClr val="tx1"/>
                </a:solidFill>
                <a:latin typeface="Arial" pitchFamily="34" charset="0"/>
                <a:ea typeface="MS PGothic" pitchFamily="34" charset="-128"/>
              </a:defRPr>
            </a:lvl2pPr>
            <a:lvl3pPr marL="1143000" indent="-228600" defTabSz="911225">
              <a:defRPr sz="2400">
                <a:solidFill>
                  <a:schemeClr val="tx1"/>
                </a:solidFill>
                <a:latin typeface="Arial" pitchFamily="34" charset="0"/>
                <a:ea typeface="MS PGothic" pitchFamily="34" charset="-128"/>
              </a:defRPr>
            </a:lvl3pPr>
            <a:lvl4pPr marL="1600200" indent="-228600" defTabSz="911225">
              <a:defRPr sz="2400">
                <a:solidFill>
                  <a:schemeClr val="tx1"/>
                </a:solidFill>
                <a:latin typeface="Arial" pitchFamily="34" charset="0"/>
                <a:ea typeface="MS PGothic" pitchFamily="34" charset="-128"/>
              </a:defRPr>
            </a:lvl4pPr>
            <a:lvl5pPr marL="2057400" indent="-228600" defTabSz="911225">
              <a:defRPr sz="2400">
                <a:solidFill>
                  <a:schemeClr val="tx1"/>
                </a:solidFill>
                <a:latin typeface="Arial" pitchFamily="34" charset="0"/>
                <a:ea typeface="MS PGothic" pitchFamily="34" charset="-128"/>
              </a:defRPr>
            </a:lvl5pPr>
            <a:lvl6pPr marL="2514600" indent="-228600" defTabSz="911225"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911225"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911225"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911225" eaLnBrk="0" fontAlgn="base" hangingPunct="0">
              <a:spcBef>
                <a:spcPct val="0"/>
              </a:spcBef>
              <a:spcAft>
                <a:spcPct val="0"/>
              </a:spcAft>
              <a:defRPr sz="2400">
                <a:solidFill>
                  <a:schemeClr val="tx1"/>
                </a:solidFill>
                <a:latin typeface="Arial" pitchFamily="34" charset="0"/>
                <a:ea typeface="MS PGothic" pitchFamily="34" charset="-128"/>
              </a:defRPr>
            </a:lvl9pPr>
          </a:lstStyle>
          <a:p>
            <a:fld id="{D77F5C01-51FF-453C-9CBA-08D10B0A50B4}" type="slidenum">
              <a:rPr lang="en-US" sz="1100">
                <a:latin typeface="Calibri" pitchFamily="34" charset="0"/>
              </a:rPr>
              <a:pPr/>
              <a:t>8</a:t>
            </a:fld>
            <a:endParaRPr lang="en-US" sz="1100">
              <a:latin typeface="Calibri" pitchFamily="34" charset="0"/>
            </a:endParaRPr>
          </a:p>
        </p:txBody>
      </p:sp>
      <p:sp>
        <p:nvSpPr>
          <p:cNvPr id="40963"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sz="2400">
                <a:solidFill>
                  <a:schemeClr val="tx1"/>
                </a:solidFill>
                <a:latin typeface="Arial" pitchFamily="34" charset="0"/>
                <a:ea typeface="MS PGothic" pitchFamily="34" charset="-128"/>
              </a:defRPr>
            </a:lvl1pPr>
            <a:lvl2pPr marL="742950" indent="-285750" defTabSz="911225">
              <a:defRPr sz="2400">
                <a:solidFill>
                  <a:schemeClr val="tx1"/>
                </a:solidFill>
                <a:latin typeface="Arial" pitchFamily="34" charset="0"/>
                <a:ea typeface="MS PGothic" pitchFamily="34" charset="-128"/>
              </a:defRPr>
            </a:lvl2pPr>
            <a:lvl3pPr marL="1143000" indent="-228600" defTabSz="911225">
              <a:defRPr sz="2400">
                <a:solidFill>
                  <a:schemeClr val="tx1"/>
                </a:solidFill>
                <a:latin typeface="Arial" pitchFamily="34" charset="0"/>
                <a:ea typeface="MS PGothic" pitchFamily="34" charset="-128"/>
              </a:defRPr>
            </a:lvl3pPr>
            <a:lvl4pPr marL="1600200" indent="-228600" defTabSz="911225">
              <a:defRPr sz="2400">
                <a:solidFill>
                  <a:schemeClr val="tx1"/>
                </a:solidFill>
                <a:latin typeface="Arial" pitchFamily="34" charset="0"/>
                <a:ea typeface="MS PGothic" pitchFamily="34" charset="-128"/>
              </a:defRPr>
            </a:lvl4pPr>
            <a:lvl5pPr marL="2057400" indent="-228600" defTabSz="911225">
              <a:defRPr sz="2400">
                <a:solidFill>
                  <a:schemeClr val="tx1"/>
                </a:solidFill>
                <a:latin typeface="Arial" pitchFamily="34" charset="0"/>
                <a:ea typeface="MS PGothic" pitchFamily="34" charset="-128"/>
              </a:defRPr>
            </a:lvl5pPr>
            <a:lvl6pPr marL="2514600" indent="-228600" defTabSz="911225"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911225"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911225"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911225" eaLnBrk="0" fontAlgn="base" hangingPunct="0">
              <a:spcBef>
                <a:spcPct val="0"/>
              </a:spcBef>
              <a:spcAft>
                <a:spcPct val="0"/>
              </a:spcAft>
              <a:defRPr sz="2400">
                <a:solidFill>
                  <a:schemeClr val="tx1"/>
                </a:solidFill>
                <a:latin typeface="Arial" pitchFamily="34" charset="0"/>
                <a:ea typeface="MS PGothic" pitchFamily="34" charset="-128"/>
              </a:defRPr>
            </a:lvl9pPr>
          </a:lstStyle>
          <a:p>
            <a:fld id="{AE16A4CF-0B0A-40BC-A5CE-D050D813CBB6}" type="slidenum">
              <a:rPr lang="en-US" sz="1100">
                <a:latin typeface="Calibri" pitchFamily="34" charset="0"/>
              </a:rPr>
              <a:pPr/>
              <a:t>9</a:t>
            </a:fld>
            <a:endParaRPr lang="en-US" sz="1100">
              <a:latin typeface="Calibri" pitchFamily="34" charset="0"/>
            </a:endParaRPr>
          </a:p>
        </p:txBody>
      </p:sp>
      <p:sp>
        <p:nvSpPr>
          <p:cNvPr id="41987"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sz="2400">
                <a:solidFill>
                  <a:schemeClr val="tx1"/>
                </a:solidFill>
                <a:latin typeface="Arial" pitchFamily="34" charset="0"/>
                <a:ea typeface="MS PGothic" pitchFamily="34" charset="-128"/>
              </a:defRPr>
            </a:lvl1pPr>
            <a:lvl2pPr marL="742950" indent="-285750" defTabSz="911225">
              <a:defRPr sz="2400">
                <a:solidFill>
                  <a:schemeClr val="tx1"/>
                </a:solidFill>
                <a:latin typeface="Arial" pitchFamily="34" charset="0"/>
                <a:ea typeface="MS PGothic" pitchFamily="34" charset="-128"/>
              </a:defRPr>
            </a:lvl2pPr>
            <a:lvl3pPr marL="1143000" indent="-228600" defTabSz="911225">
              <a:defRPr sz="2400">
                <a:solidFill>
                  <a:schemeClr val="tx1"/>
                </a:solidFill>
                <a:latin typeface="Arial" pitchFamily="34" charset="0"/>
                <a:ea typeface="MS PGothic" pitchFamily="34" charset="-128"/>
              </a:defRPr>
            </a:lvl3pPr>
            <a:lvl4pPr marL="1600200" indent="-228600" defTabSz="911225">
              <a:defRPr sz="2400">
                <a:solidFill>
                  <a:schemeClr val="tx1"/>
                </a:solidFill>
                <a:latin typeface="Arial" pitchFamily="34" charset="0"/>
                <a:ea typeface="MS PGothic" pitchFamily="34" charset="-128"/>
              </a:defRPr>
            </a:lvl4pPr>
            <a:lvl5pPr marL="2057400" indent="-228600" defTabSz="911225">
              <a:defRPr sz="2400">
                <a:solidFill>
                  <a:schemeClr val="tx1"/>
                </a:solidFill>
                <a:latin typeface="Arial" pitchFamily="34" charset="0"/>
                <a:ea typeface="MS PGothic" pitchFamily="34" charset="-128"/>
              </a:defRPr>
            </a:lvl5pPr>
            <a:lvl6pPr marL="2514600" indent="-228600" defTabSz="911225"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911225"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911225"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911225" eaLnBrk="0" fontAlgn="base" hangingPunct="0">
              <a:spcBef>
                <a:spcPct val="0"/>
              </a:spcBef>
              <a:spcAft>
                <a:spcPct val="0"/>
              </a:spcAft>
              <a:defRPr sz="2400">
                <a:solidFill>
                  <a:schemeClr val="tx1"/>
                </a:solidFill>
                <a:latin typeface="Arial" pitchFamily="34" charset="0"/>
                <a:ea typeface="MS PGothic" pitchFamily="34" charset="-128"/>
              </a:defRPr>
            </a:lvl9pPr>
          </a:lstStyle>
          <a:p>
            <a:fld id="{00CF9E16-313A-45E3-8127-8AC4880604D1}" type="slidenum">
              <a:rPr lang="en-US" sz="1100">
                <a:latin typeface="Calibri" pitchFamily="34" charset="0"/>
              </a:rPr>
              <a:pPr/>
              <a:t>10</a:t>
            </a:fld>
            <a:endParaRPr lang="en-US" sz="1100">
              <a:latin typeface="Calibri" pitchFamily="34" charset="0"/>
            </a:endParaRPr>
          </a:p>
        </p:txBody>
      </p:sp>
      <p:sp>
        <p:nvSpPr>
          <p:cNvPr id="43011"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whole inspectorate should have a consistent style for inspection reports that is used by everyone (using a standard format). Here are a few suggestions on making the report readable and effective:</a:t>
            </a:r>
          </a:p>
          <a:p>
            <a:endParaRPr lang="en-US" smtClean="0"/>
          </a:p>
          <a:p>
            <a:r>
              <a:rPr lang="en-US" smtClean="0"/>
              <a:t>Use the past tense: </a:t>
            </a:r>
            <a:r>
              <a:rPr lang="en-US" altLang="en-US" smtClean="0"/>
              <a:t>“</a:t>
            </a:r>
            <a:r>
              <a:rPr lang="en-US" smtClean="0"/>
              <a:t>It was observed...</a:t>
            </a:r>
            <a:r>
              <a:rPr lang="en-US" altLang="en-US" smtClean="0"/>
              <a:t>”</a:t>
            </a:r>
            <a:r>
              <a:rPr lang="en-US" smtClean="0"/>
              <a:t> or </a:t>
            </a:r>
            <a:r>
              <a:rPr lang="en-US" altLang="en-US" smtClean="0"/>
              <a:t>“</a:t>
            </a:r>
            <a:r>
              <a:rPr lang="en-US" smtClean="0"/>
              <a:t>It was noted that...</a:t>
            </a:r>
            <a:r>
              <a:rPr lang="en-US" altLang="en-US" smtClean="0"/>
              <a:t>”</a:t>
            </a:r>
            <a:endParaRPr lang="en-US" smtClean="0"/>
          </a:p>
          <a:p>
            <a:endParaRPr lang="en-US" smtClean="0"/>
          </a:p>
          <a:p>
            <a:r>
              <a:rPr lang="en-US" smtClean="0"/>
              <a:t>Keep it simple and based on fact - it is not necessary to complicate the report. There is no room for opinion or ambiguities - remember the specifics that we discussed earlier when referring to documents, products or equipment.</a:t>
            </a:r>
          </a:p>
          <a:p>
            <a:endParaRPr lang="en-US" smtClean="0"/>
          </a:p>
          <a:p>
            <a:r>
              <a:rPr lang="en-US" smtClean="0"/>
              <a:t>There are some aspects that should not be included in the report, although they may be discussed at the exit meeting if appropriate:</a:t>
            </a:r>
          </a:p>
          <a:p>
            <a:r>
              <a:rPr lang="en-US" smtClean="0"/>
              <a:t>Your subjective opinions as opposed to fact.</a:t>
            </a:r>
          </a:p>
          <a:p>
            <a:r>
              <a:rPr lang="en-US" smtClean="0"/>
              <a:t>Information that is not relevant to the inspection.</a:t>
            </a:r>
          </a:p>
          <a:p>
            <a:r>
              <a:rPr lang="en-US" smtClean="0"/>
              <a:t>Ambiguous statements that cannot be supported.</a:t>
            </a:r>
          </a:p>
          <a:p>
            <a:r>
              <a:rPr lang="en-US" smtClean="0"/>
              <a:t>Antagonistic statements that do not contribute to the inspection.</a:t>
            </a:r>
          </a:p>
          <a:p>
            <a:pPr>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sz="2400">
                <a:solidFill>
                  <a:schemeClr val="tx1"/>
                </a:solidFill>
                <a:latin typeface="Arial" pitchFamily="34" charset="0"/>
                <a:ea typeface="MS PGothic" pitchFamily="34" charset="-128"/>
              </a:defRPr>
            </a:lvl1pPr>
            <a:lvl2pPr marL="742950" indent="-285750" defTabSz="911225">
              <a:defRPr sz="2400">
                <a:solidFill>
                  <a:schemeClr val="tx1"/>
                </a:solidFill>
                <a:latin typeface="Arial" pitchFamily="34" charset="0"/>
                <a:ea typeface="MS PGothic" pitchFamily="34" charset="-128"/>
              </a:defRPr>
            </a:lvl2pPr>
            <a:lvl3pPr marL="1143000" indent="-228600" defTabSz="911225">
              <a:defRPr sz="2400">
                <a:solidFill>
                  <a:schemeClr val="tx1"/>
                </a:solidFill>
                <a:latin typeface="Arial" pitchFamily="34" charset="0"/>
                <a:ea typeface="MS PGothic" pitchFamily="34" charset="-128"/>
              </a:defRPr>
            </a:lvl3pPr>
            <a:lvl4pPr marL="1600200" indent="-228600" defTabSz="911225">
              <a:defRPr sz="2400">
                <a:solidFill>
                  <a:schemeClr val="tx1"/>
                </a:solidFill>
                <a:latin typeface="Arial" pitchFamily="34" charset="0"/>
                <a:ea typeface="MS PGothic" pitchFamily="34" charset="-128"/>
              </a:defRPr>
            </a:lvl4pPr>
            <a:lvl5pPr marL="2057400" indent="-228600" defTabSz="911225">
              <a:defRPr sz="2400">
                <a:solidFill>
                  <a:schemeClr val="tx1"/>
                </a:solidFill>
                <a:latin typeface="Arial" pitchFamily="34" charset="0"/>
                <a:ea typeface="MS PGothic" pitchFamily="34" charset="-128"/>
              </a:defRPr>
            </a:lvl5pPr>
            <a:lvl6pPr marL="2514600" indent="-228600" defTabSz="911225"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911225"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911225"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911225" eaLnBrk="0" fontAlgn="base" hangingPunct="0">
              <a:spcBef>
                <a:spcPct val="0"/>
              </a:spcBef>
              <a:spcAft>
                <a:spcPct val="0"/>
              </a:spcAft>
              <a:defRPr sz="2400">
                <a:solidFill>
                  <a:schemeClr val="tx1"/>
                </a:solidFill>
                <a:latin typeface="Arial" pitchFamily="34" charset="0"/>
                <a:ea typeface="MS PGothic" pitchFamily="34" charset="-128"/>
              </a:defRPr>
            </a:lvl9pPr>
          </a:lstStyle>
          <a:p>
            <a:fld id="{0C87C1BE-653C-47D1-874F-C4DB14071E91}" type="slidenum">
              <a:rPr lang="en-US" sz="1100">
                <a:latin typeface="Calibri" pitchFamily="34" charset="0"/>
              </a:rPr>
              <a:pPr/>
              <a:t>11</a:t>
            </a:fld>
            <a:endParaRPr lang="en-US" sz="1100">
              <a:latin typeface="Calibri" pitchFamily="34" charset="0"/>
            </a:endParaRPr>
          </a:p>
        </p:txBody>
      </p:sp>
      <p:sp>
        <p:nvSpPr>
          <p:cNvPr id="44035"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whole inspectorate should have a consistent style for inspection reports that is used by everyone (using a standard format). Here are a few suggestions on making the report readable and effective:</a:t>
            </a:r>
          </a:p>
          <a:p>
            <a:endParaRPr lang="en-US" smtClean="0"/>
          </a:p>
          <a:p>
            <a:r>
              <a:rPr lang="en-US" smtClean="0"/>
              <a:t>Use the past tense: </a:t>
            </a:r>
            <a:r>
              <a:rPr lang="en-US" altLang="en-US" smtClean="0"/>
              <a:t>“</a:t>
            </a:r>
            <a:r>
              <a:rPr lang="en-US" smtClean="0"/>
              <a:t>It was observed...</a:t>
            </a:r>
            <a:r>
              <a:rPr lang="en-US" altLang="en-US" smtClean="0"/>
              <a:t>”</a:t>
            </a:r>
            <a:r>
              <a:rPr lang="en-US" smtClean="0"/>
              <a:t> or </a:t>
            </a:r>
            <a:r>
              <a:rPr lang="en-US" altLang="en-US" smtClean="0"/>
              <a:t>“</a:t>
            </a:r>
            <a:r>
              <a:rPr lang="en-US" smtClean="0"/>
              <a:t>It was noted that...</a:t>
            </a:r>
            <a:r>
              <a:rPr lang="en-US" altLang="en-US" smtClean="0"/>
              <a:t>”</a:t>
            </a:r>
            <a:endParaRPr lang="en-US" smtClean="0"/>
          </a:p>
          <a:p>
            <a:endParaRPr lang="en-US" smtClean="0"/>
          </a:p>
          <a:p>
            <a:r>
              <a:rPr lang="en-US" smtClean="0"/>
              <a:t>Keep it simple and based on fact - it is not necessary to complicate the report. There is no room for opinion or ambiguities - remember the specifics that we discussed earlier when referring to documents, products or equipment.</a:t>
            </a:r>
          </a:p>
          <a:p>
            <a:endParaRPr lang="en-US" smtClean="0"/>
          </a:p>
          <a:p>
            <a:r>
              <a:rPr lang="en-US" smtClean="0"/>
              <a:t>There are some aspects that should not be included in the report, although they may be discussed at the exit meeting if appropriate:</a:t>
            </a:r>
          </a:p>
          <a:p>
            <a:r>
              <a:rPr lang="en-US" smtClean="0"/>
              <a:t>Your subjective opinions as opposed to fact.</a:t>
            </a:r>
          </a:p>
          <a:p>
            <a:r>
              <a:rPr lang="en-US" smtClean="0"/>
              <a:t>Information that is not relevant to the inspection.</a:t>
            </a:r>
          </a:p>
          <a:p>
            <a:r>
              <a:rPr lang="en-US" smtClean="0"/>
              <a:t>Ambiguous statements that cannot be supported.</a:t>
            </a:r>
          </a:p>
          <a:p>
            <a:r>
              <a:rPr lang="en-US" smtClean="0"/>
              <a:t>Antagonistic statements that do not contribute to the inspection.</a:t>
            </a:r>
          </a:p>
          <a:p>
            <a:pPr>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357313" y="3357563"/>
            <a:ext cx="6500812" cy="3170237"/>
          </a:xfrm>
          <a:prstGeom prst="rect">
            <a:avLst/>
          </a:prstGeom>
          <a:noFill/>
          <a:ln w="9525">
            <a:noFill/>
            <a:miter lim="800000"/>
            <a:headEnd/>
            <a:tailEnd/>
          </a:ln>
        </p:spPr>
        <p:txBody>
          <a:bodyPr>
            <a:spAutoFit/>
          </a:bodyPr>
          <a:lstStyle/>
          <a:p>
            <a:pPr algn="ctr" eaLnBrk="1" hangingPunct="1">
              <a:defRPr/>
            </a:pPr>
            <a:r>
              <a:rPr lang="id-ID" sz="2000">
                <a:latin typeface="Calibri" pitchFamily="34" charset="0"/>
                <a:cs typeface="Calibri" pitchFamily="34" charset="0"/>
              </a:rPr>
              <a:t>Prepared by:</a:t>
            </a:r>
          </a:p>
          <a:p>
            <a:pPr algn="ctr" eaLnBrk="1" hangingPunct="1">
              <a:defRPr/>
            </a:pPr>
            <a:endParaRPr lang="id-ID" sz="2000">
              <a:latin typeface="Calibri" pitchFamily="34" charset="0"/>
              <a:cs typeface="Calibri" pitchFamily="34" charset="0"/>
            </a:endParaRPr>
          </a:p>
          <a:p>
            <a:pPr algn="ctr" eaLnBrk="1" hangingPunct="1">
              <a:defRPr/>
            </a:pPr>
            <a:endParaRPr lang="id-ID" sz="2000">
              <a:latin typeface="Calibri" pitchFamily="34" charset="0"/>
              <a:cs typeface="Calibri" pitchFamily="34" charset="0"/>
            </a:endParaRPr>
          </a:p>
          <a:p>
            <a:pPr algn="ctr" eaLnBrk="1" hangingPunct="1">
              <a:defRPr/>
            </a:pPr>
            <a:endParaRPr lang="id-ID" sz="2000">
              <a:latin typeface="Calibri" pitchFamily="34" charset="0"/>
              <a:cs typeface="Calibri" pitchFamily="34" charset="0"/>
            </a:endParaRPr>
          </a:p>
          <a:p>
            <a:pPr algn="ctr" eaLnBrk="1" hangingPunct="1">
              <a:defRPr/>
            </a:pPr>
            <a:r>
              <a:rPr lang="id-ID" sz="2000">
                <a:latin typeface="Calibri" pitchFamily="34" charset="0"/>
                <a:cs typeface="Calibri" pitchFamily="34" charset="0"/>
              </a:rPr>
              <a:t>Approved by:</a:t>
            </a:r>
          </a:p>
          <a:p>
            <a:pPr algn="ctr" eaLnBrk="1" hangingPunct="1">
              <a:defRPr/>
            </a:pPr>
            <a:r>
              <a:rPr lang="id-ID" sz="2000">
                <a:latin typeface="Calibri" pitchFamily="34" charset="0"/>
                <a:cs typeface="Calibri" pitchFamily="34" charset="0"/>
              </a:rPr>
              <a:t>ASEAN TMHS GMP Task Force</a:t>
            </a:r>
          </a:p>
          <a:p>
            <a:pPr algn="ctr" eaLnBrk="1" hangingPunct="1">
              <a:defRPr/>
            </a:pPr>
            <a:r>
              <a:rPr lang="id-ID" sz="2000">
                <a:latin typeface="Calibri" pitchFamily="34" charset="0"/>
                <a:cs typeface="Calibri" pitchFamily="34" charset="0"/>
              </a:rPr>
              <a:t> </a:t>
            </a:r>
          </a:p>
          <a:p>
            <a:pPr algn="ctr" eaLnBrk="1" hangingPunct="1">
              <a:defRPr/>
            </a:pPr>
            <a:r>
              <a:rPr lang="id-ID" sz="2000">
                <a:latin typeface="Calibri" pitchFamily="34" charset="0"/>
                <a:cs typeface="Calibri" pitchFamily="34" charset="0"/>
              </a:rPr>
              <a:t>Endorsed by:</a:t>
            </a:r>
          </a:p>
          <a:p>
            <a:pPr algn="ctr" eaLnBrk="1" hangingPunct="1">
              <a:defRPr/>
            </a:pPr>
            <a:r>
              <a:rPr lang="id-ID" sz="2000">
                <a:latin typeface="Calibri" pitchFamily="34" charset="0"/>
                <a:cs typeface="Calibri" pitchFamily="34" charset="0"/>
              </a:rPr>
              <a:t>ASEAN TMHS Product Working Group </a:t>
            </a:r>
          </a:p>
          <a:p>
            <a:pPr algn="ctr" eaLnBrk="1" hangingPunct="1">
              <a:defRPr/>
            </a:pPr>
            <a:endParaRPr lang="id-ID" sz="2000">
              <a:latin typeface="Calibri" pitchFamily="34" charset="0"/>
              <a:cs typeface="Calibri" pitchFamily="34" charset="0"/>
            </a:endParaRPr>
          </a:p>
        </p:txBody>
      </p:sp>
      <p:pic>
        <p:nvPicPr>
          <p:cNvPr id="5" name="Content Placeholder 3" descr="Logo Asea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67175" y="2133600"/>
            <a:ext cx="1203325"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userDrawn="1"/>
        </p:nvSpPr>
        <p:spPr>
          <a:xfrm>
            <a:off x="428625" y="476250"/>
            <a:ext cx="8378825" cy="428625"/>
          </a:xfrm>
          <a:prstGeom prst="rect">
            <a:avLst/>
          </a:prstGeom>
        </p:spPr>
        <p:txBody>
          <a:bodyPr anchor="ctr"/>
          <a:lstStyle>
            <a:lvl1pPr>
              <a:defRPr sz="3600" baseline="0"/>
            </a:lvl1pPr>
          </a:lstStyle>
          <a:p>
            <a:pPr algn="ctr" fontAlgn="auto">
              <a:spcAft>
                <a:spcPts val="0"/>
              </a:spcAft>
              <a:defRPr/>
            </a:pPr>
            <a:r>
              <a:rPr lang="id-ID" sz="2000" b="1" dirty="0" smtClean="0">
                <a:latin typeface="+mj-lt"/>
                <a:cs typeface="Calibri"/>
              </a:rPr>
              <a:t>ASEAN Guideline</a:t>
            </a:r>
            <a:r>
              <a:rPr lang="en-US" sz="2000" b="1" dirty="0" smtClean="0">
                <a:latin typeface="+mj-lt"/>
                <a:cs typeface="Calibri"/>
              </a:rPr>
              <a:t>s </a:t>
            </a:r>
            <a:r>
              <a:rPr lang="id-ID" sz="2000" b="1" dirty="0" smtClean="0">
                <a:latin typeface="+mj-lt"/>
                <a:cs typeface="Calibri"/>
              </a:rPr>
              <a:t>on GMP for Traditional Medicines </a:t>
            </a:r>
            <a:r>
              <a:rPr lang="en-US" sz="2000" b="1" dirty="0" smtClean="0">
                <a:latin typeface="+mj-lt"/>
                <a:cs typeface="Calibri"/>
              </a:rPr>
              <a:t>/ Health Supplements (TM/HS)</a:t>
            </a:r>
            <a:endParaRPr lang="id-ID" sz="2000" b="1" dirty="0" smtClean="0">
              <a:latin typeface="+mj-lt"/>
              <a:ea typeface="MS PGothic" charset="0"/>
              <a:cs typeface="Calibri"/>
            </a:endParaRPr>
          </a:p>
        </p:txBody>
      </p:sp>
      <p:grpSp>
        <p:nvGrpSpPr>
          <p:cNvPr id="7" name="Group 11"/>
          <p:cNvGrpSpPr>
            <a:grpSpLocks/>
          </p:cNvGrpSpPr>
          <p:nvPr userDrawn="1"/>
        </p:nvGrpSpPr>
        <p:grpSpPr bwMode="auto">
          <a:xfrm>
            <a:off x="250825" y="6237288"/>
            <a:ext cx="8734425" cy="549275"/>
            <a:chOff x="251520" y="6237312"/>
            <a:chExt cx="8733996" cy="549220"/>
          </a:xfrm>
        </p:grpSpPr>
        <p:pic>
          <p:nvPicPr>
            <p:cNvPr id="8" name="Picture 10" descr="Brune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520" y="6237312"/>
              <a:ext cx="952000"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camboja.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0757" y="6252680"/>
              <a:ext cx="757375"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descr="laos.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74544" y="6268048"/>
              <a:ext cx="783998"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 descr="malaysia.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15588" y="6268048"/>
              <a:ext cx="799772"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4" descr="indonesia.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77624" y="6260364"/>
              <a:ext cx="767998"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5" descr="myanmar.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69148" y="6267164"/>
              <a:ext cx="889414"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6" descr="philipina.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28416" y="6282532"/>
              <a:ext cx="1008000"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7" descr="thailand.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400512" y="6273376"/>
              <a:ext cx="768000"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8" descr="vietnam.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8231870" y="6273376"/>
              <a:ext cx="753646"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9" descr="singapura.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593350" y="6275732"/>
              <a:ext cx="750522"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ctrTitle"/>
          </p:nvPr>
        </p:nvSpPr>
        <p:spPr>
          <a:xfrm>
            <a:off x="782982" y="905300"/>
            <a:ext cx="7772400" cy="1470025"/>
          </a:xfrm>
        </p:spPr>
        <p:txBody>
          <a:bodyPr>
            <a:normAutofit/>
          </a:bodyPr>
          <a:lstStyle>
            <a:lvl1pPr>
              <a:defRPr sz="4400" baseline="0">
                <a:latin typeface="+mn-lt"/>
                <a:cs typeface="Calibri"/>
              </a:defRPr>
            </a:lvl1pPr>
          </a:lstStyle>
          <a:p>
            <a:r>
              <a:rPr lang="en-US" dirty="0" smtClean="0"/>
              <a:t>Click to edit Master title style</a:t>
            </a:r>
            <a:endParaRPr lang="id-ID" dirty="0"/>
          </a:p>
        </p:txBody>
      </p:sp>
      <p:sp>
        <p:nvSpPr>
          <p:cNvPr id="3" name="Subtitle 2"/>
          <p:cNvSpPr>
            <a:spLocks noGrp="1"/>
          </p:cNvSpPr>
          <p:nvPr>
            <p:ph type="subTitle" idx="1"/>
          </p:nvPr>
        </p:nvSpPr>
        <p:spPr>
          <a:xfrm>
            <a:off x="1430630" y="3717032"/>
            <a:ext cx="6400800" cy="432048"/>
          </a:xfrm>
        </p:spPr>
        <p:txBody>
          <a:bodyPr>
            <a:noAutofit/>
          </a:bodyPr>
          <a:lstStyle>
            <a:lvl1pPr marL="0" indent="0" algn="ctr">
              <a:buNone/>
              <a:defRPr sz="2000">
                <a:solidFill>
                  <a:schemeClr val="tx1"/>
                </a:solidFill>
                <a:latin typeface="+mn-lt"/>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id-ID" dirty="0"/>
          </a:p>
        </p:txBody>
      </p:sp>
      <p:sp>
        <p:nvSpPr>
          <p:cNvPr id="18" name="Date Placeholder 3"/>
          <p:cNvSpPr>
            <a:spLocks noGrp="1"/>
          </p:cNvSpPr>
          <p:nvPr>
            <p:ph type="dt" sz="half" idx="10"/>
          </p:nvPr>
        </p:nvSpPr>
        <p:spPr/>
        <p:txBody>
          <a:bodyPr/>
          <a:lstStyle>
            <a:lvl1pPr>
              <a:defRPr smtClean="0"/>
            </a:lvl1pPr>
          </a:lstStyle>
          <a:p>
            <a:pPr>
              <a:defRPr/>
            </a:pPr>
            <a:fld id="{0DCD0585-51A6-4080-82C6-4D0F6A022C6D}" type="datetime1">
              <a:rPr lang="id-ID"/>
              <a:pPr>
                <a:defRPr/>
              </a:pPr>
              <a:t>12/06/2017</a:t>
            </a:fld>
            <a:endParaRPr lang="id-ID"/>
          </a:p>
        </p:txBody>
      </p:sp>
      <p:sp>
        <p:nvSpPr>
          <p:cNvPr id="19" name="Slide Number Placeholder 5"/>
          <p:cNvSpPr>
            <a:spLocks noGrp="1"/>
          </p:cNvSpPr>
          <p:nvPr>
            <p:ph type="sldNum" sz="quarter" idx="11"/>
          </p:nvPr>
        </p:nvSpPr>
        <p:spPr/>
        <p:txBody>
          <a:bodyPr/>
          <a:lstStyle>
            <a:lvl1pPr>
              <a:defRPr smtClean="0"/>
            </a:lvl1pPr>
          </a:lstStyle>
          <a:p>
            <a:pPr>
              <a:defRPr/>
            </a:pPr>
            <a:fld id="{BD8A76FB-07C9-4F86-A7F2-2222B2AEA400}" type="slidenum">
              <a:rPr lang="id-ID"/>
              <a:pPr>
                <a:defRPr/>
              </a:pPr>
              <a:t>‹#›</a:t>
            </a:fld>
            <a:endParaRPr lang="id-ID"/>
          </a:p>
        </p:txBody>
      </p:sp>
    </p:spTree>
    <p:extLst>
      <p:ext uri="{BB962C8B-B14F-4D97-AF65-F5344CB8AC3E}">
        <p14:creationId xmlns:p14="http://schemas.microsoft.com/office/powerpoint/2010/main" val="58471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Content Placeholder 3" descr="Logo Asea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40650" y="225425"/>
            <a:ext cx="917575"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6400800"/>
            <a:ext cx="9144000" cy="457200"/>
          </a:xfrm>
          <a:prstGeom prst="rect">
            <a:avLst/>
          </a:prstGeom>
          <a:solidFill>
            <a:srgbClr val="F790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schemeClr val="tx1"/>
              </a:solidFill>
              <a:ea typeface="MS PGothic" pitchFamily="34" charset="-128"/>
            </a:endParaRPr>
          </a:p>
        </p:txBody>
      </p:sp>
      <p:cxnSp>
        <p:nvCxnSpPr>
          <p:cNvPr id="6" name="Straight Connector 5"/>
          <p:cNvCxnSpPr/>
          <p:nvPr userDrawn="1"/>
        </p:nvCxnSpPr>
        <p:spPr>
          <a:xfrm>
            <a:off x="228600" y="1371600"/>
            <a:ext cx="8610600"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Footer Placeholder 5"/>
          <p:cNvSpPr txBox="1">
            <a:spLocks/>
          </p:cNvSpPr>
          <p:nvPr userDrawn="1"/>
        </p:nvSpPr>
        <p:spPr>
          <a:xfrm>
            <a:off x="0" y="6400800"/>
            <a:ext cx="9144000" cy="457200"/>
          </a:xfrm>
          <a:prstGeom prst="rect">
            <a:avLst/>
          </a:prstGeom>
          <a:ln w="25400" cap="flat" cmpd="sng" algn="ctr">
            <a:noFill/>
            <a:prstDash val="soli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en-GB" sz="1050" dirty="0">
                <a:solidFill>
                  <a:schemeClr val="tx1"/>
                </a:solidFill>
              </a:rPr>
              <a:t>ASEAN Guidelines on GMP for Traditional Medicines  / Health Supplements - 2015</a:t>
            </a:r>
          </a:p>
          <a:p>
            <a:pPr algn="ctr" fontAlgn="auto">
              <a:spcBef>
                <a:spcPts val="0"/>
              </a:spcBef>
              <a:spcAft>
                <a:spcPts val="0"/>
              </a:spcAft>
              <a:defRPr/>
            </a:pPr>
            <a:r>
              <a:rPr lang="en-GB" sz="1050" dirty="0">
                <a:solidFill>
                  <a:schemeClr val="tx1"/>
                </a:solidFill>
              </a:rPr>
              <a:t>Preparation of GMP Report</a:t>
            </a:r>
          </a:p>
        </p:txBody>
      </p:sp>
      <p:sp>
        <p:nvSpPr>
          <p:cNvPr id="2" name="Title 1"/>
          <p:cNvSpPr>
            <a:spLocks noGrp="1"/>
          </p:cNvSpPr>
          <p:nvPr>
            <p:ph type="title"/>
          </p:nvPr>
        </p:nvSpPr>
        <p:spPr>
          <a:xfrm>
            <a:off x="457200" y="274638"/>
            <a:ext cx="6995120" cy="1143000"/>
          </a:xfrm>
        </p:spPr>
        <p:txBody>
          <a:bodyPr/>
          <a:lstStyle>
            <a:lvl1pPr>
              <a:defRPr baseline="0">
                <a:solidFill>
                  <a:schemeClr val="tx1"/>
                </a:solidFill>
                <a:latin typeface="+mn-lt"/>
                <a:cs typeface="Calibri"/>
              </a:defRPr>
            </a:lvl1pPr>
          </a:lstStyle>
          <a:p>
            <a:r>
              <a:rPr lang="en-US" dirty="0" smtClean="0"/>
              <a:t>Click to edit Master title style</a:t>
            </a:r>
            <a:endParaRPr lang="id-ID" dirty="0"/>
          </a:p>
        </p:txBody>
      </p:sp>
      <p:sp>
        <p:nvSpPr>
          <p:cNvPr id="3" name="Vertical Text Placeholder 2"/>
          <p:cNvSpPr>
            <a:spLocks noGrp="1"/>
          </p:cNvSpPr>
          <p:nvPr>
            <p:ph type="body" orient="vert" idx="1"/>
          </p:nvPr>
        </p:nvSpPr>
        <p:spPr>
          <a:xfrm>
            <a:off x="457199" y="1600201"/>
            <a:ext cx="8201249" cy="4400592"/>
          </a:xfrm>
        </p:spPr>
        <p:txBody>
          <a:bodyPr vert="eaVert"/>
          <a:lstStyle>
            <a:lvl1pPr>
              <a:defRPr>
                <a:solidFill>
                  <a:schemeClr val="tx1"/>
                </a:solidFill>
                <a:latin typeface="+mn-lt"/>
                <a:cs typeface="Calibri"/>
              </a:defRPr>
            </a:lvl1pPr>
            <a:lvl2pPr>
              <a:defRPr>
                <a:solidFill>
                  <a:schemeClr val="tx1"/>
                </a:solidFill>
                <a:latin typeface="+mn-lt"/>
                <a:cs typeface="Calibri"/>
              </a:defRPr>
            </a:lvl2pPr>
            <a:lvl3pPr>
              <a:defRPr>
                <a:solidFill>
                  <a:schemeClr val="tx1"/>
                </a:solidFill>
                <a:latin typeface="+mn-lt"/>
                <a:cs typeface="Calibri"/>
              </a:defRPr>
            </a:lvl3pPr>
            <a:lvl4pPr>
              <a:defRPr>
                <a:solidFill>
                  <a:schemeClr val="tx1"/>
                </a:solidFill>
                <a:latin typeface="+mn-lt"/>
                <a:cs typeface="Calibri"/>
              </a:defRPr>
            </a:lvl4pPr>
            <a:lvl5pPr>
              <a:defRPr>
                <a:solidFill>
                  <a:schemeClr val="tx1"/>
                </a:solidFill>
                <a:latin typeface="+mn-lt"/>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d-ID" dirty="0"/>
          </a:p>
        </p:txBody>
      </p:sp>
      <p:sp>
        <p:nvSpPr>
          <p:cNvPr id="8" name="Date Placeholder 4"/>
          <p:cNvSpPr>
            <a:spLocks noGrp="1"/>
          </p:cNvSpPr>
          <p:nvPr>
            <p:ph type="dt" sz="half" idx="10"/>
          </p:nvPr>
        </p:nvSpPr>
        <p:spPr>
          <a:xfrm>
            <a:off x="457200" y="6416675"/>
            <a:ext cx="2133600" cy="365125"/>
          </a:xfrm>
        </p:spPr>
        <p:txBody>
          <a:bodyPr/>
          <a:lstStyle>
            <a:lvl1pPr>
              <a:defRPr>
                <a:solidFill>
                  <a:schemeClr val="tx1"/>
                </a:solidFill>
                <a:latin typeface="Calibri" pitchFamily="34" charset="0"/>
                <a:ea typeface="MS PGothic" pitchFamily="34" charset="-128"/>
                <a:cs typeface="Calibri"/>
              </a:defRPr>
            </a:lvl1pPr>
          </a:lstStyle>
          <a:p>
            <a:pPr>
              <a:defRPr/>
            </a:pPr>
            <a:endParaRPr lang="en-US"/>
          </a:p>
        </p:txBody>
      </p:sp>
      <p:sp>
        <p:nvSpPr>
          <p:cNvPr id="9" name="Footer Placeholder 5"/>
          <p:cNvSpPr>
            <a:spLocks noGrp="1"/>
          </p:cNvSpPr>
          <p:nvPr>
            <p:ph type="ftr" sz="quarter" idx="11"/>
          </p:nvPr>
        </p:nvSpPr>
        <p:spPr>
          <a:xfrm>
            <a:off x="3124200" y="640080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MS PGothic" pitchFamily="34" charset="-128"/>
                <a:cs typeface="Calibri"/>
              </a:defRPr>
            </a:lvl1pPr>
          </a:lstStyle>
          <a:p>
            <a:pPr>
              <a:defRPr/>
            </a:pPr>
            <a:endParaRPr lang="en-US"/>
          </a:p>
        </p:txBody>
      </p:sp>
      <p:sp>
        <p:nvSpPr>
          <p:cNvPr id="10" name="Slide Number Placeholder 6"/>
          <p:cNvSpPr>
            <a:spLocks noGrp="1"/>
          </p:cNvSpPr>
          <p:nvPr>
            <p:ph type="sldNum" sz="quarter" idx="12"/>
          </p:nvPr>
        </p:nvSpPr>
        <p:spPr>
          <a:xfrm>
            <a:off x="6553200" y="6416675"/>
            <a:ext cx="2133600" cy="365125"/>
          </a:xfrm>
        </p:spPr>
        <p:txBody>
          <a:bodyPr/>
          <a:lstStyle>
            <a:lvl1pPr>
              <a:defRPr smtClean="0">
                <a:solidFill>
                  <a:schemeClr val="tx1"/>
                </a:solidFill>
              </a:defRPr>
            </a:lvl1pPr>
          </a:lstStyle>
          <a:p>
            <a:pPr>
              <a:defRPr/>
            </a:pPr>
            <a:fld id="{63477116-08F3-41DD-A51E-36CAA7E323AA}" type="slidenum">
              <a:rPr lang="id-ID"/>
              <a:pPr>
                <a:defRPr/>
              </a:pPr>
              <a:t>‹#›</a:t>
            </a:fld>
            <a:endParaRPr lang="id-ID"/>
          </a:p>
        </p:txBody>
      </p:sp>
    </p:spTree>
    <p:extLst>
      <p:ext uri="{BB962C8B-B14F-4D97-AF65-F5344CB8AC3E}">
        <p14:creationId xmlns:p14="http://schemas.microsoft.com/office/powerpoint/2010/main" val="3086641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Content Placeholder 3" descr="Logo Asea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59688" y="188913"/>
            <a:ext cx="10795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6400800"/>
            <a:ext cx="9144000" cy="457200"/>
          </a:xfrm>
          <a:prstGeom prst="rect">
            <a:avLst/>
          </a:prstGeom>
          <a:solidFill>
            <a:srgbClr val="F790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schemeClr val="tx1"/>
              </a:solidFill>
              <a:ea typeface="MS PGothic" pitchFamily="34" charset="-128"/>
            </a:endParaRPr>
          </a:p>
        </p:txBody>
      </p:sp>
      <p:cxnSp>
        <p:nvCxnSpPr>
          <p:cNvPr id="6" name="Straight Connector 5"/>
          <p:cNvCxnSpPr/>
          <p:nvPr userDrawn="1"/>
        </p:nvCxnSpPr>
        <p:spPr>
          <a:xfrm>
            <a:off x="6629400" y="188913"/>
            <a:ext cx="0" cy="6059487"/>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Footer Placeholder 5"/>
          <p:cNvSpPr txBox="1">
            <a:spLocks/>
          </p:cNvSpPr>
          <p:nvPr userDrawn="1"/>
        </p:nvSpPr>
        <p:spPr>
          <a:xfrm>
            <a:off x="0" y="6400800"/>
            <a:ext cx="9144000" cy="457200"/>
          </a:xfrm>
          <a:prstGeom prst="rect">
            <a:avLst/>
          </a:prstGeom>
          <a:ln w="25400" cap="flat" cmpd="sng" algn="ctr">
            <a:noFill/>
            <a:prstDash val="soli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en-GB" sz="1050" dirty="0">
                <a:solidFill>
                  <a:schemeClr val="tx1"/>
                </a:solidFill>
              </a:rPr>
              <a:t>ASEAN Guidelines on GMP for Traditional Medicines  / Health Supplements - 2015</a:t>
            </a:r>
          </a:p>
          <a:p>
            <a:pPr algn="ctr" fontAlgn="auto">
              <a:spcBef>
                <a:spcPts val="0"/>
              </a:spcBef>
              <a:spcAft>
                <a:spcPts val="0"/>
              </a:spcAft>
              <a:defRPr/>
            </a:pPr>
            <a:r>
              <a:rPr lang="en-GB" sz="1050" dirty="0">
                <a:solidFill>
                  <a:schemeClr val="tx1"/>
                </a:solidFill>
              </a:rPr>
              <a:t>Preparation of GMP Report</a:t>
            </a:r>
          </a:p>
        </p:txBody>
      </p:sp>
      <p:sp>
        <p:nvSpPr>
          <p:cNvPr id="2" name="Vertical Title 1"/>
          <p:cNvSpPr>
            <a:spLocks noGrp="1"/>
          </p:cNvSpPr>
          <p:nvPr>
            <p:ph type="title" orient="vert"/>
          </p:nvPr>
        </p:nvSpPr>
        <p:spPr>
          <a:xfrm>
            <a:off x="6629400" y="1305811"/>
            <a:ext cx="2057400" cy="4571462"/>
          </a:xfrm>
        </p:spPr>
        <p:txBody>
          <a:bodyPr vert="eaVert"/>
          <a:lstStyle>
            <a:lvl1pPr>
              <a:defRPr baseline="0">
                <a:solidFill>
                  <a:schemeClr val="tx1"/>
                </a:solidFill>
                <a:latin typeface="+mn-lt"/>
                <a:cs typeface="Calibri"/>
              </a:defRPr>
            </a:lvl1pPr>
          </a:lstStyle>
          <a:p>
            <a:r>
              <a:rPr lang="en-US" dirty="0" smtClean="0"/>
              <a:t>Click to edit Master title style</a:t>
            </a:r>
            <a:endParaRPr lang="id-ID"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solidFill>
                  <a:schemeClr val="tx1"/>
                </a:solidFill>
                <a:latin typeface="+mn-lt"/>
                <a:cs typeface="Calibri"/>
              </a:defRPr>
            </a:lvl1pPr>
            <a:lvl2pPr>
              <a:defRPr>
                <a:solidFill>
                  <a:schemeClr val="tx1"/>
                </a:solidFill>
                <a:latin typeface="+mn-lt"/>
                <a:cs typeface="Calibri"/>
              </a:defRPr>
            </a:lvl2pPr>
            <a:lvl3pPr>
              <a:defRPr>
                <a:solidFill>
                  <a:schemeClr val="tx1"/>
                </a:solidFill>
                <a:latin typeface="+mn-lt"/>
                <a:cs typeface="Calibri"/>
              </a:defRPr>
            </a:lvl3pPr>
            <a:lvl4pPr>
              <a:defRPr>
                <a:solidFill>
                  <a:schemeClr val="tx1"/>
                </a:solidFill>
                <a:latin typeface="+mn-lt"/>
                <a:cs typeface="Calibri"/>
              </a:defRPr>
            </a:lvl4pPr>
            <a:lvl5pPr>
              <a:defRPr>
                <a:solidFill>
                  <a:schemeClr val="tx1"/>
                </a:solidFill>
                <a:latin typeface="+mn-lt"/>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d-ID" dirty="0"/>
          </a:p>
        </p:txBody>
      </p:sp>
      <p:sp>
        <p:nvSpPr>
          <p:cNvPr id="8" name="Date Placeholder 4"/>
          <p:cNvSpPr>
            <a:spLocks noGrp="1"/>
          </p:cNvSpPr>
          <p:nvPr>
            <p:ph type="dt" sz="half" idx="10"/>
          </p:nvPr>
        </p:nvSpPr>
        <p:spPr>
          <a:xfrm>
            <a:off x="457200" y="6416675"/>
            <a:ext cx="2133600" cy="365125"/>
          </a:xfrm>
        </p:spPr>
        <p:txBody>
          <a:bodyPr/>
          <a:lstStyle>
            <a:lvl1pPr>
              <a:defRPr>
                <a:solidFill>
                  <a:schemeClr val="tx1"/>
                </a:solidFill>
                <a:latin typeface="Calibri" pitchFamily="34" charset="0"/>
                <a:ea typeface="MS PGothic" pitchFamily="34" charset="-128"/>
                <a:cs typeface="Calibri"/>
              </a:defRPr>
            </a:lvl1pPr>
          </a:lstStyle>
          <a:p>
            <a:pPr>
              <a:defRPr/>
            </a:pPr>
            <a:endParaRPr lang="en-US"/>
          </a:p>
        </p:txBody>
      </p:sp>
      <p:sp>
        <p:nvSpPr>
          <p:cNvPr id="9" name="Footer Placeholder 5"/>
          <p:cNvSpPr>
            <a:spLocks noGrp="1"/>
          </p:cNvSpPr>
          <p:nvPr>
            <p:ph type="ftr" sz="quarter" idx="11"/>
          </p:nvPr>
        </p:nvSpPr>
        <p:spPr>
          <a:xfrm>
            <a:off x="3124200" y="640080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MS PGothic" pitchFamily="34" charset="-128"/>
                <a:cs typeface="Calibri"/>
              </a:defRPr>
            </a:lvl1pPr>
          </a:lstStyle>
          <a:p>
            <a:pPr>
              <a:defRPr/>
            </a:pPr>
            <a:endParaRPr lang="en-US"/>
          </a:p>
        </p:txBody>
      </p:sp>
      <p:sp>
        <p:nvSpPr>
          <p:cNvPr id="10" name="Slide Number Placeholder 6"/>
          <p:cNvSpPr>
            <a:spLocks noGrp="1"/>
          </p:cNvSpPr>
          <p:nvPr>
            <p:ph type="sldNum" sz="quarter" idx="12"/>
          </p:nvPr>
        </p:nvSpPr>
        <p:spPr>
          <a:xfrm>
            <a:off x="6553200" y="6416675"/>
            <a:ext cx="2133600" cy="365125"/>
          </a:xfrm>
        </p:spPr>
        <p:txBody>
          <a:bodyPr/>
          <a:lstStyle>
            <a:lvl1pPr>
              <a:defRPr smtClean="0">
                <a:solidFill>
                  <a:schemeClr val="tx1"/>
                </a:solidFill>
              </a:defRPr>
            </a:lvl1pPr>
          </a:lstStyle>
          <a:p>
            <a:pPr>
              <a:defRPr/>
            </a:pPr>
            <a:fld id="{5AFFB3A1-4005-4476-9081-B60E1BD29752}" type="slidenum">
              <a:rPr lang="id-ID"/>
              <a:pPr>
                <a:defRPr/>
              </a:pPr>
              <a:t>‹#›</a:t>
            </a:fld>
            <a:endParaRPr lang="id-ID"/>
          </a:p>
        </p:txBody>
      </p:sp>
    </p:spTree>
    <p:extLst>
      <p:ext uri="{BB962C8B-B14F-4D97-AF65-F5344CB8AC3E}">
        <p14:creationId xmlns:p14="http://schemas.microsoft.com/office/powerpoint/2010/main" val="1549794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xfrm>
            <a:off x="457200" y="6245225"/>
            <a:ext cx="2133600" cy="476250"/>
          </a:xfrm>
        </p:spPr>
        <p:txBody>
          <a:bodyPr/>
          <a:lstStyle>
            <a:lvl1pPr>
              <a:defRPr smtClean="0"/>
            </a:lvl1pPr>
          </a:lstStyle>
          <a:p>
            <a:pPr>
              <a:defRPr/>
            </a:pPr>
            <a:fld id="{27DE2D8A-B40D-4EF8-A751-6FB74758BE35}" type="datetime1">
              <a:rPr lang="en-US"/>
              <a:pPr>
                <a:defRPr/>
              </a:pPr>
              <a:t>6/12/2017</a:t>
            </a:fld>
            <a:endParaRPr lang="en-US"/>
          </a:p>
        </p:txBody>
      </p:sp>
      <p:sp>
        <p:nvSpPr>
          <p:cNvPr id="6" name="Rectangle 5"/>
          <p:cNvSpPr>
            <a:spLocks noGrp="1" noChangeArrowheads="1"/>
          </p:cNvSpPr>
          <p:nvPr>
            <p:ph type="sldNum" sz="quarter" idx="11"/>
          </p:nvPr>
        </p:nvSpPr>
        <p:spPr>
          <a:xfrm>
            <a:off x="6553200" y="6245225"/>
            <a:ext cx="2133600" cy="476250"/>
          </a:xfrm>
        </p:spPr>
        <p:txBody>
          <a:bodyPr/>
          <a:lstStyle>
            <a:lvl1pPr>
              <a:defRPr smtClean="0"/>
            </a:lvl1pPr>
          </a:lstStyle>
          <a:p>
            <a:pPr>
              <a:defRPr/>
            </a:pPr>
            <a:fld id="{AAE1AA4F-D3D7-4B80-ACF0-2CE6E6DA6FF4}" type="slidenum">
              <a:rPr lang="en-US"/>
              <a:pPr>
                <a:defRPr/>
              </a:pPr>
              <a:t>‹#›</a:t>
            </a:fld>
            <a:endParaRPr lang="en-US"/>
          </a:p>
        </p:txBody>
      </p:sp>
    </p:spTree>
    <p:extLst>
      <p:ext uri="{BB962C8B-B14F-4D97-AF65-F5344CB8AC3E}">
        <p14:creationId xmlns:p14="http://schemas.microsoft.com/office/powerpoint/2010/main" val="2953080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Content Placeholder 3" descr="Logo Asea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313" y="214313"/>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6324600"/>
            <a:ext cx="9144000" cy="53340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en-US" sz="1800">
              <a:solidFill>
                <a:schemeClr val="tx1"/>
              </a:solidFill>
              <a:ea typeface="MS PGothic" pitchFamily="34" charset="-128"/>
            </a:endParaRPr>
          </a:p>
        </p:txBody>
      </p:sp>
      <p:cxnSp>
        <p:nvCxnSpPr>
          <p:cNvPr id="6" name="Straight Connector 5"/>
          <p:cNvCxnSpPr/>
          <p:nvPr userDrawn="1"/>
        </p:nvCxnSpPr>
        <p:spPr>
          <a:xfrm>
            <a:off x="228600" y="1371600"/>
            <a:ext cx="8610600"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Footer Placeholder 5"/>
          <p:cNvSpPr txBox="1">
            <a:spLocks/>
          </p:cNvSpPr>
          <p:nvPr userDrawn="1"/>
        </p:nvSpPr>
        <p:spPr>
          <a:xfrm>
            <a:off x="0" y="6400800"/>
            <a:ext cx="9144000" cy="457200"/>
          </a:xfrm>
          <a:prstGeom prst="rect">
            <a:avLst/>
          </a:prstGeom>
          <a:ln w="25400" cap="flat" cmpd="sng" algn="ctr">
            <a:noFill/>
            <a:prstDash val="soli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en-GB" sz="1050" dirty="0">
                <a:solidFill>
                  <a:schemeClr val="tx1"/>
                </a:solidFill>
              </a:rPr>
              <a:t>ASEAN Guidelines on GMP for Traditional Medicines  / Health Supplements - 2015</a:t>
            </a:r>
          </a:p>
          <a:p>
            <a:pPr algn="ctr" fontAlgn="auto">
              <a:spcBef>
                <a:spcPts val="0"/>
              </a:spcBef>
              <a:spcAft>
                <a:spcPts val="0"/>
              </a:spcAft>
              <a:defRPr/>
            </a:pPr>
            <a:r>
              <a:rPr lang="en-GB" sz="1050" dirty="0">
                <a:solidFill>
                  <a:schemeClr val="tx1"/>
                </a:solidFill>
              </a:rPr>
              <a:t>Preparation of GMP Report</a:t>
            </a:r>
          </a:p>
        </p:txBody>
      </p:sp>
      <p:sp>
        <p:nvSpPr>
          <p:cNvPr id="2" name="Title 1"/>
          <p:cNvSpPr>
            <a:spLocks noGrp="1"/>
          </p:cNvSpPr>
          <p:nvPr>
            <p:ph type="title"/>
          </p:nvPr>
        </p:nvSpPr>
        <p:spPr>
          <a:xfrm>
            <a:off x="1294402" y="152400"/>
            <a:ext cx="7392398" cy="1143000"/>
          </a:xfrm>
        </p:spPr>
        <p:txBody>
          <a:bodyPr/>
          <a:lstStyle>
            <a:lvl1pPr>
              <a:defRPr>
                <a:solidFill>
                  <a:schemeClr val="tx1"/>
                </a:solidFill>
                <a:latin typeface="+mn-lt"/>
                <a:cs typeface="Calibri"/>
              </a:defRPr>
            </a:lvl1pPr>
          </a:lstStyle>
          <a:p>
            <a:r>
              <a:rPr lang="en-US" dirty="0" smtClean="0"/>
              <a:t>Click to edit Master title style</a:t>
            </a:r>
            <a:endParaRPr lang="id-ID" dirty="0"/>
          </a:p>
        </p:txBody>
      </p:sp>
      <p:sp>
        <p:nvSpPr>
          <p:cNvPr id="3" name="Content Placeholder 2"/>
          <p:cNvSpPr>
            <a:spLocks noGrp="1"/>
          </p:cNvSpPr>
          <p:nvPr>
            <p:ph idx="1"/>
          </p:nvPr>
        </p:nvSpPr>
        <p:spPr/>
        <p:txBody>
          <a:bodyPr>
            <a:normAutofit/>
          </a:bodyPr>
          <a:lstStyle>
            <a:lvl1pPr>
              <a:defRPr sz="2800">
                <a:solidFill>
                  <a:schemeClr val="tx1"/>
                </a:solidFill>
                <a:latin typeface="+mn-lt"/>
                <a:cs typeface="Calibri"/>
              </a:defRPr>
            </a:lvl1pPr>
            <a:lvl2pPr>
              <a:defRPr sz="2400">
                <a:solidFill>
                  <a:schemeClr val="tx1"/>
                </a:solidFill>
                <a:latin typeface="+mn-lt"/>
                <a:cs typeface="Calibri"/>
              </a:defRPr>
            </a:lvl2pPr>
            <a:lvl3pPr>
              <a:defRPr sz="2000">
                <a:solidFill>
                  <a:schemeClr val="tx1"/>
                </a:solidFill>
                <a:latin typeface="+mn-lt"/>
                <a:cs typeface="Calibri"/>
              </a:defRPr>
            </a:lvl3pPr>
            <a:lvl4pPr>
              <a:defRPr sz="1800">
                <a:solidFill>
                  <a:schemeClr val="tx1"/>
                </a:solidFill>
                <a:latin typeface="+mn-lt"/>
                <a:cs typeface="Calibri"/>
              </a:defRPr>
            </a:lvl4pPr>
            <a:lvl5pPr>
              <a:defRPr sz="1800">
                <a:solidFill>
                  <a:schemeClr val="tx1"/>
                </a:solidFill>
                <a:latin typeface="+mn-lt"/>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d-ID" dirty="0"/>
          </a:p>
        </p:txBody>
      </p:sp>
      <p:sp>
        <p:nvSpPr>
          <p:cNvPr id="8" name="Date Placeholder 1"/>
          <p:cNvSpPr>
            <a:spLocks noGrp="1"/>
          </p:cNvSpPr>
          <p:nvPr>
            <p:ph type="dt" sz="half" idx="10"/>
          </p:nvPr>
        </p:nvSpPr>
        <p:spPr/>
        <p:txBody>
          <a:bodyPr/>
          <a:lstStyle>
            <a:lvl1pPr>
              <a:defRPr>
                <a:solidFill>
                  <a:schemeClr val="tx1"/>
                </a:solidFill>
                <a:latin typeface="Calibri" pitchFamily="34" charset="0"/>
                <a:ea typeface="MS PGothic" pitchFamily="34" charset="-128"/>
                <a:cs typeface="+mn-cs"/>
              </a:defRPr>
            </a:lvl1pPr>
          </a:lstStyle>
          <a:p>
            <a:pPr>
              <a:defRPr/>
            </a:pPr>
            <a:endParaRPr lang="en-US"/>
          </a:p>
        </p:txBody>
      </p:sp>
      <p:sp>
        <p:nvSpPr>
          <p:cNvPr id="9" name="Slide Number Placeholder 3"/>
          <p:cNvSpPr>
            <a:spLocks noGrp="1"/>
          </p:cNvSpPr>
          <p:nvPr>
            <p:ph type="sldNum" sz="quarter" idx="11"/>
          </p:nvPr>
        </p:nvSpPr>
        <p:spPr/>
        <p:txBody>
          <a:bodyPr/>
          <a:lstStyle>
            <a:lvl1pPr>
              <a:defRPr smtClean="0">
                <a:solidFill>
                  <a:schemeClr val="tx1"/>
                </a:solidFill>
              </a:defRPr>
            </a:lvl1pPr>
          </a:lstStyle>
          <a:p>
            <a:pPr>
              <a:defRPr/>
            </a:pPr>
            <a:fld id="{C1E0DC16-B5A6-4252-9CDB-1CE419021D4F}" type="slidenum">
              <a:rPr lang="en-US"/>
              <a:pPr>
                <a:defRPr/>
              </a:pPr>
              <a:t>‹#›</a:t>
            </a:fld>
            <a:endParaRPr lang="en-US"/>
          </a:p>
        </p:txBody>
      </p:sp>
    </p:spTree>
    <p:extLst>
      <p:ext uri="{BB962C8B-B14F-4D97-AF65-F5344CB8AC3E}">
        <p14:creationId xmlns:p14="http://schemas.microsoft.com/office/powerpoint/2010/main" val="1236454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6400800"/>
            <a:ext cx="9144000" cy="457200"/>
          </a:xfrm>
          <a:prstGeom prst="rect">
            <a:avLst/>
          </a:prstGeom>
          <a:solidFill>
            <a:srgbClr val="F790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schemeClr val="tx1"/>
              </a:solidFill>
              <a:ea typeface="MS PGothic" pitchFamily="34" charset="-128"/>
            </a:endParaRPr>
          </a:p>
        </p:txBody>
      </p:sp>
      <p:pic>
        <p:nvPicPr>
          <p:cNvPr id="5" name="Content Placeholder 3" descr="Logo Asea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0" y="228600"/>
            <a:ext cx="9461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228600" y="1365250"/>
            <a:ext cx="8610600"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Footer Placeholder 5"/>
          <p:cNvSpPr txBox="1">
            <a:spLocks/>
          </p:cNvSpPr>
          <p:nvPr userDrawn="1"/>
        </p:nvSpPr>
        <p:spPr>
          <a:xfrm>
            <a:off x="0" y="6400800"/>
            <a:ext cx="9144000" cy="457200"/>
          </a:xfrm>
          <a:prstGeom prst="rect">
            <a:avLst/>
          </a:prstGeom>
          <a:ln w="25400" cap="flat" cmpd="sng" algn="ctr">
            <a:noFill/>
            <a:prstDash val="soli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en-GB" sz="1050" dirty="0">
                <a:solidFill>
                  <a:schemeClr val="tx1"/>
                </a:solidFill>
              </a:rPr>
              <a:t>ASEAN Guidelines on GMP for Traditional Medicines  / Health Supplements - 2015</a:t>
            </a:r>
          </a:p>
          <a:p>
            <a:pPr algn="ctr" fontAlgn="auto">
              <a:spcBef>
                <a:spcPts val="0"/>
              </a:spcBef>
              <a:spcAft>
                <a:spcPts val="0"/>
              </a:spcAft>
              <a:defRPr/>
            </a:pPr>
            <a:r>
              <a:rPr lang="en-GB" sz="1050" dirty="0">
                <a:solidFill>
                  <a:schemeClr val="tx1"/>
                </a:solidFill>
              </a:rPr>
              <a:t>Preparation of GMP Report</a:t>
            </a:r>
          </a:p>
        </p:txBody>
      </p:sp>
      <p:sp>
        <p:nvSpPr>
          <p:cNvPr id="2" name="Title 1"/>
          <p:cNvSpPr>
            <a:spLocks noGrp="1"/>
          </p:cNvSpPr>
          <p:nvPr>
            <p:ph type="title"/>
          </p:nvPr>
        </p:nvSpPr>
        <p:spPr>
          <a:xfrm>
            <a:off x="722313" y="4406900"/>
            <a:ext cx="7772400" cy="1362075"/>
          </a:xfrm>
        </p:spPr>
        <p:txBody>
          <a:bodyPr anchor="t"/>
          <a:lstStyle>
            <a:lvl1pPr algn="ctr">
              <a:defRPr sz="4000" b="1" cap="all">
                <a:solidFill>
                  <a:schemeClr val="tx1"/>
                </a:solidFill>
                <a:latin typeface="+mn-lt"/>
                <a:cs typeface="Calibri"/>
              </a:defRPr>
            </a:lvl1pPr>
          </a:lstStyle>
          <a:p>
            <a:r>
              <a:rPr lang="en-US" dirty="0" smtClean="0"/>
              <a:t>Click to edit Master title style</a:t>
            </a:r>
            <a:endParaRPr lang="id-ID" dirty="0"/>
          </a:p>
        </p:txBody>
      </p:sp>
      <p:sp>
        <p:nvSpPr>
          <p:cNvPr id="9" name="Text Placeholder 2"/>
          <p:cNvSpPr>
            <a:spLocks noGrp="1"/>
          </p:cNvSpPr>
          <p:nvPr>
            <p:ph type="body" idx="1"/>
          </p:nvPr>
        </p:nvSpPr>
        <p:spPr>
          <a:xfrm>
            <a:off x="1371600" y="228600"/>
            <a:ext cx="7467600" cy="994532"/>
          </a:xfrm>
        </p:spPr>
        <p:txBody>
          <a:bodyPr anchor="b">
            <a:normAutofit/>
          </a:bodyPr>
          <a:lstStyle>
            <a:lvl1pPr marL="0" indent="0" algn="ctr">
              <a:buNone/>
              <a:defRPr sz="4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0"/>
          </p:nvPr>
        </p:nvSpPr>
        <p:spPr>
          <a:xfrm>
            <a:off x="457200" y="6416675"/>
            <a:ext cx="2133600" cy="365125"/>
          </a:xfrm>
        </p:spPr>
        <p:txBody>
          <a:bodyPr/>
          <a:lstStyle>
            <a:lvl1pPr>
              <a:defRPr>
                <a:solidFill>
                  <a:schemeClr val="tx1"/>
                </a:solidFill>
                <a:latin typeface="Calibri" pitchFamily="34" charset="0"/>
                <a:ea typeface="MS PGothic" pitchFamily="34" charset="-128"/>
                <a:cs typeface="+mn-cs"/>
              </a:defRPr>
            </a:lvl1pPr>
          </a:lstStyle>
          <a:p>
            <a:pPr>
              <a:defRPr/>
            </a:pPr>
            <a:endParaRPr lang="en-US"/>
          </a:p>
        </p:txBody>
      </p:sp>
      <p:sp>
        <p:nvSpPr>
          <p:cNvPr id="10" name="Footer Placeholder 4"/>
          <p:cNvSpPr>
            <a:spLocks noGrp="1"/>
          </p:cNvSpPr>
          <p:nvPr>
            <p:ph type="ftr" sz="quarter" idx="11"/>
          </p:nvPr>
        </p:nvSpPr>
        <p:spPr>
          <a:xfrm>
            <a:off x="3124200" y="6416675"/>
            <a:ext cx="2895600" cy="365125"/>
          </a:xfrm>
          <a:prstGeom prst="rect">
            <a:avLst/>
          </a:prstGeom>
        </p:spPr>
        <p:txBody>
          <a:bodyPr vert="horz" wrap="square" lIns="91440" tIns="45720" rIns="91440" bIns="45720" numCol="1" anchor="t" anchorCtr="0" compatLnSpc="1">
            <a:prstTxWarp prst="textNoShape">
              <a:avLst/>
            </a:prstTxWarp>
          </a:bodyPr>
          <a:lstStyle>
            <a:lvl1pPr>
              <a:defRPr sz="1200">
                <a:latin typeface="Calibri"/>
                <a:ea typeface="MS PGothic" pitchFamily="34" charset="-128"/>
                <a:cs typeface="+mn-cs"/>
              </a:defRPr>
            </a:lvl1pPr>
          </a:lstStyle>
          <a:p>
            <a:pPr>
              <a:defRPr/>
            </a:pPr>
            <a:endParaRPr lang="en-US"/>
          </a:p>
        </p:txBody>
      </p:sp>
      <p:sp>
        <p:nvSpPr>
          <p:cNvPr id="11" name="Slide Number Placeholder 5"/>
          <p:cNvSpPr>
            <a:spLocks noGrp="1"/>
          </p:cNvSpPr>
          <p:nvPr>
            <p:ph type="sldNum" sz="quarter" idx="12"/>
          </p:nvPr>
        </p:nvSpPr>
        <p:spPr>
          <a:xfrm>
            <a:off x="6553200" y="6416675"/>
            <a:ext cx="2133600" cy="365125"/>
          </a:xfrm>
        </p:spPr>
        <p:txBody>
          <a:bodyPr/>
          <a:lstStyle>
            <a:lvl1pPr>
              <a:defRPr smtClean="0">
                <a:solidFill>
                  <a:schemeClr val="tx1"/>
                </a:solidFill>
              </a:defRPr>
            </a:lvl1pPr>
          </a:lstStyle>
          <a:p>
            <a:pPr>
              <a:defRPr/>
            </a:pPr>
            <a:fld id="{FB4F365A-79C9-48D5-A12D-1B975EBCE52F}" type="slidenum">
              <a:rPr lang="id-ID"/>
              <a:pPr>
                <a:defRPr/>
              </a:pPr>
              <a:t>‹#›</a:t>
            </a:fld>
            <a:endParaRPr lang="id-ID"/>
          </a:p>
        </p:txBody>
      </p:sp>
    </p:spTree>
    <p:extLst>
      <p:ext uri="{BB962C8B-B14F-4D97-AF65-F5344CB8AC3E}">
        <p14:creationId xmlns:p14="http://schemas.microsoft.com/office/powerpoint/2010/main" val="1050704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userDrawn="1"/>
        </p:nvSpPr>
        <p:spPr>
          <a:xfrm>
            <a:off x="0" y="6400800"/>
            <a:ext cx="9144000" cy="457200"/>
          </a:xfrm>
          <a:prstGeom prst="rect">
            <a:avLst/>
          </a:prstGeom>
          <a:solidFill>
            <a:srgbClr val="F790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schemeClr val="tx1"/>
              </a:solidFill>
              <a:ea typeface="MS PGothic" pitchFamily="34" charset="-128"/>
            </a:endParaRPr>
          </a:p>
        </p:txBody>
      </p:sp>
      <p:pic>
        <p:nvPicPr>
          <p:cNvPr id="6" name="Content Placeholder 3" descr="Logo Asea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0" y="301625"/>
            <a:ext cx="94615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a:off x="228600" y="1524000"/>
            <a:ext cx="8610600"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8" name="Footer Placeholder 5"/>
          <p:cNvSpPr txBox="1">
            <a:spLocks/>
          </p:cNvSpPr>
          <p:nvPr userDrawn="1"/>
        </p:nvSpPr>
        <p:spPr>
          <a:xfrm>
            <a:off x="0" y="6400800"/>
            <a:ext cx="9144000" cy="457200"/>
          </a:xfrm>
          <a:prstGeom prst="rect">
            <a:avLst/>
          </a:prstGeom>
          <a:ln w="25400" cap="flat" cmpd="sng" algn="ctr">
            <a:noFill/>
            <a:prstDash val="soli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en-GB" sz="1050" dirty="0">
                <a:solidFill>
                  <a:schemeClr val="tx1"/>
                </a:solidFill>
              </a:rPr>
              <a:t>ASEAN Guidelines on GMP for Traditional Medicines  / Health Supplements - 2015</a:t>
            </a:r>
          </a:p>
          <a:p>
            <a:pPr algn="ctr" fontAlgn="auto">
              <a:spcBef>
                <a:spcPts val="0"/>
              </a:spcBef>
              <a:spcAft>
                <a:spcPts val="0"/>
              </a:spcAft>
              <a:defRPr/>
            </a:pPr>
            <a:r>
              <a:rPr lang="en-GB" sz="1050" dirty="0">
                <a:solidFill>
                  <a:schemeClr val="tx1"/>
                </a:solidFill>
              </a:rPr>
              <a:t>Preparation of GMP Report</a:t>
            </a:r>
          </a:p>
        </p:txBody>
      </p:sp>
      <p:sp>
        <p:nvSpPr>
          <p:cNvPr id="2" name="Title 1"/>
          <p:cNvSpPr>
            <a:spLocks noGrp="1"/>
          </p:cNvSpPr>
          <p:nvPr>
            <p:ph type="title"/>
          </p:nvPr>
        </p:nvSpPr>
        <p:spPr>
          <a:xfrm>
            <a:off x="2667000" y="274638"/>
            <a:ext cx="6172200" cy="1143000"/>
          </a:xfrm>
        </p:spPr>
        <p:txBody>
          <a:bodyPr>
            <a:normAutofit/>
          </a:bodyPr>
          <a:lstStyle>
            <a:lvl1pPr>
              <a:defRPr sz="4000" baseline="0">
                <a:solidFill>
                  <a:schemeClr val="tx1"/>
                </a:solidFill>
                <a:latin typeface="+mn-lt"/>
                <a:cs typeface="Calibri"/>
              </a:defRPr>
            </a:lvl1pPr>
          </a:lstStyle>
          <a:p>
            <a:r>
              <a:rPr lang="en-US" dirty="0" smtClean="0"/>
              <a:t>Click to edit Master title style</a:t>
            </a:r>
            <a:endParaRPr lang="id-ID" dirty="0"/>
          </a:p>
        </p:txBody>
      </p:sp>
      <p:sp>
        <p:nvSpPr>
          <p:cNvPr id="3" name="Content Placeholder 2"/>
          <p:cNvSpPr>
            <a:spLocks noGrp="1"/>
          </p:cNvSpPr>
          <p:nvPr>
            <p:ph sz="half" idx="1"/>
          </p:nvPr>
        </p:nvSpPr>
        <p:spPr>
          <a:xfrm>
            <a:off x="457200" y="1600201"/>
            <a:ext cx="4038600" cy="4277072"/>
          </a:xfrm>
        </p:spPr>
        <p:txBody>
          <a:bodyPr/>
          <a:lstStyle>
            <a:lvl1pPr>
              <a:defRPr sz="2800">
                <a:solidFill>
                  <a:schemeClr val="tx1"/>
                </a:solidFill>
                <a:latin typeface="+mn-lt"/>
                <a:cs typeface="Calibri"/>
              </a:defRPr>
            </a:lvl1pPr>
            <a:lvl2pPr>
              <a:defRPr sz="2400">
                <a:solidFill>
                  <a:schemeClr val="tx1"/>
                </a:solidFill>
                <a:latin typeface="+mn-lt"/>
                <a:cs typeface="Calibri"/>
              </a:defRPr>
            </a:lvl2pPr>
            <a:lvl3pPr>
              <a:defRPr sz="2000">
                <a:solidFill>
                  <a:schemeClr val="tx1"/>
                </a:solidFill>
                <a:latin typeface="+mn-lt"/>
                <a:cs typeface="Calibri"/>
              </a:defRPr>
            </a:lvl3pPr>
            <a:lvl4pPr>
              <a:defRPr sz="1800">
                <a:solidFill>
                  <a:schemeClr val="tx1"/>
                </a:solidFill>
                <a:latin typeface="+mn-lt"/>
                <a:cs typeface="Calibri"/>
              </a:defRPr>
            </a:lvl4pPr>
            <a:lvl5pPr>
              <a:defRPr sz="1800">
                <a:solidFill>
                  <a:schemeClr val="tx1"/>
                </a:solidFill>
                <a:latin typeface="+mn-lt"/>
                <a:cs typeface="Calibri"/>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d-ID" dirty="0"/>
          </a:p>
        </p:txBody>
      </p:sp>
      <p:sp>
        <p:nvSpPr>
          <p:cNvPr id="4" name="Content Placeholder 3"/>
          <p:cNvSpPr>
            <a:spLocks noGrp="1"/>
          </p:cNvSpPr>
          <p:nvPr>
            <p:ph sz="half" idx="2"/>
          </p:nvPr>
        </p:nvSpPr>
        <p:spPr>
          <a:xfrm>
            <a:off x="4648200" y="1600201"/>
            <a:ext cx="4038600" cy="4277072"/>
          </a:xfrm>
        </p:spPr>
        <p:txBody>
          <a:bodyPr/>
          <a:lstStyle>
            <a:lvl1pPr>
              <a:defRPr sz="2800">
                <a:solidFill>
                  <a:schemeClr val="tx1"/>
                </a:solidFill>
                <a:latin typeface="+mn-lt"/>
                <a:cs typeface="Calibri"/>
              </a:defRPr>
            </a:lvl1pPr>
            <a:lvl2pPr>
              <a:defRPr sz="2400">
                <a:solidFill>
                  <a:schemeClr val="tx1"/>
                </a:solidFill>
                <a:latin typeface="+mn-lt"/>
                <a:cs typeface="Calibri"/>
              </a:defRPr>
            </a:lvl2pPr>
            <a:lvl3pPr>
              <a:defRPr sz="2000">
                <a:solidFill>
                  <a:schemeClr val="tx1"/>
                </a:solidFill>
                <a:latin typeface="+mn-lt"/>
                <a:cs typeface="Calibri"/>
              </a:defRPr>
            </a:lvl3pPr>
            <a:lvl4pPr>
              <a:defRPr sz="1800">
                <a:solidFill>
                  <a:schemeClr val="tx1"/>
                </a:solidFill>
                <a:latin typeface="+mn-lt"/>
                <a:cs typeface="Calibri"/>
              </a:defRPr>
            </a:lvl4pPr>
            <a:lvl5pPr>
              <a:defRPr sz="1800">
                <a:solidFill>
                  <a:schemeClr val="tx1"/>
                </a:solidFill>
                <a:latin typeface="+mn-lt"/>
                <a:cs typeface="Calibri"/>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d-ID" dirty="0"/>
          </a:p>
        </p:txBody>
      </p:sp>
      <p:sp>
        <p:nvSpPr>
          <p:cNvPr id="9" name="Date Placeholder 4"/>
          <p:cNvSpPr>
            <a:spLocks noGrp="1"/>
          </p:cNvSpPr>
          <p:nvPr>
            <p:ph type="dt" sz="half" idx="10"/>
          </p:nvPr>
        </p:nvSpPr>
        <p:spPr>
          <a:xfrm>
            <a:off x="457200" y="6416675"/>
            <a:ext cx="2133600" cy="365125"/>
          </a:xfrm>
        </p:spPr>
        <p:txBody>
          <a:bodyPr/>
          <a:lstStyle>
            <a:lvl1pPr>
              <a:defRPr>
                <a:solidFill>
                  <a:schemeClr val="tx1"/>
                </a:solidFill>
                <a:latin typeface="Calibri" pitchFamily="34" charset="0"/>
                <a:ea typeface="MS PGothic" pitchFamily="34" charset="-128"/>
                <a:cs typeface="Calibri"/>
              </a:defRPr>
            </a:lvl1pPr>
          </a:lstStyle>
          <a:p>
            <a:pPr>
              <a:defRPr/>
            </a:pPr>
            <a:endParaRPr lang="en-US"/>
          </a:p>
        </p:txBody>
      </p:sp>
      <p:sp>
        <p:nvSpPr>
          <p:cNvPr id="10" name="Footer Placeholder 5"/>
          <p:cNvSpPr>
            <a:spLocks noGrp="1"/>
          </p:cNvSpPr>
          <p:nvPr>
            <p:ph type="ftr" sz="quarter" idx="11"/>
          </p:nvPr>
        </p:nvSpPr>
        <p:spPr>
          <a:xfrm>
            <a:off x="3124200" y="640080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MS PGothic" pitchFamily="34" charset="-128"/>
                <a:cs typeface="Calibri"/>
              </a:defRPr>
            </a:lvl1pPr>
          </a:lstStyle>
          <a:p>
            <a:pPr>
              <a:defRPr/>
            </a:pPr>
            <a:endParaRPr lang="en-US"/>
          </a:p>
        </p:txBody>
      </p:sp>
      <p:sp>
        <p:nvSpPr>
          <p:cNvPr id="11" name="Slide Number Placeholder 6"/>
          <p:cNvSpPr>
            <a:spLocks noGrp="1"/>
          </p:cNvSpPr>
          <p:nvPr>
            <p:ph type="sldNum" sz="quarter" idx="12"/>
          </p:nvPr>
        </p:nvSpPr>
        <p:spPr>
          <a:xfrm>
            <a:off x="6553200" y="6416675"/>
            <a:ext cx="2133600" cy="365125"/>
          </a:xfrm>
        </p:spPr>
        <p:txBody>
          <a:bodyPr/>
          <a:lstStyle>
            <a:lvl1pPr>
              <a:defRPr smtClean="0">
                <a:solidFill>
                  <a:schemeClr val="tx1"/>
                </a:solidFill>
              </a:defRPr>
            </a:lvl1pPr>
          </a:lstStyle>
          <a:p>
            <a:pPr>
              <a:defRPr/>
            </a:pPr>
            <a:fld id="{29216CA5-6B59-4BA3-A4E0-C1E87518BCF0}" type="slidenum">
              <a:rPr lang="id-ID"/>
              <a:pPr>
                <a:defRPr/>
              </a:pPr>
              <a:t>‹#›</a:t>
            </a:fld>
            <a:endParaRPr lang="id-ID"/>
          </a:p>
        </p:txBody>
      </p:sp>
    </p:spTree>
    <p:extLst>
      <p:ext uri="{BB962C8B-B14F-4D97-AF65-F5344CB8AC3E}">
        <p14:creationId xmlns:p14="http://schemas.microsoft.com/office/powerpoint/2010/main" val="639620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Content Placeholder 3" descr="Logo Asea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301625"/>
            <a:ext cx="94615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userDrawn="1"/>
        </p:nvCxnSpPr>
        <p:spPr>
          <a:xfrm>
            <a:off x="228600" y="1371600"/>
            <a:ext cx="8610600"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0" y="6400800"/>
            <a:ext cx="9144000" cy="457200"/>
          </a:xfrm>
          <a:prstGeom prst="rect">
            <a:avLst/>
          </a:prstGeom>
          <a:solidFill>
            <a:srgbClr val="F790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schemeClr val="tx1"/>
              </a:solidFill>
              <a:ea typeface="MS PGothic" pitchFamily="34" charset="-128"/>
            </a:endParaRPr>
          </a:p>
        </p:txBody>
      </p:sp>
      <p:sp>
        <p:nvSpPr>
          <p:cNvPr id="10" name="Footer Placeholder 5"/>
          <p:cNvSpPr txBox="1">
            <a:spLocks/>
          </p:cNvSpPr>
          <p:nvPr userDrawn="1"/>
        </p:nvSpPr>
        <p:spPr>
          <a:xfrm>
            <a:off x="0" y="6400800"/>
            <a:ext cx="9144000" cy="457200"/>
          </a:xfrm>
          <a:prstGeom prst="rect">
            <a:avLst/>
          </a:prstGeom>
          <a:ln w="25400" cap="flat" cmpd="sng" algn="ctr">
            <a:noFill/>
            <a:prstDash val="soli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en-GB" sz="1050" dirty="0">
                <a:solidFill>
                  <a:schemeClr val="tx1"/>
                </a:solidFill>
              </a:rPr>
              <a:t>ASEAN Guidelines on GMP for Traditional Medicines  / Health Supplements - 2015</a:t>
            </a:r>
          </a:p>
          <a:p>
            <a:pPr algn="ctr" fontAlgn="auto">
              <a:spcBef>
                <a:spcPts val="0"/>
              </a:spcBef>
              <a:spcAft>
                <a:spcPts val="0"/>
              </a:spcAft>
              <a:defRPr/>
            </a:pPr>
            <a:r>
              <a:rPr lang="en-GB" sz="1050" dirty="0">
                <a:solidFill>
                  <a:schemeClr val="tx1"/>
                </a:solidFill>
              </a:rPr>
              <a:t>Preparation of GMP Report</a:t>
            </a:r>
          </a:p>
        </p:txBody>
      </p:sp>
      <p:sp>
        <p:nvSpPr>
          <p:cNvPr id="2" name="Title 1"/>
          <p:cNvSpPr>
            <a:spLocks noGrp="1"/>
          </p:cNvSpPr>
          <p:nvPr>
            <p:ph type="title"/>
          </p:nvPr>
        </p:nvSpPr>
        <p:spPr>
          <a:xfrm>
            <a:off x="1471464" y="304800"/>
            <a:ext cx="7139136" cy="960438"/>
          </a:xfrm>
        </p:spPr>
        <p:txBody>
          <a:bodyPr>
            <a:normAutofit/>
          </a:bodyPr>
          <a:lstStyle>
            <a:lvl1pPr>
              <a:defRPr sz="4000">
                <a:solidFill>
                  <a:schemeClr val="tx1"/>
                </a:solidFill>
                <a:latin typeface="+mn-lt"/>
                <a:cs typeface="Calibri"/>
              </a:defRPr>
            </a:lvl1pPr>
          </a:lstStyle>
          <a:p>
            <a:r>
              <a:rPr lang="en-US" dirty="0" smtClean="0"/>
              <a:t>Click to edit Master title style</a:t>
            </a:r>
            <a:endParaRPr lang="id-ID"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tx1"/>
                </a:solidFill>
                <a:latin typeface="+mn-lt"/>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702397"/>
          </a:xfrm>
        </p:spPr>
        <p:txBody>
          <a:bodyPr/>
          <a:lstStyle>
            <a:lvl1pPr>
              <a:defRPr sz="2400">
                <a:solidFill>
                  <a:schemeClr val="tx1"/>
                </a:solidFill>
                <a:latin typeface="+mn-lt"/>
                <a:cs typeface="Calibri"/>
              </a:defRPr>
            </a:lvl1pPr>
            <a:lvl2pPr>
              <a:defRPr sz="2000">
                <a:solidFill>
                  <a:schemeClr val="tx1"/>
                </a:solidFill>
                <a:latin typeface="+mn-lt"/>
                <a:cs typeface="Calibri"/>
              </a:defRPr>
            </a:lvl2pPr>
            <a:lvl3pPr>
              <a:defRPr sz="1800">
                <a:solidFill>
                  <a:schemeClr val="tx1"/>
                </a:solidFill>
                <a:latin typeface="+mn-lt"/>
                <a:cs typeface="Calibri"/>
              </a:defRPr>
            </a:lvl3pPr>
            <a:lvl4pPr>
              <a:defRPr sz="1600">
                <a:solidFill>
                  <a:schemeClr val="tx1"/>
                </a:solidFill>
                <a:latin typeface="+mn-lt"/>
                <a:cs typeface="Calibri"/>
              </a:defRPr>
            </a:lvl4pPr>
            <a:lvl5pPr>
              <a:defRPr sz="1600">
                <a:solidFill>
                  <a:schemeClr val="tx1"/>
                </a:solidFill>
                <a:latin typeface="+mn-lt"/>
                <a:cs typeface="Calibri"/>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d-ID"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tx1"/>
                </a:solidFill>
                <a:latin typeface="+mn-lt"/>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702397"/>
          </a:xfrm>
        </p:spPr>
        <p:txBody>
          <a:bodyPr/>
          <a:lstStyle>
            <a:lvl1pPr>
              <a:defRPr sz="2400">
                <a:solidFill>
                  <a:schemeClr val="tx1"/>
                </a:solidFill>
                <a:latin typeface="+mn-lt"/>
                <a:cs typeface="Calibri"/>
              </a:defRPr>
            </a:lvl1pPr>
            <a:lvl2pPr>
              <a:defRPr sz="2000">
                <a:solidFill>
                  <a:schemeClr val="tx1"/>
                </a:solidFill>
                <a:latin typeface="+mn-lt"/>
                <a:cs typeface="Calibri"/>
              </a:defRPr>
            </a:lvl2pPr>
            <a:lvl3pPr>
              <a:defRPr sz="1800">
                <a:solidFill>
                  <a:schemeClr val="tx1"/>
                </a:solidFill>
                <a:latin typeface="+mn-lt"/>
                <a:cs typeface="Calibri"/>
              </a:defRPr>
            </a:lvl3pPr>
            <a:lvl4pPr>
              <a:defRPr sz="1600">
                <a:solidFill>
                  <a:schemeClr val="tx1"/>
                </a:solidFill>
                <a:latin typeface="+mn-lt"/>
                <a:cs typeface="Calibri"/>
              </a:defRPr>
            </a:lvl4pPr>
            <a:lvl5pPr>
              <a:defRPr sz="1600">
                <a:solidFill>
                  <a:schemeClr val="tx1"/>
                </a:solidFill>
                <a:latin typeface="+mn-lt"/>
                <a:cs typeface="Calibri"/>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d-ID" dirty="0"/>
          </a:p>
        </p:txBody>
      </p:sp>
      <p:sp>
        <p:nvSpPr>
          <p:cNvPr id="11" name="Date Placeholder 4"/>
          <p:cNvSpPr>
            <a:spLocks noGrp="1"/>
          </p:cNvSpPr>
          <p:nvPr>
            <p:ph type="dt" sz="half" idx="10"/>
          </p:nvPr>
        </p:nvSpPr>
        <p:spPr>
          <a:xfrm>
            <a:off x="457200" y="6416675"/>
            <a:ext cx="2133600" cy="365125"/>
          </a:xfrm>
        </p:spPr>
        <p:txBody>
          <a:bodyPr/>
          <a:lstStyle>
            <a:lvl1pPr>
              <a:defRPr>
                <a:solidFill>
                  <a:schemeClr val="tx1"/>
                </a:solidFill>
                <a:latin typeface="Calibri" pitchFamily="34" charset="0"/>
                <a:ea typeface="MS PGothic" pitchFamily="34" charset="-128"/>
                <a:cs typeface="Calibri"/>
              </a:defRPr>
            </a:lvl1pPr>
          </a:lstStyle>
          <a:p>
            <a:pPr>
              <a:defRPr/>
            </a:pPr>
            <a:endParaRPr lang="en-US"/>
          </a:p>
        </p:txBody>
      </p:sp>
      <p:sp>
        <p:nvSpPr>
          <p:cNvPr id="12" name="Footer Placeholder 5"/>
          <p:cNvSpPr>
            <a:spLocks noGrp="1"/>
          </p:cNvSpPr>
          <p:nvPr>
            <p:ph type="ftr" sz="quarter" idx="11"/>
          </p:nvPr>
        </p:nvSpPr>
        <p:spPr>
          <a:xfrm>
            <a:off x="3124200" y="640080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MS PGothic" pitchFamily="34" charset="-128"/>
                <a:cs typeface="Calibri"/>
              </a:defRPr>
            </a:lvl1pPr>
          </a:lstStyle>
          <a:p>
            <a:pPr>
              <a:defRPr/>
            </a:pPr>
            <a:endParaRPr lang="en-US"/>
          </a:p>
        </p:txBody>
      </p:sp>
      <p:sp>
        <p:nvSpPr>
          <p:cNvPr id="13" name="Slide Number Placeholder 6"/>
          <p:cNvSpPr>
            <a:spLocks noGrp="1"/>
          </p:cNvSpPr>
          <p:nvPr>
            <p:ph type="sldNum" sz="quarter" idx="12"/>
          </p:nvPr>
        </p:nvSpPr>
        <p:spPr>
          <a:xfrm>
            <a:off x="6553200" y="6416675"/>
            <a:ext cx="2133600" cy="365125"/>
          </a:xfrm>
        </p:spPr>
        <p:txBody>
          <a:bodyPr/>
          <a:lstStyle>
            <a:lvl1pPr>
              <a:defRPr smtClean="0">
                <a:solidFill>
                  <a:schemeClr val="tx1"/>
                </a:solidFill>
              </a:defRPr>
            </a:lvl1pPr>
          </a:lstStyle>
          <a:p>
            <a:pPr>
              <a:defRPr/>
            </a:pPr>
            <a:fld id="{5C039DF8-1788-487E-8A89-E26DBC6D7915}" type="slidenum">
              <a:rPr lang="id-ID"/>
              <a:pPr>
                <a:defRPr/>
              </a:pPr>
              <a:t>‹#›</a:t>
            </a:fld>
            <a:endParaRPr lang="id-ID"/>
          </a:p>
        </p:txBody>
      </p:sp>
    </p:spTree>
    <p:extLst>
      <p:ext uri="{BB962C8B-B14F-4D97-AF65-F5344CB8AC3E}">
        <p14:creationId xmlns:p14="http://schemas.microsoft.com/office/powerpoint/2010/main" val="801889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userDrawn="1"/>
        </p:nvSpPr>
        <p:spPr>
          <a:xfrm>
            <a:off x="0" y="6400800"/>
            <a:ext cx="9144000" cy="457200"/>
          </a:xfrm>
          <a:prstGeom prst="rect">
            <a:avLst/>
          </a:prstGeom>
          <a:solidFill>
            <a:srgbClr val="F790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schemeClr val="tx1"/>
              </a:solidFill>
              <a:ea typeface="MS PGothic" pitchFamily="34" charset="-128"/>
            </a:endParaRPr>
          </a:p>
        </p:txBody>
      </p:sp>
      <p:pic>
        <p:nvPicPr>
          <p:cNvPr id="4" name="Content Placeholder 3" descr="Logo Asea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48600" y="225425"/>
            <a:ext cx="10795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228600" y="1524000"/>
            <a:ext cx="8610600"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Footer Placeholder 5"/>
          <p:cNvSpPr txBox="1">
            <a:spLocks/>
          </p:cNvSpPr>
          <p:nvPr userDrawn="1"/>
        </p:nvSpPr>
        <p:spPr>
          <a:xfrm>
            <a:off x="0" y="6400800"/>
            <a:ext cx="9144000" cy="457200"/>
          </a:xfrm>
          <a:prstGeom prst="rect">
            <a:avLst/>
          </a:prstGeom>
          <a:ln w="25400" cap="flat" cmpd="sng" algn="ctr">
            <a:noFill/>
            <a:prstDash val="soli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en-GB" sz="1050" dirty="0">
                <a:solidFill>
                  <a:schemeClr val="tx1"/>
                </a:solidFill>
              </a:rPr>
              <a:t>ASEAN Guidelines on GMP for Traditional Medicines  / Health Supplements - 2015</a:t>
            </a:r>
          </a:p>
          <a:p>
            <a:pPr algn="ctr" fontAlgn="auto">
              <a:spcBef>
                <a:spcPts val="0"/>
              </a:spcBef>
              <a:spcAft>
                <a:spcPts val="0"/>
              </a:spcAft>
              <a:defRPr/>
            </a:pPr>
            <a:r>
              <a:rPr lang="en-GB" sz="1050" dirty="0">
                <a:solidFill>
                  <a:schemeClr val="tx1"/>
                </a:solidFill>
              </a:rPr>
              <a:t>Preparation of GMP Report</a:t>
            </a:r>
          </a:p>
        </p:txBody>
      </p:sp>
      <p:sp>
        <p:nvSpPr>
          <p:cNvPr id="2" name="Title 1"/>
          <p:cNvSpPr>
            <a:spLocks noGrp="1"/>
          </p:cNvSpPr>
          <p:nvPr>
            <p:ph type="title"/>
          </p:nvPr>
        </p:nvSpPr>
        <p:spPr>
          <a:xfrm>
            <a:off x="457200" y="274638"/>
            <a:ext cx="7283152" cy="1143000"/>
          </a:xfrm>
        </p:spPr>
        <p:txBody>
          <a:bodyPr/>
          <a:lstStyle>
            <a:lvl1pPr>
              <a:defRPr>
                <a:solidFill>
                  <a:schemeClr val="tx1"/>
                </a:solidFill>
                <a:latin typeface="+mn-lt"/>
                <a:cs typeface="Calibri"/>
              </a:defRPr>
            </a:lvl1pPr>
          </a:lstStyle>
          <a:p>
            <a:r>
              <a:rPr lang="en-US" dirty="0" smtClean="0"/>
              <a:t>Click to edit Master title style</a:t>
            </a:r>
            <a:endParaRPr lang="id-ID" dirty="0"/>
          </a:p>
        </p:txBody>
      </p:sp>
      <p:sp>
        <p:nvSpPr>
          <p:cNvPr id="7" name="Date Placeholder 2"/>
          <p:cNvSpPr>
            <a:spLocks noGrp="1"/>
          </p:cNvSpPr>
          <p:nvPr>
            <p:ph type="dt" sz="half" idx="10"/>
          </p:nvPr>
        </p:nvSpPr>
        <p:spPr>
          <a:xfrm>
            <a:off x="457200" y="6416675"/>
            <a:ext cx="2133600" cy="365125"/>
          </a:xfrm>
        </p:spPr>
        <p:txBody>
          <a:bodyPr/>
          <a:lstStyle>
            <a:lvl1pPr>
              <a:defRPr>
                <a:solidFill>
                  <a:schemeClr val="tx1"/>
                </a:solidFill>
                <a:latin typeface="Calibri" pitchFamily="34" charset="0"/>
                <a:ea typeface="MS PGothic" pitchFamily="34" charset="-128"/>
                <a:cs typeface="+mn-cs"/>
              </a:defRPr>
            </a:lvl1pPr>
          </a:lstStyle>
          <a:p>
            <a:pPr>
              <a:defRPr/>
            </a:pPr>
            <a:endParaRPr lang="en-US"/>
          </a:p>
        </p:txBody>
      </p:sp>
      <p:sp>
        <p:nvSpPr>
          <p:cNvPr id="8" name="Footer Placeholder 3"/>
          <p:cNvSpPr>
            <a:spLocks noGrp="1"/>
          </p:cNvSpPr>
          <p:nvPr>
            <p:ph type="ftr" sz="quarter" idx="11"/>
          </p:nvPr>
        </p:nvSpPr>
        <p:spPr>
          <a:xfrm>
            <a:off x="3124200" y="6400800"/>
            <a:ext cx="2895600" cy="365125"/>
          </a:xfrm>
          <a:prstGeom prst="rect">
            <a:avLst/>
          </a:prstGeom>
        </p:spPr>
        <p:txBody>
          <a:bodyPr vert="horz" wrap="square" lIns="91440" tIns="45720" rIns="91440" bIns="45720" numCol="1" anchor="t" anchorCtr="0" compatLnSpc="1">
            <a:prstTxWarp prst="textNoShape">
              <a:avLst/>
            </a:prstTxWarp>
          </a:bodyPr>
          <a:lstStyle>
            <a:lvl1pPr>
              <a:defRPr sz="1200">
                <a:latin typeface="Calibri"/>
                <a:ea typeface="MS PGothic" pitchFamily="34" charset="-128"/>
                <a:cs typeface="+mn-cs"/>
              </a:defRPr>
            </a:lvl1pPr>
          </a:lstStyle>
          <a:p>
            <a:pPr>
              <a:defRPr/>
            </a:pPr>
            <a:endParaRPr lang="en-US"/>
          </a:p>
        </p:txBody>
      </p:sp>
      <p:sp>
        <p:nvSpPr>
          <p:cNvPr id="9" name="Slide Number Placeholder 4"/>
          <p:cNvSpPr>
            <a:spLocks noGrp="1"/>
          </p:cNvSpPr>
          <p:nvPr>
            <p:ph type="sldNum" sz="quarter" idx="12"/>
          </p:nvPr>
        </p:nvSpPr>
        <p:spPr>
          <a:xfrm>
            <a:off x="6553200" y="6416675"/>
            <a:ext cx="2133600" cy="365125"/>
          </a:xfrm>
        </p:spPr>
        <p:txBody>
          <a:bodyPr/>
          <a:lstStyle>
            <a:lvl1pPr>
              <a:defRPr smtClean="0">
                <a:solidFill>
                  <a:schemeClr val="tx1"/>
                </a:solidFill>
              </a:defRPr>
            </a:lvl1pPr>
          </a:lstStyle>
          <a:p>
            <a:pPr>
              <a:defRPr/>
            </a:pPr>
            <a:fld id="{852716FE-985C-4E14-96FF-6E401CAD0D28}" type="slidenum">
              <a:rPr lang="id-ID"/>
              <a:pPr>
                <a:defRPr/>
              </a:pPr>
              <a:t>‹#›</a:t>
            </a:fld>
            <a:endParaRPr lang="id-ID"/>
          </a:p>
        </p:txBody>
      </p:sp>
    </p:spTree>
    <p:extLst>
      <p:ext uri="{BB962C8B-B14F-4D97-AF65-F5344CB8AC3E}">
        <p14:creationId xmlns:p14="http://schemas.microsoft.com/office/powerpoint/2010/main" val="2037184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Content Placeholder 3" descr="Logo Asea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40650" y="225425"/>
            <a:ext cx="10795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userDrawn="1"/>
        </p:nvSpPr>
        <p:spPr>
          <a:xfrm>
            <a:off x="0" y="6400800"/>
            <a:ext cx="9144000" cy="457200"/>
          </a:xfrm>
          <a:prstGeom prst="rect">
            <a:avLst/>
          </a:prstGeom>
          <a:solidFill>
            <a:srgbClr val="F790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schemeClr val="tx1"/>
              </a:solidFill>
              <a:ea typeface="MS PGothic" pitchFamily="34" charset="-128"/>
            </a:endParaRPr>
          </a:p>
        </p:txBody>
      </p:sp>
      <p:sp>
        <p:nvSpPr>
          <p:cNvPr id="4" name="Footer Placeholder 5"/>
          <p:cNvSpPr txBox="1">
            <a:spLocks/>
          </p:cNvSpPr>
          <p:nvPr userDrawn="1"/>
        </p:nvSpPr>
        <p:spPr>
          <a:xfrm>
            <a:off x="0" y="6400800"/>
            <a:ext cx="9144000" cy="457200"/>
          </a:xfrm>
          <a:prstGeom prst="rect">
            <a:avLst/>
          </a:prstGeom>
          <a:ln w="25400" cap="flat" cmpd="sng" algn="ctr">
            <a:noFill/>
            <a:prstDash val="soli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en-GB" sz="1050" dirty="0">
                <a:solidFill>
                  <a:schemeClr val="tx1"/>
                </a:solidFill>
              </a:rPr>
              <a:t>ASEAN Guidelines on GMP for Traditional Medicines  / Health Supplements - 2015</a:t>
            </a:r>
          </a:p>
          <a:p>
            <a:pPr algn="ctr" fontAlgn="auto">
              <a:spcBef>
                <a:spcPts val="0"/>
              </a:spcBef>
              <a:spcAft>
                <a:spcPts val="0"/>
              </a:spcAft>
              <a:defRPr/>
            </a:pPr>
            <a:r>
              <a:rPr lang="en-GB" sz="1050" dirty="0">
                <a:solidFill>
                  <a:schemeClr val="tx1"/>
                </a:solidFill>
              </a:rPr>
              <a:t>Preparation of GMP Report</a:t>
            </a:r>
          </a:p>
        </p:txBody>
      </p:sp>
      <p:sp>
        <p:nvSpPr>
          <p:cNvPr id="5" name="Date Placeholder 4"/>
          <p:cNvSpPr>
            <a:spLocks noGrp="1"/>
          </p:cNvSpPr>
          <p:nvPr>
            <p:ph type="dt" sz="half" idx="10"/>
          </p:nvPr>
        </p:nvSpPr>
        <p:spPr>
          <a:xfrm>
            <a:off x="457200" y="6416675"/>
            <a:ext cx="2133600" cy="365125"/>
          </a:xfrm>
        </p:spPr>
        <p:txBody>
          <a:bodyPr/>
          <a:lstStyle>
            <a:lvl1pPr>
              <a:defRPr>
                <a:solidFill>
                  <a:schemeClr val="tx1"/>
                </a:solidFill>
                <a:latin typeface="Calibri" pitchFamily="34" charset="0"/>
                <a:ea typeface="MS PGothic" pitchFamily="34" charset="-128"/>
                <a:cs typeface="Calibri"/>
              </a:defRPr>
            </a:lvl1pPr>
          </a:lstStyle>
          <a:p>
            <a:pPr>
              <a:defRPr/>
            </a:pPr>
            <a:endParaRPr lang="en-US"/>
          </a:p>
        </p:txBody>
      </p:sp>
      <p:sp>
        <p:nvSpPr>
          <p:cNvPr id="6" name="Footer Placeholder 5"/>
          <p:cNvSpPr>
            <a:spLocks noGrp="1"/>
          </p:cNvSpPr>
          <p:nvPr>
            <p:ph type="ftr" sz="quarter" idx="11"/>
          </p:nvPr>
        </p:nvSpPr>
        <p:spPr>
          <a:xfrm>
            <a:off x="3124200" y="640080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MS PGothic" pitchFamily="34" charset="-128"/>
                <a:cs typeface="Calibri"/>
              </a:defRPr>
            </a:lvl1pPr>
          </a:lstStyle>
          <a:p>
            <a:pPr>
              <a:defRPr/>
            </a:pPr>
            <a:endParaRPr lang="en-US"/>
          </a:p>
        </p:txBody>
      </p:sp>
      <p:sp>
        <p:nvSpPr>
          <p:cNvPr id="7" name="Slide Number Placeholder 6"/>
          <p:cNvSpPr>
            <a:spLocks noGrp="1"/>
          </p:cNvSpPr>
          <p:nvPr>
            <p:ph type="sldNum" sz="quarter" idx="12"/>
          </p:nvPr>
        </p:nvSpPr>
        <p:spPr>
          <a:xfrm>
            <a:off x="6553200" y="6416675"/>
            <a:ext cx="2133600" cy="365125"/>
          </a:xfrm>
        </p:spPr>
        <p:txBody>
          <a:bodyPr/>
          <a:lstStyle>
            <a:lvl1pPr>
              <a:defRPr smtClean="0">
                <a:solidFill>
                  <a:schemeClr val="tx1"/>
                </a:solidFill>
              </a:defRPr>
            </a:lvl1pPr>
          </a:lstStyle>
          <a:p>
            <a:pPr>
              <a:defRPr/>
            </a:pPr>
            <a:fld id="{0664F7A8-0C19-4FD3-A7FD-07AB92BB7895}" type="slidenum">
              <a:rPr lang="id-ID"/>
              <a:pPr>
                <a:defRPr/>
              </a:pPr>
              <a:t>‹#›</a:t>
            </a:fld>
            <a:endParaRPr lang="id-ID"/>
          </a:p>
        </p:txBody>
      </p:sp>
    </p:spTree>
    <p:extLst>
      <p:ext uri="{BB962C8B-B14F-4D97-AF65-F5344CB8AC3E}">
        <p14:creationId xmlns:p14="http://schemas.microsoft.com/office/powerpoint/2010/main" val="1673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Content Placeholder 3" descr="Logo Asea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0"/>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0" y="6400800"/>
            <a:ext cx="9144000" cy="457200"/>
          </a:xfrm>
          <a:prstGeom prst="rect">
            <a:avLst/>
          </a:prstGeom>
          <a:solidFill>
            <a:srgbClr val="F790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schemeClr val="tx1"/>
              </a:solidFill>
              <a:ea typeface="MS PGothic" pitchFamily="34" charset="-128"/>
            </a:endParaRPr>
          </a:p>
        </p:txBody>
      </p:sp>
      <p:sp>
        <p:nvSpPr>
          <p:cNvPr id="7" name="Footer Placeholder 5"/>
          <p:cNvSpPr txBox="1">
            <a:spLocks/>
          </p:cNvSpPr>
          <p:nvPr userDrawn="1"/>
        </p:nvSpPr>
        <p:spPr>
          <a:xfrm>
            <a:off x="0" y="6400800"/>
            <a:ext cx="9144000" cy="457200"/>
          </a:xfrm>
          <a:prstGeom prst="rect">
            <a:avLst/>
          </a:prstGeom>
          <a:ln w="25400" cap="flat" cmpd="sng" algn="ctr">
            <a:noFill/>
            <a:prstDash val="soli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en-GB" sz="1050" dirty="0">
                <a:solidFill>
                  <a:schemeClr val="tx1"/>
                </a:solidFill>
              </a:rPr>
              <a:t>ASEAN Guidelines on GMP for Traditional Medicines  / Health Supplements - 2015</a:t>
            </a:r>
          </a:p>
          <a:p>
            <a:pPr algn="ctr" fontAlgn="auto">
              <a:spcBef>
                <a:spcPts val="0"/>
              </a:spcBef>
              <a:spcAft>
                <a:spcPts val="0"/>
              </a:spcAft>
              <a:defRPr/>
            </a:pPr>
            <a:r>
              <a:rPr lang="en-GB" sz="1050" dirty="0">
                <a:solidFill>
                  <a:schemeClr val="tx1"/>
                </a:solidFill>
              </a:rPr>
              <a:t>Preparation of GMP Report</a:t>
            </a:r>
          </a:p>
        </p:txBody>
      </p:sp>
      <p:sp>
        <p:nvSpPr>
          <p:cNvPr id="2" name="Title 1"/>
          <p:cNvSpPr>
            <a:spLocks noGrp="1"/>
          </p:cNvSpPr>
          <p:nvPr>
            <p:ph type="title"/>
          </p:nvPr>
        </p:nvSpPr>
        <p:spPr>
          <a:xfrm>
            <a:off x="457200" y="1196752"/>
            <a:ext cx="3008313" cy="936104"/>
          </a:xfrm>
        </p:spPr>
        <p:txBody>
          <a:bodyPr anchor="b"/>
          <a:lstStyle>
            <a:lvl1pPr algn="l">
              <a:defRPr sz="2000" b="1">
                <a:solidFill>
                  <a:schemeClr val="tx1"/>
                </a:solidFill>
                <a:latin typeface="+mn-lt"/>
                <a:cs typeface="Calibri"/>
              </a:defRPr>
            </a:lvl1pPr>
          </a:lstStyle>
          <a:p>
            <a:r>
              <a:rPr lang="en-US" dirty="0" smtClean="0"/>
              <a:t>Click to edit Master title style</a:t>
            </a:r>
            <a:endParaRPr lang="id-ID" dirty="0"/>
          </a:p>
        </p:txBody>
      </p:sp>
      <p:sp>
        <p:nvSpPr>
          <p:cNvPr id="3" name="Content Placeholder 2"/>
          <p:cNvSpPr>
            <a:spLocks noGrp="1"/>
          </p:cNvSpPr>
          <p:nvPr>
            <p:ph idx="1"/>
          </p:nvPr>
        </p:nvSpPr>
        <p:spPr>
          <a:xfrm>
            <a:off x="3575050" y="273051"/>
            <a:ext cx="5111750" cy="5604222"/>
          </a:xfrm>
        </p:spPr>
        <p:txBody>
          <a:bodyPr/>
          <a:lstStyle>
            <a:lvl1pPr>
              <a:defRPr sz="3200">
                <a:solidFill>
                  <a:schemeClr val="tx1"/>
                </a:solidFill>
                <a:latin typeface="+mn-lt"/>
                <a:cs typeface="Calibri"/>
              </a:defRPr>
            </a:lvl1pPr>
            <a:lvl2pPr>
              <a:defRPr sz="2800">
                <a:solidFill>
                  <a:schemeClr val="tx1"/>
                </a:solidFill>
                <a:latin typeface="+mn-lt"/>
                <a:cs typeface="Calibri"/>
              </a:defRPr>
            </a:lvl2pPr>
            <a:lvl3pPr>
              <a:defRPr sz="2400">
                <a:solidFill>
                  <a:schemeClr val="tx1"/>
                </a:solidFill>
                <a:latin typeface="+mn-lt"/>
                <a:cs typeface="Calibri"/>
              </a:defRPr>
            </a:lvl3pPr>
            <a:lvl4pPr>
              <a:defRPr sz="2000">
                <a:solidFill>
                  <a:schemeClr val="tx1"/>
                </a:solidFill>
                <a:latin typeface="+mn-lt"/>
                <a:cs typeface="Calibri"/>
              </a:defRPr>
            </a:lvl4pPr>
            <a:lvl5pPr>
              <a:defRPr sz="2000">
                <a:solidFill>
                  <a:schemeClr val="tx1"/>
                </a:solidFill>
                <a:latin typeface="+mn-lt"/>
                <a:cs typeface="Calibri"/>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d-ID" dirty="0"/>
          </a:p>
        </p:txBody>
      </p:sp>
      <p:sp>
        <p:nvSpPr>
          <p:cNvPr id="4" name="Text Placeholder 3"/>
          <p:cNvSpPr>
            <a:spLocks noGrp="1"/>
          </p:cNvSpPr>
          <p:nvPr>
            <p:ph type="body" sz="half" idx="2"/>
          </p:nvPr>
        </p:nvSpPr>
        <p:spPr>
          <a:xfrm>
            <a:off x="457200" y="2276873"/>
            <a:ext cx="3008313" cy="3600399"/>
          </a:xfrm>
        </p:spPr>
        <p:txBody>
          <a:bodyPr/>
          <a:lstStyle>
            <a:lvl1pPr marL="0" indent="0">
              <a:buNone/>
              <a:defRPr sz="1400">
                <a:solidFill>
                  <a:schemeClr val="tx1"/>
                </a:solidFill>
                <a:latin typeface="+mn-lt"/>
                <a:cs typeface="Calibri"/>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Date Placeholder 4"/>
          <p:cNvSpPr>
            <a:spLocks noGrp="1"/>
          </p:cNvSpPr>
          <p:nvPr>
            <p:ph type="dt" sz="half" idx="10"/>
          </p:nvPr>
        </p:nvSpPr>
        <p:spPr>
          <a:xfrm>
            <a:off x="457200" y="6416675"/>
            <a:ext cx="2133600" cy="365125"/>
          </a:xfrm>
        </p:spPr>
        <p:txBody>
          <a:bodyPr/>
          <a:lstStyle>
            <a:lvl1pPr>
              <a:defRPr>
                <a:solidFill>
                  <a:schemeClr val="tx1"/>
                </a:solidFill>
                <a:latin typeface="Calibri" pitchFamily="34" charset="0"/>
                <a:ea typeface="MS PGothic" pitchFamily="34" charset="-128"/>
                <a:cs typeface="Calibri"/>
              </a:defRPr>
            </a:lvl1pPr>
          </a:lstStyle>
          <a:p>
            <a:pPr>
              <a:defRPr/>
            </a:pPr>
            <a:endParaRPr lang="en-US"/>
          </a:p>
        </p:txBody>
      </p:sp>
      <p:sp>
        <p:nvSpPr>
          <p:cNvPr id="9" name="Footer Placeholder 5"/>
          <p:cNvSpPr>
            <a:spLocks noGrp="1"/>
          </p:cNvSpPr>
          <p:nvPr>
            <p:ph type="ftr" sz="quarter" idx="11"/>
          </p:nvPr>
        </p:nvSpPr>
        <p:spPr>
          <a:xfrm>
            <a:off x="3124200" y="640080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MS PGothic" pitchFamily="34" charset="-128"/>
                <a:cs typeface="Calibri"/>
              </a:defRPr>
            </a:lvl1pPr>
          </a:lstStyle>
          <a:p>
            <a:pPr>
              <a:defRPr/>
            </a:pPr>
            <a:endParaRPr lang="en-US"/>
          </a:p>
        </p:txBody>
      </p:sp>
      <p:sp>
        <p:nvSpPr>
          <p:cNvPr id="10" name="Slide Number Placeholder 6"/>
          <p:cNvSpPr>
            <a:spLocks noGrp="1"/>
          </p:cNvSpPr>
          <p:nvPr>
            <p:ph type="sldNum" sz="quarter" idx="12"/>
          </p:nvPr>
        </p:nvSpPr>
        <p:spPr>
          <a:xfrm>
            <a:off x="6553200" y="6416675"/>
            <a:ext cx="2133600" cy="365125"/>
          </a:xfrm>
        </p:spPr>
        <p:txBody>
          <a:bodyPr/>
          <a:lstStyle>
            <a:lvl1pPr>
              <a:defRPr smtClean="0">
                <a:solidFill>
                  <a:schemeClr val="tx1"/>
                </a:solidFill>
              </a:defRPr>
            </a:lvl1pPr>
          </a:lstStyle>
          <a:p>
            <a:pPr>
              <a:defRPr/>
            </a:pPr>
            <a:fld id="{0A76427B-61FD-4360-81D6-146001DB9B7A}" type="slidenum">
              <a:rPr lang="id-ID"/>
              <a:pPr>
                <a:defRPr/>
              </a:pPr>
              <a:t>‹#›</a:t>
            </a:fld>
            <a:endParaRPr lang="id-ID"/>
          </a:p>
        </p:txBody>
      </p:sp>
    </p:spTree>
    <p:extLst>
      <p:ext uri="{BB962C8B-B14F-4D97-AF65-F5344CB8AC3E}">
        <p14:creationId xmlns:p14="http://schemas.microsoft.com/office/powerpoint/2010/main" val="2043576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Content Placeholder 3" descr="Logo Asea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40650" y="225425"/>
            <a:ext cx="10795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0" y="6400800"/>
            <a:ext cx="9144000" cy="457200"/>
          </a:xfrm>
          <a:prstGeom prst="rect">
            <a:avLst/>
          </a:prstGeom>
          <a:solidFill>
            <a:srgbClr val="F790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schemeClr val="tx1"/>
              </a:solidFill>
              <a:ea typeface="MS PGothic" pitchFamily="34" charset="-128"/>
            </a:endParaRPr>
          </a:p>
        </p:txBody>
      </p:sp>
      <p:sp>
        <p:nvSpPr>
          <p:cNvPr id="7" name="Footer Placeholder 5"/>
          <p:cNvSpPr txBox="1">
            <a:spLocks/>
          </p:cNvSpPr>
          <p:nvPr userDrawn="1"/>
        </p:nvSpPr>
        <p:spPr>
          <a:xfrm>
            <a:off x="0" y="6400800"/>
            <a:ext cx="9144000" cy="457200"/>
          </a:xfrm>
          <a:prstGeom prst="rect">
            <a:avLst/>
          </a:prstGeom>
          <a:ln w="25400" cap="flat" cmpd="sng" algn="ctr">
            <a:noFill/>
            <a:prstDash val="soli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en-GB" sz="1050" dirty="0">
                <a:solidFill>
                  <a:schemeClr val="tx1"/>
                </a:solidFill>
              </a:rPr>
              <a:t>ASEAN Guidelines on GMP for Traditional Medicines  / Health Supplements - 2015</a:t>
            </a:r>
          </a:p>
          <a:p>
            <a:pPr algn="ctr" fontAlgn="auto">
              <a:spcBef>
                <a:spcPts val="0"/>
              </a:spcBef>
              <a:spcAft>
                <a:spcPts val="0"/>
              </a:spcAft>
              <a:defRPr/>
            </a:pPr>
            <a:r>
              <a:rPr lang="en-GB" sz="1050" dirty="0">
                <a:solidFill>
                  <a:schemeClr val="tx1"/>
                </a:solidFill>
              </a:rPr>
              <a:t>Preparation of GMP Report</a:t>
            </a:r>
          </a:p>
        </p:txBody>
      </p:sp>
      <p:sp>
        <p:nvSpPr>
          <p:cNvPr id="2" name="Title 1"/>
          <p:cNvSpPr>
            <a:spLocks noGrp="1"/>
          </p:cNvSpPr>
          <p:nvPr>
            <p:ph type="title"/>
          </p:nvPr>
        </p:nvSpPr>
        <p:spPr>
          <a:xfrm>
            <a:off x="1792288" y="4800600"/>
            <a:ext cx="5486400" cy="566738"/>
          </a:xfrm>
        </p:spPr>
        <p:txBody>
          <a:bodyPr anchor="b"/>
          <a:lstStyle>
            <a:lvl1pPr algn="l">
              <a:defRPr sz="2000" b="1">
                <a:solidFill>
                  <a:schemeClr val="tx1"/>
                </a:solidFill>
                <a:latin typeface="+mn-lt"/>
                <a:cs typeface="Calibri"/>
              </a:defRPr>
            </a:lvl1pPr>
          </a:lstStyle>
          <a:p>
            <a:r>
              <a:rPr lang="en-US" dirty="0" smtClean="0"/>
              <a:t>Click to edit Master title style</a:t>
            </a:r>
            <a:endParaRPr lang="id-ID"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solidFill>
                  <a:schemeClr val="tx1"/>
                </a:solidFill>
                <a:latin typeface="+mn-lt"/>
                <a:cs typeface="Calibri"/>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id-ID" noProof="0" dirty="0"/>
          </a:p>
        </p:txBody>
      </p:sp>
      <p:sp>
        <p:nvSpPr>
          <p:cNvPr id="4" name="Text Placeholder 3"/>
          <p:cNvSpPr>
            <a:spLocks noGrp="1"/>
          </p:cNvSpPr>
          <p:nvPr>
            <p:ph type="body" sz="half" idx="2"/>
          </p:nvPr>
        </p:nvSpPr>
        <p:spPr>
          <a:xfrm>
            <a:off x="1792288" y="5367338"/>
            <a:ext cx="5486400" cy="633454"/>
          </a:xfrm>
        </p:spPr>
        <p:txBody>
          <a:bodyPr/>
          <a:lstStyle>
            <a:lvl1pPr marL="0" indent="0">
              <a:buNone/>
              <a:defRPr sz="1400">
                <a:solidFill>
                  <a:schemeClr val="tx1"/>
                </a:solidFill>
                <a:latin typeface="+mn-lt"/>
                <a:cs typeface="Calibri"/>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Date Placeholder 4"/>
          <p:cNvSpPr>
            <a:spLocks noGrp="1"/>
          </p:cNvSpPr>
          <p:nvPr>
            <p:ph type="dt" sz="half" idx="10"/>
          </p:nvPr>
        </p:nvSpPr>
        <p:spPr>
          <a:xfrm>
            <a:off x="457200" y="6416675"/>
            <a:ext cx="2133600" cy="365125"/>
          </a:xfrm>
        </p:spPr>
        <p:txBody>
          <a:bodyPr/>
          <a:lstStyle>
            <a:lvl1pPr>
              <a:defRPr>
                <a:solidFill>
                  <a:schemeClr val="tx1"/>
                </a:solidFill>
                <a:latin typeface="Calibri" pitchFamily="34" charset="0"/>
                <a:ea typeface="MS PGothic" pitchFamily="34" charset="-128"/>
                <a:cs typeface="Calibri"/>
              </a:defRPr>
            </a:lvl1pPr>
          </a:lstStyle>
          <a:p>
            <a:pPr>
              <a:defRPr/>
            </a:pPr>
            <a:endParaRPr lang="en-US"/>
          </a:p>
        </p:txBody>
      </p:sp>
      <p:sp>
        <p:nvSpPr>
          <p:cNvPr id="9" name="Footer Placeholder 5"/>
          <p:cNvSpPr>
            <a:spLocks noGrp="1"/>
          </p:cNvSpPr>
          <p:nvPr>
            <p:ph type="ftr" sz="quarter" idx="11"/>
          </p:nvPr>
        </p:nvSpPr>
        <p:spPr>
          <a:xfrm>
            <a:off x="3124200" y="640080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MS PGothic" pitchFamily="34" charset="-128"/>
                <a:cs typeface="Calibri"/>
              </a:defRPr>
            </a:lvl1pPr>
          </a:lstStyle>
          <a:p>
            <a:pPr>
              <a:defRPr/>
            </a:pPr>
            <a:endParaRPr lang="en-US"/>
          </a:p>
        </p:txBody>
      </p:sp>
      <p:sp>
        <p:nvSpPr>
          <p:cNvPr id="10" name="Slide Number Placeholder 6"/>
          <p:cNvSpPr>
            <a:spLocks noGrp="1"/>
          </p:cNvSpPr>
          <p:nvPr>
            <p:ph type="sldNum" sz="quarter" idx="12"/>
          </p:nvPr>
        </p:nvSpPr>
        <p:spPr>
          <a:xfrm>
            <a:off x="6553200" y="6416675"/>
            <a:ext cx="2133600" cy="365125"/>
          </a:xfrm>
        </p:spPr>
        <p:txBody>
          <a:bodyPr/>
          <a:lstStyle>
            <a:lvl1pPr>
              <a:defRPr smtClean="0">
                <a:solidFill>
                  <a:schemeClr val="tx1"/>
                </a:solidFill>
              </a:defRPr>
            </a:lvl1pPr>
          </a:lstStyle>
          <a:p>
            <a:pPr>
              <a:defRPr/>
            </a:pPr>
            <a:fld id="{5D01AAF8-CDEB-4FED-994C-5FF05ADE7CA2}" type="slidenum">
              <a:rPr lang="id-ID"/>
              <a:pPr>
                <a:defRPr/>
              </a:pPr>
              <a:t>‹#›</a:t>
            </a:fld>
            <a:endParaRPr lang="id-ID"/>
          </a:p>
        </p:txBody>
      </p:sp>
    </p:spTree>
    <p:extLst>
      <p:ext uri="{BB962C8B-B14F-4D97-AF65-F5344CB8AC3E}">
        <p14:creationId xmlns:p14="http://schemas.microsoft.com/office/powerpoint/2010/main" val="2738918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id-ID"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latin typeface="Calibri" pitchFamily="34" charset="0"/>
              </a:defRPr>
            </a:lvl1pPr>
          </a:lstStyle>
          <a:p>
            <a:pPr>
              <a:defRPr/>
            </a:pPr>
            <a:fld id="{534EE1A9-F756-44BE-AB55-80783E6D47EA}" type="datetime1">
              <a:rPr lang="id-ID"/>
              <a:pPr>
                <a:defRPr/>
              </a:pPr>
              <a:t>12/06/2017</a:t>
            </a:fld>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itchFamily="34" charset="0"/>
              </a:defRPr>
            </a:lvl1pPr>
          </a:lstStyle>
          <a:p>
            <a:pPr>
              <a:defRPr/>
            </a:pPr>
            <a:fld id="{FB683C65-B6D1-4D39-B2E6-CA726289264B}" type="slidenum">
              <a:rPr lang="id-ID"/>
              <a:pPr>
                <a:defRPr/>
              </a:pPr>
              <a:t>‹#›</a:t>
            </a:fld>
            <a:endParaRPr lang="id-ID"/>
          </a:p>
        </p:txBody>
      </p:sp>
    </p:spTree>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 id="2147483986" r:id="rId12"/>
  </p:sldLayoutIdLst>
  <p:hf hd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762000" y="838200"/>
            <a:ext cx="7772400" cy="1470025"/>
          </a:xfrm>
        </p:spPr>
        <p:txBody>
          <a:bodyPr rtlCol="0"/>
          <a:lstStyle/>
          <a:p>
            <a:pPr eaLnBrk="1" fontAlgn="auto" hangingPunct="1">
              <a:spcAft>
                <a:spcPts val="0"/>
              </a:spcAft>
              <a:defRPr/>
            </a:pPr>
            <a:r>
              <a:rPr lang="id-ID" sz="3200" b="1" dirty="0" smtClean="0">
                <a:ea typeface="+mj-ea"/>
              </a:rPr>
              <a:t>PREPARATION OF GMP REPORT</a:t>
            </a:r>
            <a:endParaRPr lang="id-ID" sz="3200" b="1" dirty="0">
              <a:ea typeface="+mj-ea"/>
            </a:endParaRPr>
          </a:p>
        </p:txBody>
      </p:sp>
      <p:sp>
        <p:nvSpPr>
          <p:cNvPr id="14339" name="Subtitle 6"/>
          <p:cNvSpPr>
            <a:spLocks noGrp="1"/>
          </p:cNvSpPr>
          <p:nvPr>
            <p:ph type="subTitle" idx="1"/>
          </p:nvPr>
        </p:nvSpPr>
        <p:spPr>
          <a:xfrm>
            <a:off x="1430338" y="3716338"/>
            <a:ext cx="6400800" cy="433387"/>
          </a:xfrm>
        </p:spPr>
        <p:txBody>
          <a:bodyPr/>
          <a:lstStyle/>
          <a:p>
            <a:pPr eaLnBrk="1" hangingPunct="1"/>
            <a:r>
              <a:rPr lang="en-US" smtClean="0">
                <a:cs typeface="Calibri" pitchFamily="34" charset="0"/>
              </a:rPr>
              <a:t>Malaysia &amp; Indonesia</a:t>
            </a:r>
            <a:endParaRPr lang="id-ID" smtClean="0">
              <a:cs typeface="Calibri" pitchFamily="34" charset="0"/>
            </a:endParaRPr>
          </a:p>
        </p:txBody>
      </p:sp>
      <p:sp>
        <p:nvSpPr>
          <p:cNvPr id="14340" name="Footer Placeholder 2"/>
          <p:cNvSpPr>
            <a:spLocks noGrp="1"/>
          </p:cNvSpPr>
          <p:nvPr>
            <p:ph type="ftr" sz="quarter" idx="4294967295"/>
          </p:nvPr>
        </p:nvSpPr>
        <p:spPr bwMode="auto">
          <a:xfrm>
            <a:off x="3124200" y="6356350"/>
            <a:ext cx="2895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endParaRPr lang="en-US">
              <a:latin typeface="Calibri" pitchFamily="34" charset="0"/>
            </a:endParaRPr>
          </a:p>
        </p:txBody>
      </p:sp>
      <p:sp>
        <p:nvSpPr>
          <p:cNvPr id="14341"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986DFB75-9D5D-4E90-BF67-5F026DA63897}" type="slidenum">
              <a:rPr lang="id-ID" sz="1200">
                <a:solidFill>
                  <a:srgbClr val="898989"/>
                </a:solidFill>
                <a:latin typeface="Calibri" pitchFamily="34" charset="0"/>
              </a:rPr>
              <a:pPr/>
              <a:t>1</a:t>
            </a:fld>
            <a:endParaRPr lang="id-ID" sz="12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idx="1"/>
          </p:nvPr>
        </p:nvSpPr>
        <p:spPr>
          <a:xfrm>
            <a:off x="609600" y="1600200"/>
            <a:ext cx="8077200" cy="4525963"/>
          </a:xfrm>
        </p:spPr>
        <p:txBody>
          <a:bodyPr/>
          <a:lstStyle/>
          <a:p>
            <a:pPr marL="450850" indent="-450850" algn="just"/>
            <a:r>
              <a:rPr lang="en-US" smtClean="0">
                <a:cs typeface="Calibri" pitchFamily="34" charset="0"/>
              </a:rPr>
              <a:t>All inspections conducted should be reported using a standard format.</a:t>
            </a:r>
          </a:p>
          <a:p>
            <a:pPr marL="450850" indent="-450850" algn="just">
              <a:buFont typeface="Arial" pitchFamily="34" charset="0"/>
              <a:buNone/>
            </a:pPr>
            <a:endParaRPr lang="en-US" sz="1000" smtClean="0">
              <a:cs typeface="Calibri" pitchFamily="34" charset="0"/>
            </a:endParaRPr>
          </a:p>
          <a:p>
            <a:pPr marL="450850" indent="-450850" algn="just"/>
            <a:r>
              <a:rPr lang="en-US" smtClean="0">
                <a:cs typeface="Calibri" pitchFamily="34" charset="0"/>
              </a:rPr>
              <a:t>Report should be written by inspector(s) involved. Compiled by the Lead Inspector.</a:t>
            </a:r>
          </a:p>
          <a:p>
            <a:pPr marL="450850" indent="-450850" algn="just">
              <a:buFont typeface="Arial" pitchFamily="34" charset="0"/>
              <a:buNone/>
            </a:pPr>
            <a:endParaRPr lang="en-US" sz="1000" smtClean="0">
              <a:cs typeface="Calibri" pitchFamily="34" charset="0"/>
            </a:endParaRPr>
          </a:p>
          <a:p>
            <a:pPr marL="450850" indent="-450850" algn="just"/>
            <a:r>
              <a:rPr lang="en-US" smtClean="0">
                <a:cs typeface="Calibri" pitchFamily="34" charset="0"/>
              </a:rPr>
              <a:t>Keep it simple and based on fact.</a:t>
            </a:r>
          </a:p>
          <a:p>
            <a:pPr marL="450850" indent="-450850" algn="just">
              <a:buFont typeface="Arial" pitchFamily="34" charset="0"/>
              <a:buNone/>
            </a:pPr>
            <a:endParaRPr lang="en-US" sz="1000" smtClean="0">
              <a:cs typeface="Calibri" pitchFamily="34" charset="0"/>
            </a:endParaRPr>
          </a:p>
          <a:p>
            <a:pPr marL="450850" indent="-450850" algn="just"/>
            <a:r>
              <a:rPr lang="en-US" smtClean="0">
                <a:cs typeface="Calibri" pitchFamily="34" charset="0"/>
              </a:rPr>
              <a:t>The conclusion of the GMP Inspection should be stated at the end of the report followed by a disclaimer and signed by the inspector(s).</a:t>
            </a:r>
          </a:p>
        </p:txBody>
      </p:sp>
      <p:sp>
        <p:nvSpPr>
          <p:cNvPr id="23555"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DF367A2E-70E6-4797-9BEE-CFF032F81A57}" type="slidenum">
              <a:rPr lang="en-US" sz="1200">
                <a:solidFill>
                  <a:srgbClr val="898989"/>
                </a:solidFill>
                <a:latin typeface="Calibri" pitchFamily="34" charset="0"/>
              </a:rPr>
              <a:pPr/>
              <a:t>10</a:t>
            </a:fld>
            <a:endParaRPr lang="en-US" sz="1200">
              <a:solidFill>
                <a:srgbClr val="898989"/>
              </a:solidFill>
              <a:latin typeface="Calibri" pitchFamily="34" charset="0"/>
            </a:endParaRPr>
          </a:p>
        </p:txBody>
      </p:sp>
      <p:sp>
        <p:nvSpPr>
          <p:cNvPr id="23556" name="Rectangle 2"/>
          <p:cNvSpPr txBox="1">
            <a:spLocks noChangeArrowheads="1"/>
          </p:cNvSpPr>
          <p:nvPr/>
        </p:nvSpPr>
        <p:spPr bwMode="auto">
          <a:xfrm>
            <a:off x="1293813" y="228600"/>
            <a:ext cx="7392987"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r>
              <a:rPr lang="en-US" sz="3800" b="1">
                <a:latin typeface="Calibri" pitchFamily="34" charset="0"/>
              </a:rPr>
              <a:t>REPORT WRITING</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idx="1"/>
          </p:nvPr>
        </p:nvSpPr>
        <p:spPr>
          <a:xfrm>
            <a:off x="609600" y="1600200"/>
            <a:ext cx="8077200" cy="4525963"/>
          </a:xfrm>
        </p:spPr>
        <p:txBody>
          <a:bodyPr/>
          <a:lstStyle/>
          <a:p>
            <a:pPr marL="273050" indent="-273050" eaLnBrk="1" hangingPunct="1"/>
            <a:r>
              <a:rPr lang="en-US" sz="3200" smtClean="0">
                <a:cs typeface="Calibri" pitchFamily="34" charset="0"/>
              </a:rPr>
              <a:t> Do not include:</a:t>
            </a:r>
          </a:p>
          <a:p>
            <a:pPr marL="273050" indent="-273050" eaLnBrk="1" hangingPunct="1"/>
            <a:endParaRPr lang="en-US" sz="1000" smtClean="0">
              <a:cs typeface="Calibri" pitchFamily="34" charset="0"/>
            </a:endParaRPr>
          </a:p>
          <a:p>
            <a:pPr marL="990600" lvl="1" indent="-533400" eaLnBrk="1" hangingPunct="1">
              <a:buFont typeface="Wingdings" pitchFamily="2" charset="2"/>
              <a:buChar char="§"/>
            </a:pPr>
            <a:r>
              <a:rPr lang="en-US" sz="3200" smtClean="0">
                <a:cs typeface="Calibri" pitchFamily="34" charset="0"/>
              </a:rPr>
              <a:t>Subjective opinions </a:t>
            </a:r>
          </a:p>
          <a:p>
            <a:pPr marL="990600" lvl="1" indent="-533400" eaLnBrk="1" hangingPunct="1">
              <a:buFont typeface="Wingdings" pitchFamily="2" charset="2"/>
              <a:buChar char="§"/>
            </a:pPr>
            <a:r>
              <a:rPr lang="en-US" sz="3200" smtClean="0">
                <a:cs typeface="Calibri" pitchFamily="34" charset="0"/>
              </a:rPr>
              <a:t>Irrelevant information</a:t>
            </a:r>
          </a:p>
          <a:p>
            <a:pPr marL="990600" lvl="1" indent="-533400" eaLnBrk="1" hangingPunct="1">
              <a:buFont typeface="Wingdings" pitchFamily="2" charset="2"/>
              <a:buChar char="§"/>
            </a:pPr>
            <a:r>
              <a:rPr lang="en-US" sz="3200" smtClean="0">
                <a:cs typeface="Calibri" pitchFamily="34" charset="0"/>
              </a:rPr>
              <a:t>Ambiguous statements</a:t>
            </a:r>
          </a:p>
          <a:p>
            <a:pPr marL="990600" lvl="1" indent="-533400" eaLnBrk="1" hangingPunct="1">
              <a:buFont typeface="Wingdings" pitchFamily="2" charset="2"/>
              <a:buChar char="§"/>
            </a:pPr>
            <a:r>
              <a:rPr lang="en-US" sz="3200" smtClean="0">
                <a:cs typeface="Calibri" pitchFamily="34" charset="0"/>
              </a:rPr>
              <a:t>Antagonist  statements</a:t>
            </a:r>
          </a:p>
        </p:txBody>
      </p:sp>
      <p:sp>
        <p:nvSpPr>
          <p:cNvPr id="24579"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C689376E-C739-497A-824A-2CC6F88DD417}" type="slidenum">
              <a:rPr lang="en-US" sz="1200">
                <a:solidFill>
                  <a:srgbClr val="898989"/>
                </a:solidFill>
                <a:latin typeface="Calibri" pitchFamily="34" charset="0"/>
              </a:rPr>
              <a:pPr/>
              <a:t>11</a:t>
            </a:fld>
            <a:endParaRPr lang="en-US" sz="1200">
              <a:solidFill>
                <a:srgbClr val="898989"/>
              </a:solidFill>
              <a:latin typeface="Calibri" pitchFamily="34" charset="0"/>
            </a:endParaRPr>
          </a:p>
        </p:txBody>
      </p:sp>
      <p:sp>
        <p:nvSpPr>
          <p:cNvPr id="24580" name="Rectangle 2"/>
          <p:cNvSpPr txBox="1">
            <a:spLocks noChangeArrowheads="1"/>
          </p:cNvSpPr>
          <p:nvPr/>
        </p:nvSpPr>
        <p:spPr bwMode="auto">
          <a:xfrm>
            <a:off x="1293813" y="228600"/>
            <a:ext cx="7392987"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r>
              <a:rPr lang="en-US" sz="3800" b="1">
                <a:latin typeface="Calibri" pitchFamily="34" charset="0"/>
              </a:rPr>
              <a:t>REPORT WRITING</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457200" y="1676400"/>
            <a:ext cx="8229600" cy="4449763"/>
          </a:xfrm>
        </p:spPr>
        <p:txBody>
          <a:bodyPr/>
          <a:lstStyle/>
          <a:p>
            <a:pPr algn="just">
              <a:lnSpc>
                <a:spcPct val="90000"/>
              </a:lnSpc>
            </a:pPr>
            <a:r>
              <a:rPr lang="en-US" smtClean="0">
                <a:cs typeface="Calibri" pitchFamily="34" charset="0"/>
              </a:rPr>
              <a:t>When reporting non-compliances the following aspect should be considered: </a:t>
            </a:r>
          </a:p>
          <a:p>
            <a:pPr>
              <a:lnSpc>
                <a:spcPct val="90000"/>
              </a:lnSpc>
            </a:pPr>
            <a:endParaRPr lang="en-US" sz="1000" smtClean="0">
              <a:cs typeface="Calibri" pitchFamily="34" charset="0"/>
            </a:endParaRPr>
          </a:p>
          <a:p>
            <a:pPr lvl="1" indent="-342900" algn="just">
              <a:lnSpc>
                <a:spcPct val="90000"/>
              </a:lnSpc>
            </a:pPr>
            <a:r>
              <a:rPr lang="en-US" sz="2600" smtClean="0">
                <a:cs typeface="Calibri" pitchFamily="34" charset="0"/>
              </a:rPr>
              <a:t>It must be possible to identify exactly where the non-compliance was and, therefore, the location, piece of equipment, document or job title of individual referred to must be identified. </a:t>
            </a:r>
          </a:p>
          <a:p>
            <a:pPr lvl="1" indent="-342900" algn="just">
              <a:lnSpc>
                <a:spcPct val="90000"/>
              </a:lnSpc>
            </a:pPr>
            <a:endParaRPr lang="en-US" sz="1000" smtClean="0">
              <a:cs typeface="Calibri" pitchFamily="34" charset="0"/>
            </a:endParaRPr>
          </a:p>
          <a:p>
            <a:pPr lvl="1" indent="-342900" algn="just">
              <a:lnSpc>
                <a:spcPct val="90000"/>
              </a:lnSpc>
            </a:pPr>
            <a:r>
              <a:rPr lang="en-US" sz="2600" smtClean="0">
                <a:cs typeface="Calibri" pitchFamily="34" charset="0"/>
              </a:rPr>
              <a:t>The non-compliance should be described according to the relevant PIC/S chapters or any GMP guideline that was made for reference at the time of inspection. </a:t>
            </a:r>
          </a:p>
          <a:p>
            <a:pPr>
              <a:lnSpc>
                <a:spcPct val="90000"/>
              </a:lnSpc>
            </a:pPr>
            <a:endParaRPr lang="en-US" smtClean="0">
              <a:cs typeface="Calibri" pitchFamily="34" charset="0"/>
            </a:endParaRPr>
          </a:p>
        </p:txBody>
      </p:sp>
      <p:sp>
        <p:nvSpPr>
          <p:cNvPr id="25603"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08D11EC6-1548-47EF-9633-C4D2B98835DD}" type="slidenum">
              <a:rPr lang="en-US" sz="1200">
                <a:latin typeface="Calibri" pitchFamily="34" charset="0"/>
              </a:rPr>
              <a:pPr/>
              <a:t>12</a:t>
            </a:fld>
            <a:endParaRPr lang="en-US" sz="1200">
              <a:latin typeface="Calibri" pitchFamily="34" charset="0"/>
            </a:endParaRPr>
          </a:p>
        </p:txBody>
      </p:sp>
      <p:sp>
        <p:nvSpPr>
          <p:cNvPr id="25604" name="Rectangle 2"/>
          <p:cNvSpPr txBox="1">
            <a:spLocks noChangeArrowheads="1"/>
          </p:cNvSpPr>
          <p:nvPr/>
        </p:nvSpPr>
        <p:spPr bwMode="auto">
          <a:xfrm>
            <a:off x="1293813" y="228600"/>
            <a:ext cx="7392987"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r>
              <a:rPr lang="en-US" sz="3800" b="1">
                <a:latin typeface="Calibri" pitchFamily="34" charset="0"/>
              </a:rPr>
              <a:t>REPORT WRITING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ChangeArrowheads="1"/>
          </p:cNvSpPr>
          <p:nvPr/>
        </p:nvSpPr>
        <p:spPr bwMode="auto">
          <a:xfrm>
            <a:off x="609600" y="1571625"/>
            <a:ext cx="7948613" cy="3048000"/>
          </a:xfrm>
          <a:prstGeom prst="rect">
            <a:avLst/>
          </a:prstGeom>
          <a:solidFill>
            <a:srgbClr val="FFFF99"/>
          </a:solidFill>
          <a:ln w="9525">
            <a:solidFill>
              <a:schemeClr val="tx1"/>
            </a:solidFill>
            <a:miter lim="800000"/>
            <a:headEnd/>
            <a:tailEnd/>
          </a:ln>
        </p:spPr>
        <p:txBody>
          <a:bodyPr wrap="none" anchor="ctr"/>
          <a:lstStyle/>
          <a:p>
            <a:pPr algn="ctr" eaLnBrk="1" hangingPunct="1"/>
            <a:r>
              <a:rPr lang="en-US" sz="3600" b="1">
                <a:latin typeface="Calibri" pitchFamily="34" charset="0"/>
              </a:rPr>
              <a:t>REMEMBER!!!</a:t>
            </a:r>
          </a:p>
          <a:p>
            <a:pPr algn="ctr" eaLnBrk="1" hangingPunct="1"/>
            <a:endParaRPr lang="en-US" sz="3600" b="1">
              <a:latin typeface="Calibri" pitchFamily="34" charset="0"/>
            </a:endParaRPr>
          </a:p>
          <a:p>
            <a:pPr algn="ctr" eaLnBrk="1" hangingPunct="1"/>
            <a:r>
              <a:rPr lang="en-US" sz="3600" b="1">
                <a:latin typeface="Calibri" pitchFamily="34" charset="0"/>
              </a:rPr>
              <a:t>Inspection reports are treated as </a:t>
            </a:r>
          </a:p>
          <a:p>
            <a:pPr algn="ctr" eaLnBrk="1" hangingPunct="1"/>
            <a:r>
              <a:rPr lang="en-US" sz="3600" b="1">
                <a:latin typeface="Calibri" pitchFamily="34" charset="0"/>
              </a:rPr>
              <a:t>confidential documents.</a:t>
            </a:r>
          </a:p>
        </p:txBody>
      </p:sp>
      <p:sp>
        <p:nvSpPr>
          <p:cNvPr id="26627" name="Rectangle 2"/>
          <p:cNvSpPr txBox="1">
            <a:spLocks noChangeArrowheads="1"/>
          </p:cNvSpPr>
          <p:nvPr/>
        </p:nvSpPr>
        <p:spPr bwMode="auto">
          <a:xfrm>
            <a:off x="457200" y="55563"/>
            <a:ext cx="82296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r>
              <a:rPr lang="en-US" sz="4000" b="1">
                <a:solidFill>
                  <a:schemeClr val="bg1"/>
                </a:solidFill>
                <a:latin typeface="Calibri" pitchFamily="34" charset="0"/>
              </a:rPr>
              <a:t>GMP INSPECTION REPORT </a:t>
            </a:r>
          </a:p>
        </p:txBody>
      </p:sp>
      <p:sp>
        <p:nvSpPr>
          <p:cNvPr id="26628"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D928DD29-BB13-4B7A-A16F-637E805D2F12}" type="slidenum">
              <a:rPr lang="en-US" sz="1200">
                <a:solidFill>
                  <a:srgbClr val="898989"/>
                </a:solidFill>
                <a:latin typeface="Calibri" pitchFamily="34" charset="0"/>
              </a:rPr>
              <a:pPr/>
              <a:t>13</a:t>
            </a:fld>
            <a:endParaRPr lang="en-US" sz="1200">
              <a:solidFill>
                <a:srgbClr val="898989"/>
              </a:solidFill>
              <a:latin typeface="Calibri" pitchFamily="34" charset="0"/>
            </a:endParaRPr>
          </a:p>
        </p:txBody>
      </p:sp>
      <p:sp>
        <p:nvSpPr>
          <p:cNvPr id="26629" name="AutoShape 11" descr="data:image/jpeg;base64,/9j/4AAQSkZJRgABAQAAAQABAAD/2wCEAAkGBw8PEA8NDw8NDQ8NDg4NDQ8NDQ8NDw0QFREWFhQRFBQYHCggGBslHBQUITEhJSkrLi4vGB8zODMsNygtLisBCgoKDg0OGhAQGiwkHCQsLCwsLDAsLCwsLCwsLCwsLCwsLCwsLCwsLCwsLCwsLC4sLCwsLCwsLCwsLCwsLCwsLP/AABEIAOEA4QMBEQACEQEDEQH/xAAbAAEAAwEBAQEAAAAAAAAAAAAAAQMFAgQGB//EADcQAAIBAwEFBgQFAgcAAAAAAAABAgMEEQUSITFBUQYTYXGBkRQiQqEjUmJysTLBFjNEktHw8f/EABkBAQADAQEAAAAAAAAAAAAAAAABAgMEBf/EADURAQACAgECBAQEBAUFAAAAAAABAgMRBBIxBRMhQSJRYXEykbHwgcHR8RRCUqHhFSMkM2L/2gAMAwEAAhEDEQA/AP3EAAAAAAAAAAAAAAAAAAAAAAAAAAAAAAAAAAAAAAAAAAAAAAAAAAAAAAAAAAAAAAAAAAAAAAAAAAZtS+kpSSw0nhZR5luXeLTrWm0Y40mOovnFejLRzp94R5SyOox5qS9maRzae8Sjy5WRvYPnjzRrHKxz7q9ErY1ovhKPujSMtJ7SjUu0y8TtCSQAAAAAAAAAAAAAAAAAAAAAAAAOZywm+iyVtOomSGG3/wAnhb26kAMAAJARk1wbXkItMdhZG4mvqfvk0jPkj3R0wsjfTXNPzRpHLywr5cLI6hLnFemUaRzbe8QjylkdRXOLXk0zSOdX3hXypWRvqfVrzTNY5mOUeXKyNzB/UvfBrGfHPaUdMrFJPg0/IvFontKunRYAAAAAAAAAAAAAAAAHnvZYhLx3HPyraxytSPVkHjugJEgCAAMAAwAAYAgkMASn/wBW4bHca0lwlL3ZeMlo7TKOmFkbyouefNGkcnJHujohYr+XNJ/Y1jm394hXy4WR1Fc4v0ZpHOj3hHlrY38PFehrHMx+6vlysjdQf1L13GkcjHPaUdMrIzT4NPyaZpFontKuk5LCQAAAAAAAPDqct0V1eTg51vSIa4o9ds485qASAAAAAAAAAACQAAAAAABADIHaqyXCTXqWjJeO0ydMNijnZjne8LJ7OPfTG3NPdYaIAAAAAAy9RnmeOiPJ5lt5NfJvjj0eU5VwgABIAAABACQAEAAJBAGAAgCQDAAEsvAiNzolupHvR6OVJIAAAACGBjXDzJvxPCy26rzLprGoVlEgAgCQANkASAEgQAAkkQQAAkAAAAAAsto5nHzRphjeSPui3ZtHtuYAAAAADirLEW+iZnlt00mUx3YrZ4TpQAAEgAAMCQIAAAAEgABIAAAABgCAPRYRzNeCbOniRvIpk/C1j1mAAAAAAHnvpYg/HccvLtrHr5r4+7JZ5DcJFF5eU6EHUqzVOK5v+ElxKzaIjctsODJmt0443KrTtTo3KcqM1PZeJLDi4+ae8VtFuy/I4uXBOsldfv6PYS5gkAJAAQAIEkjidWMcbTjHaezHaaW0+i8RuIWrS1t6jenQVAAACQBIMCAPbpsd8n4Y+528KPimWeXs0T0mIAAAAAHh1KW6K82edzrfhhri+bPPPauaklFOT3KKcm+iSzkStWJmYiGBojV9J31WGYRk6dpTn8yiovfU8ZN+2CkRudy9bmf+HWOPjn11u0/P6faFOlTVTU7qpSS7qFGNKco7ozqZj03Z3P2K19bS05UTj8Px0yfim0zG+8R6vpsrhnf05mrxNe6SUAAAAAAAPlasfjdQ2Gs0LFZfSVTd/fP+0xn47/SHu1n/AAfB6o/Hk/T+36vqjZ4SAJJAAQBI5p1YzW1GUZRecOLTTx4kRMT2WtW1Z1aNS6JVaOmr5W+rPR4UfDMscnd7TuZgAAAAAZd9PMn4bjx+VbqyS6KRqHlOdZ8922vHC2dKH+ZcyVGGN7af9WPsvUzvPpp6/g2CL8jrt+Gvr/T9/RlWFa6rQhptGCsVQpQjXlUf4jg9zcFjnv8AfiV9bejvzU4+G08vJPmTaZ6ddt/Vq3M4adSp21tB1K9ZtU48ZTk+NSXh/wCEzPTGo7uHHW/Py2zZp1SveflHyj+bBvrZwnTpRrVLnU5zi5TjOWxR5uO7cZzHtHd6uHL10te1YrgiJ9Nes/V9Dr2vfCVLWD2XGrtfEbm3GK2VtR9W93M0vbUw8fg+HxyseS0d410/7+n6PPV7b2qjtRjXnLLWwoJPC+rOcYHmQ2r4FyOrVpiI+e23p1/C4pRrwyozTfzYTjjimXi2428zkce+DLOO3eP3DNqdqrZVO7XeTipRhOtCKdKDfDLyV82NuyvhHImnVOonv0z3lsVq8IJTnOMYtpJykkm3wWS+4ju86mO956axMz/TutJUee/uVSpVKr4U6cp+y3EWnUTLbBinLkrjj3mIYHZecKFpK6ryUO/qSqSlLnvaXrue7xMseor1S9XxOLZ+TGHFG+mNRH6/yb1hfUq8O8pTVSOcZXJ9GuTNYtE9nlZ+Pkw26ckal6CWKQAEEjy6rd9xQq1uGxBtfu4L7tFbTqNuji4fOzVx/Of9vd4Ox9s6dpTznNRyq7/1cPss+pTDHwuvxfJF+VbXtqPybRq8xq2EcQXjl/c9biRrGwv3ek6VAAAAAc1JYTfQpe2qzKYjcseby2+p4dp3O3S4aIGPfaQ613b3Lmu7t4y/DfOe/DX29jOa7tt6GDmxi42TFEfFb3+n7/U1KxqO6tbqks9250q+9J91L6t/HDyLRO4lPH5FI42XDknv6x94fMXiqyvLqpK6o2kovuvxMqapYWHT80uXUznvO509vF5deLjrXFN47+nbf1/5bfZiFnShUnQdSews1bipCUVPm9ltcN3AvTp9nmeJ25WS9a5dRvtWJ3r7vk9RuHXnVvqqeztujZ02m4zks4yukVhvq2kZ736y93BjjBWvGp8t2n9+8+30eurYyoUKdtGKd5fNOpu+anSb3U88svGfJidxqPeWNc9c2a2aZ/7WPt9Z+f117PXrl5ToqlpneOlRpwi7mqlJynzcI4W9t/yTaYj4fZz8LDfLNuZ07vM/DHtH1n7fv1TaWk7/ALqnTp/DafQkmvzVmuv5m+vLJMRNvsjLmpweq17dWe0fl/SP10t7YV5V6tLTqCTcWqlXfiMfl3Zb5KLy/NE5Pinphn4TSuHHblZff0j+3zmfSGZpGs30VWhRkrinTzN1aqcoU4x5ptrCaXDyKxNo7O3lcLh2ms5I6bT7R6TMz9v1aOr6469hSclGE7mo4SUc42YP5pLw4bvEXvujk4nArh5torO4rG/z7QqdanUh8TWS+Ftl3NlRf+oqKONprnv4kenee0Nei9L+Vj/9lvW8/wCmN+38ml2Rpq1tJV6zVNVZuq9rC+XCUd3jh/Yvj+Gu5cPitp5PKjHijeo1/X8k1dVr3EZVKclZWkd7uKizUqfsQm829e0FOJhwTFLx5mSf8sdo+8p7NX82ripUqznawa7qtcYjL9W/oMdu/wAkeJcekTStKxGSe8R2/u0a/aG0hNU5VouTaT2VKcY56ySwi85axOtuOnhvJvXrinp+U/k1MmjgfMdrZuvUoafB76k1Uq4+mKzjPu36IwyzvVYe74VWMNL8q/tGo+/79H00IqKUVuUUkl0SWEbRGniWtNpmZdIlVs2yxGK8EezgjVI+zmt3WmyAAAAAeW9qYWOpx8u+q6a4o9ds48zTRDISggQSPPdWFCq06tKlUa4OcIyf3KzWJ7w2xcjNijVLzH2mVypxS2Uko4xspJLHTBOmc2mZ3M+qhadQUYU+6p7FKSnTjsJqEvzJdSOmOzWeTmm026p3PpP1UPSYfFfGNtyVLulBpYT/ADJ9cbvUjp+Lqa/4y0cb/DxHpve/5M/VdDqSryuKPw7dSMYzjcUlUSlHhKOeDx/BW1J3uHXxefSuGMWXq1Ezqazrv7Sv03Sa0J97XuqlWSWIQhmFKCf6efsuArSd7mWfI5mK1ejFjiI95n1mf4+zM/wzXVK4fexdxcTw6jzvo5y455Z3e2CPLnU/N2/9Uwzkxx0z0Vjt/wDXz19P+XtraC42Ts6EoxlJx7yclhVN6228eXssFpp8OoctPEIty/PyxMxHaPl6en7/AIvBr3ZmpOlbU6DjJW9OUGpPYcm8PaXm0yl8c6jTr4XitKZMl8v+ad+nr/B1pfZR/JK7kqippKFBb4RXRvn5IVxf6leV4vHrXjxrfe3vP2V9so1p17a3pxU4yi5xg3sxnJN5Xokt3iMvraIX8InHTDky3nU71M95iP7u7fRZ1ZQnf14bnijawnGMFjhFJP7JepPR6/HKt+fXHWY4lJ+tvf8Af3ebtXeupOGmW6UVtQhNRWFnlBY5LKbIyW/yw28MwdFJ5mafnMfb3n+Ps+m0/SKFCGxCnT3pKUpRUpT/AHNmtaREaeJn5ubNbqtafpG/SHvLuRjaVo8qdxcXVWUZzqyap4z8sH16PCS9DKtNWm0vS5XNrfBTDSNRHf6y2TR5rqPImPWSW3Bbj3axqHNLosgAAAIYGVdVdqb6JYPJ5F+qzprGqqjmAJQyBAAAAAgAACQIAIwEmAh5NS0ylcRUasW9l5jKMnCUX4NFbVi3d08blZOPO8c9/wAvyeSz7O21GaqKM6k474yqzc3F+C4FYx1idujN4nny16JnUfKI0qsez8ad1Vu5S23OUpUo4a2Nri31fFCuPVtrZvEZvxq4KxrURv66bRo81ha92khatU4pVar/AKo5woLjvfiZ3ydPp7vU4Phl+THXadV/X7f1aunXir0qddJxVSO1h8Vyx9i9bbjbh5GGcOW2OZ3Me70ksFtusyivFGmKN3j7ot2bKPccyQAAABVcT2YtmWW2qrUjcshPn1eTyLzuXTZJRUAgJCBBIMARoAAACCQIAAAAgAAAyb3s7bVqvf1IycnjaSniMsdUUtjrady9DD4lnw4/LpMa9vT1hqU4KKUYpRUUkktySXIvrXZwzabTue6SVXpsFma8Ms6OLG8kK3/C1z13OAAAADO1Or9Jw8m/s6MVXkR58rT3SEBAgAEgAABAAAAAgAAAECCRJAgkCAAEj2aZH5m+iOzhR8UyzydmmemxAAACutPCKXtqE1jcsapPakzzMk7l1x6Qk51EgAAEBIAIBgQAAgCQAEAAABoAAIAmBAADR0tbpPxSPR4Uekyyyd3uO5kAAIbIkZ1/X5HLls3pV4KX9jhs1t2WmaiQBAMnQggAASBCAkGgwQAEASBAAAgAACAAADV05fIvFtnq8ONY2GSfV6jqUAAHmuKuEZXsvWGNcVcs47y6Kw7ocM9TmtKLLCqAgAAAABBAAAkAAQAwAIACMEgQAAAwIAAbNpHEI/tR7PHjWOv2c9u642VAAGNeVjkvLesM5yOazWIX0q6SS3rBhKJrK6M0+DRVWY06AEgBOBocsjQDQEAACQAAAgAAAMCAJwQGAIAYHcblNYSXRJHu1jUac0uiyAAB81cNtnDZ1Qo2TKYXcswtC0SmLMbVWeiFRpFdzCJrEro1CfM+as4/k7U0Wi8KTSYdIvHqqjBIESBAABoQBJGhAAJABAgkAJAgAwO6KzKK8UXxxu8QiezZR7bmSAAAZUrU5po36lcrQpNExZVKzM5xrRZy7VmU41os57hmU41uodNmc41osSRnNExLjLRnNZjsn0lCuJLx8x5l4VnHWXcbtc015by8ciPeFZxT7LY1ovhJeu40jJSfdnNLR7OyyoSkACQIgQAAACACUACAJF9mvnj6v7G/GjeSFL9mseuwAAADnZI0nZsIjpNue7RHQnqQ6KKzjg65cO3RScS3WrdsjOcK3mOJWpnOBaMiidoZTgXi6idmzKcC0XUStGZTglbrUytmY2wLdapxlHg2vJlPLtHZO4l2rmouefNE9eSFeisrI6h+aPsyY5Ex3hWcXylbG+pvm15o0jkUlWcdl0Jp8Gn5PJrFonspMTHd1gkAIAEANAAwAwQPVYR+fyTOrhx8e1Lz6NI9RiAAAAAAAAAII0GCOkRskdEJ2hwKzjg3Ll0kV8uFuuXErdMrOGE+YqlZIznjwtGRTU09MztxoWjK81TSzG3FXjK8s9LZhbiLxkeaenyW/Bz24crxkcqNaPByXm8keXlr2mT4Zdxvaq4qMvNNfwPMyx3jas46z2WR1JfVCS8nktHI1+KEeVPtK6F9Tf1Y/cmi8Z8c+6s47QujUi+Ek/Jo1i1Z7SpqYdk6EEaEoke3Tlvk/BI7eHHrLLI9x3swAAAAAAAAAAAAAAAAAjBGg2SOkcuBWaQnbl0l0KzjhPVLh28ei9is4oW65VSsoPl9ik8eJT5kqZ6XB8vsZTxKyvGV556MuRlbhQtGZRPRXyMZ4HyW85x8DWjwlL3ZT/C5a9plPXSUrvo8VtehHRmhGqy9lrTlPitk3x4rW7s7TENC0ouCecb3yPQ4+KccTtja23oOhUAAAAAAAAAAAAAAAAAAAAAAAAGCNCMDQYGhGyV6YNjgh0QnckYpCKxCNui4AAAAAAAAAAAAAAAAAAAAAAAAAAAAAAAAAAAAAAAAAAAAAAAAAAAAAAAAAAAAAAAAAAAAAAAAP//Z"/>
          <p:cNvSpPr>
            <a:spLocks noChangeAspect="1" noChangeArrowheads="1"/>
          </p:cNvSpPr>
          <p:nvPr/>
        </p:nvSpPr>
        <p:spPr bwMode="auto">
          <a:xfrm>
            <a:off x="155575" y="-137160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1800">
              <a:latin typeface="Calibri" pitchFamily="34" charset="0"/>
            </a:endParaRPr>
          </a:p>
        </p:txBody>
      </p:sp>
      <p:sp>
        <p:nvSpPr>
          <p:cNvPr id="26630" name="Rectangle 2"/>
          <p:cNvSpPr txBox="1">
            <a:spLocks noChangeArrowheads="1"/>
          </p:cNvSpPr>
          <p:nvPr/>
        </p:nvSpPr>
        <p:spPr bwMode="auto">
          <a:xfrm>
            <a:off x="1293813" y="228600"/>
            <a:ext cx="7392987"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r>
              <a:rPr lang="en-US" sz="3800" b="1">
                <a:latin typeface="Calibri" pitchFamily="34" charset="0"/>
              </a:rPr>
              <a:t>REPORT WRITING</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idx="1"/>
          </p:nvPr>
        </p:nvSpPr>
        <p:spPr>
          <a:xfrm>
            <a:off x="457200" y="1828800"/>
            <a:ext cx="8229600" cy="4297363"/>
          </a:xfrm>
        </p:spPr>
        <p:txBody>
          <a:bodyPr/>
          <a:lstStyle/>
          <a:p>
            <a:pPr marL="342900" lvl="1" indent="-342900" algn="just" eaLnBrk="1" hangingPunct="1">
              <a:lnSpc>
                <a:spcPct val="90000"/>
              </a:lnSpc>
              <a:buFont typeface="Arial" pitchFamily="34" charset="0"/>
              <a:buChar char="•"/>
            </a:pPr>
            <a:r>
              <a:rPr lang="en-US" altLang="ko-KR" sz="3000" smtClean="0">
                <a:ea typeface="Gulim" pitchFamily="34" charset="-127"/>
                <a:cs typeface="Calibri" pitchFamily="34" charset="0"/>
              </a:rPr>
              <a:t>The inspection report: Sent out to the company. </a:t>
            </a:r>
          </a:p>
          <a:p>
            <a:pPr marL="342900" lvl="1" indent="-342900" algn="just" eaLnBrk="1" hangingPunct="1">
              <a:lnSpc>
                <a:spcPct val="90000"/>
              </a:lnSpc>
              <a:buFont typeface="Arial" pitchFamily="34" charset="0"/>
              <a:buNone/>
            </a:pPr>
            <a:endParaRPr lang="en-US" altLang="ko-KR" sz="1400" smtClean="0">
              <a:ea typeface="Gulim" pitchFamily="34" charset="-127"/>
              <a:cs typeface="Calibri" pitchFamily="34" charset="0"/>
            </a:endParaRPr>
          </a:p>
          <a:p>
            <a:pPr marL="342900" lvl="1" indent="-342900" algn="just" eaLnBrk="1" hangingPunct="1">
              <a:lnSpc>
                <a:spcPct val="90000"/>
              </a:lnSpc>
              <a:buFont typeface="Arial" pitchFamily="34" charset="0"/>
              <a:buChar char="•"/>
            </a:pPr>
            <a:r>
              <a:rPr lang="en-US" altLang="ko-KR" sz="3000" smtClean="0">
                <a:ea typeface="Gulim" pitchFamily="34" charset="-127"/>
                <a:cs typeface="Calibri" pitchFamily="34" charset="0"/>
              </a:rPr>
              <a:t>Company must reply to the inspection report within </a:t>
            </a:r>
            <a:r>
              <a:rPr lang="en-US" altLang="ko-KR" sz="3000" smtClean="0">
                <a:solidFill>
                  <a:srgbClr val="0070C0"/>
                </a:solidFill>
                <a:ea typeface="Gulim" pitchFamily="34" charset="-127"/>
                <a:cs typeface="Calibri" pitchFamily="34" charset="0"/>
              </a:rPr>
              <a:t>30 days </a:t>
            </a:r>
            <a:r>
              <a:rPr lang="en-US" altLang="ko-KR" sz="3000" smtClean="0">
                <a:ea typeface="Gulim" pitchFamily="34" charset="-127"/>
                <a:cs typeface="Calibri" pitchFamily="34" charset="0"/>
              </a:rPr>
              <a:t>unless there is acceptable reason.</a:t>
            </a:r>
          </a:p>
          <a:p>
            <a:pPr algn="just" eaLnBrk="1" hangingPunct="1">
              <a:lnSpc>
                <a:spcPct val="90000"/>
              </a:lnSpc>
              <a:buFont typeface="Arial" pitchFamily="34" charset="0"/>
              <a:buNone/>
            </a:pPr>
            <a:endParaRPr lang="en-US" altLang="ko-KR" smtClean="0">
              <a:ea typeface="Gulim" pitchFamily="34" charset="-127"/>
              <a:cs typeface="Calibri" pitchFamily="34" charset="0"/>
            </a:endParaRPr>
          </a:p>
        </p:txBody>
      </p:sp>
      <p:sp>
        <p:nvSpPr>
          <p:cNvPr id="27651"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FF023018-C974-405D-99FB-BE5B0D3ACF76}" type="slidenum">
              <a:rPr lang="en-US" sz="1200">
                <a:solidFill>
                  <a:srgbClr val="898989"/>
                </a:solidFill>
                <a:latin typeface="Calibri" pitchFamily="34" charset="0"/>
              </a:rPr>
              <a:pPr/>
              <a:t>14</a:t>
            </a:fld>
            <a:endParaRPr lang="en-US" sz="1200">
              <a:solidFill>
                <a:srgbClr val="898989"/>
              </a:solidFill>
              <a:latin typeface="Calibri" pitchFamily="34" charset="0"/>
            </a:endParaRPr>
          </a:p>
        </p:txBody>
      </p:sp>
      <p:sp>
        <p:nvSpPr>
          <p:cNvPr id="27652" name="Rectangle 2"/>
          <p:cNvSpPr txBox="1">
            <a:spLocks noChangeArrowheads="1"/>
          </p:cNvSpPr>
          <p:nvPr/>
        </p:nvSpPr>
        <p:spPr bwMode="auto">
          <a:xfrm>
            <a:off x="1293813" y="228600"/>
            <a:ext cx="7392987"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r>
              <a:rPr lang="en-US" sz="3800" b="1">
                <a:latin typeface="Calibri" pitchFamily="34" charset="0"/>
              </a:rPr>
              <a:t>REPORT DISTRIBUTION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1"/>
          </p:nvPr>
        </p:nvSpPr>
        <p:spPr>
          <a:xfrm>
            <a:off x="457200" y="1905000"/>
            <a:ext cx="8229600" cy="3763963"/>
          </a:xfrm>
        </p:spPr>
        <p:txBody>
          <a:bodyPr/>
          <a:lstStyle/>
          <a:p>
            <a:pPr algn="just"/>
            <a:r>
              <a:rPr lang="en-US" sz="3000" smtClean="0">
                <a:cs typeface="Calibri" pitchFamily="34" charset="0"/>
              </a:rPr>
              <a:t>The Head of GMP Compliance will received the company</a:t>
            </a:r>
            <a:r>
              <a:rPr lang="en-US" altLang="en-US" sz="3000" smtClean="0">
                <a:cs typeface="Calibri" pitchFamily="34" charset="0"/>
              </a:rPr>
              <a:t>’</a:t>
            </a:r>
            <a:r>
              <a:rPr lang="en-US" sz="3000" smtClean="0">
                <a:cs typeface="Calibri" pitchFamily="34" charset="0"/>
              </a:rPr>
              <a:t>s response letter and forward it to the inspector for review.</a:t>
            </a:r>
          </a:p>
        </p:txBody>
      </p:sp>
      <p:sp>
        <p:nvSpPr>
          <p:cNvPr id="41986" name="Title 1"/>
          <p:cNvSpPr>
            <a:spLocks noGrp="1"/>
          </p:cNvSpPr>
          <p:nvPr>
            <p:ph type="title"/>
          </p:nvPr>
        </p:nvSpPr>
        <p:spPr>
          <a:xfrm>
            <a:off x="1293813" y="152400"/>
            <a:ext cx="7392987" cy="1143000"/>
          </a:xfrm>
        </p:spPr>
        <p:txBody>
          <a:bodyPr/>
          <a:lstStyle/>
          <a:p>
            <a:pPr>
              <a:defRPr/>
            </a:pPr>
            <a:r>
              <a:rPr lang="en-US" sz="3800" b="1" smtClean="0">
                <a:cs typeface="Calibri" pitchFamily="34" charset="0"/>
              </a:rPr>
              <a:t>FOLLOW UP</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1"/>
          </p:nvPr>
        </p:nvSpPr>
        <p:spPr>
          <a:xfrm>
            <a:off x="457200" y="1752600"/>
            <a:ext cx="8229600" cy="4462463"/>
          </a:xfrm>
        </p:spPr>
        <p:txBody>
          <a:bodyPr/>
          <a:lstStyle/>
          <a:p>
            <a:pPr marL="273050" lvl="1" indent="-273050" algn="just">
              <a:buFont typeface="Arial" pitchFamily="34" charset="0"/>
              <a:buChar char="•"/>
            </a:pPr>
            <a:r>
              <a:rPr lang="en-GB" sz="3000" smtClean="0">
                <a:cs typeface="Calibri" pitchFamily="34" charset="0"/>
              </a:rPr>
              <a:t>Deficiencies may be </a:t>
            </a:r>
            <a:r>
              <a:rPr lang="en-GB" sz="3000" smtClean="0">
                <a:solidFill>
                  <a:srgbClr val="0070C0"/>
                </a:solidFill>
                <a:cs typeface="Calibri" pitchFamily="34" charset="0"/>
              </a:rPr>
              <a:t>considered as resolved </a:t>
            </a:r>
            <a:r>
              <a:rPr lang="en-GB" sz="3000" smtClean="0">
                <a:cs typeface="Calibri" pitchFamily="34" charset="0"/>
              </a:rPr>
              <a:t>if the response letter: </a:t>
            </a:r>
          </a:p>
          <a:p>
            <a:pPr marL="273050" lvl="1" indent="-273050" algn="just">
              <a:buFont typeface="Arial" pitchFamily="34" charset="0"/>
              <a:buNone/>
            </a:pPr>
            <a:endParaRPr lang="en-US" sz="1000" smtClean="0">
              <a:cs typeface="Calibri" pitchFamily="34" charset="0"/>
            </a:endParaRPr>
          </a:p>
          <a:p>
            <a:pPr marL="723900" indent="-450850" algn="just">
              <a:buFont typeface="Wingdings" pitchFamily="2" charset="2"/>
              <a:buChar char="§"/>
            </a:pPr>
            <a:r>
              <a:rPr lang="en-GB" smtClean="0">
                <a:cs typeface="Calibri" pitchFamily="34" charset="0"/>
              </a:rPr>
              <a:t>States that corrective and preventative measures have been implemented, and includes supporting documentation, if necessary. </a:t>
            </a:r>
          </a:p>
          <a:p>
            <a:pPr marL="723900" indent="-450850" algn="just">
              <a:buFont typeface="Arial" pitchFamily="34" charset="0"/>
              <a:buNone/>
            </a:pPr>
            <a:endParaRPr lang="en-US" sz="1000" smtClean="0">
              <a:cs typeface="Calibri" pitchFamily="34" charset="0"/>
            </a:endParaRPr>
          </a:p>
          <a:p>
            <a:pPr marL="723900" indent="-450850" algn="just">
              <a:buFont typeface="Wingdings" pitchFamily="2" charset="2"/>
              <a:buChar char="§"/>
            </a:pPr>
            <a:r>
              <a:rPr lang="en-GB" smtClean="0">
                <a:cs typeface="Calibri" pitchFamily="34" charset="0"/>
              </a:rPr>
              <a:t>Provides a written commitment, providing a clear and reasonable schedule for implementation of corrective and preventative measures.</a:t>
            </a:r>
            <a:endParaRPr lang="en-US" smtClean="0">
              <a:cs typeface="Calibri" pitchFamily="34" charset="0"/>
            </a:endParaRPr>
          </a:p>
        </p:txBody>
      </p:sp>
      <p:sp>
        <p:nvSpPr>
          <p:cNvPr id="43010" name="Title 1"/>
          <p:cNvSpPr>
            <a:spLocks noGrp="1"/>
          </p:cNvSpPr>
          <p:nvPr>
            <p:ph type="title"/>
          </p:nvPr>
        </p:nvSpPr>
        <p:spPr>
          <a:xfrm>
            <a:off x="1293813" y="152400"/>
            <a:ext cx="7392987" cy="1143000"/>
          </a:xfrm>
        </p:spPr>
        <p:txBody>
          <a:bodyPr/>
          <a:lstStyle/>
          <a:p>
            <a:pPr>
              <a:defRPr/>
            </a:pPr>
            <a:r>
              <a:rPr lang="en-US" sz="3800" b="1" smtClean="0">
                <a:cs typeface="Calibri" pitchFamily="34" charset="0"/>
              </a:rPr>
              <a:t>FOLLOW UP</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1"/>
          </p:nvPr>
        </p:nvSpPr>
        <p:spPr>
          <a:xfrm>
            <a:off x="609600" y="1828800"/>
            <a:ext cx="8001000" cy="3916363"/>
          </a:xfrm>
        </p:spPr>
        <p:txBody>
          <a:bodyPr/>
          <a:lstStyle/>
          <a:p>
            <a:pPr marL="450850" lvl="1" indent="-450850" algn="just">
              <a:buFont typeface="Arial" pitchFamily="34" charset="0"/>
              <a:buChar char="•"/>
            </a:pPr>
            <a:r>
              <a:rPr lang="en-US" sz="3000" smtClean="0">
                <a:cs typeface="Calibri" pitchFamily="34" charset="0"/>
              </a:rPr>
              <a:t>If the corrective and preventative measures taken by the company are </a:t>
            </a:r>
            <a:r>
              <a:rPr lang="en-US" sz="3000" smtClean="0">
                <a:solidFill>
                  <a:srgbClr val="0070C0"/>
                </a:solidFill>
                <a:cs typeface="Calibri" pitchFamily="34" charset="0"/>
              </a:rPr>
              <a:t>not considered to be acceptable</a:t>
            </a:r>
            <a:r>
              <a:rPr lang="en-US" sz="3000" smtClean="0">
                <a:cs typeface="Calibri" pitchFamily="34" charset="0"/>
              </a:rPr>
              <a:t>, further correspondence may be necessary.</a:t>
            </a:r>
            <a:r>
              <a:rPr lang="en-GB" sz="3000" smtClean="0">
                <a:cs typeface="Calibri" pitchFamily="34" charset="0"/>
              </a:rPr>
              <a:t> </a:t>
            </a:r>
            <a:endParaRPr lang="en-US" sz="3000" smtClean="0">
              <a:cs typeface="Calibri" pitchFamily="34" charset="0"/>
            </a:endParaRPr>
          </a:p>
          <a:p>
            <a:endParaRPr lang="en-US" smtClean="0">
              <a:cs typeface="Calibri" pitchFamily="34" charset="0"/>
            </a:endParaRPr>
          </a:p>
        </p:txBody>
      </p:sp>
      <p:sp>
        <p:nvSpPr>
          <p:cNvPr id="44034" name="Title 1"/>
          <p:cNvSpPr>
            <a:spLocks noGrp="1"/>
          </p:cNvSpPr>
          <p:nvPr>
            <p:ph type="title"/>
          </p:nvPr>
        </p:nvSpPr>
        <p:spPr>
          <a:xfrm>
            <a:off x="1293813" y="152400"/>
            <a:ext cx="7392987" cy="1143000"/>
          </a:xfrm>
        </p:spPr>
        <p:txBody>
          <a:bodyPr/>
          <a:lstStyle/>
          <a:p>
            <a:pPr>
              <a:defRPr/>
            </a:pPr>
            <a:r>
              <a:rPr lang="en-US" sz="3800" b="1" smtClean="0">
                <a:cs typeface="Calibri" pitchFamily="34" charset="0"/>
              </a:rPr>
              <a:t>FOLLOW UP</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1293813" y="152400"/>
            <a:ext cx="7392987" cy="1143000"/>
          </a:xfrm>
        </p:spPr>
        <p:txBody>
          <a:bodyPr/>
          <a:lstStyle/>
          <a:p>
            <a:pPr>
              <a:defRPr/>
            </a:pPr>
            <a:r>
              <a:rPr lang="en-US" sz="3800" b="1" smtClean="0">
                <a:cs typeface="Calibri" pitchFamily="34" charset="0"/>
              </a:rPr>
              <a:t>PUNITIVE ACTION</a:t>
            </a:r>
          </a:p>
        </p:txBody>
      </p:sp>
      <p:sp>
        <p:nvSpPr>
          <p:cNvPr id="31747" name="Rectangle 3"/>
          <p:cNvSpPr>
            <a:spLocks noGrp="1" noChangeArrowheads="1"/>
          </p:cNvSpPr>
          <p:nvPr>
            <p:ph type="body" idx="1"/>
          </p:nvPr>
        </p:nvSpPr>
        <p:spPr>
          <a:xfrm>
            <a:off x="285750" y="1600200"/>
            <a:ext cx="8643938" cy="4724400"/>
          </a:xfrm>
        </p:spPr>
        <p:txBody>
          <a:bodyPr/>
          <a:lstStyle/>
          <a:p>
            <a:pPr marL="355600" indent="-355600" algn="just">
              <a:lnSpc>
                <a:spcPct val="90000"/>
              </a:lnSpc>
              <a:buFont typeface="Arial" pitchFamily="34" charset="0"/>
              <a:buNone/>
            </a:pPr>
            <a:r>
              <a:rPr lang="en-US" sz="2200" b="1" u="sng" smtClean="0">
                <a:cs typeface="Calibri" pitchFamily="34" charset="0"/>
              </a:rPr>
              <a:t>Unacceptable GMP Compliance</a:t>
            </a:r>
          </a:p>
          <a:p>
            <a:pPr marL="355600" indent="-355600" algn="just">
              <a:lnSpc>
                <a:spcPct val="90000"/>
              </a:lnSpc>
              <a:buFont typeface="Arial" pitchFamily="34" charset="0"/>
              <a:buNone/>
            </a:pPr>
            <a:endParaRPr lang="en-US" sz="900" b="1" u="sng" smtClean="0">
              <a:cs typeface="Calibri" pitchFamily="34" charset="0"/>
            </a:endParaRPr>
          </a:p>
          <a:p>
            <a:pPr marL="355600" indent="-355600" algn="just">
              <a:lnSpc>
                <a:spcPct val="70000"/>
              </a:lnSpc>
              <a:buFont typeface="Wingdings" pitchFamily="2" charset="2"/>
              <a:buChar char="ü"/>
            </a:pPr>
            <a:r>
              <a:rPr lang="en-US" sz="2000" smtClean="0">
                <a:cs typeface="Calibri" pitchFamily="34" charset="0"/>
              </a:rPr>
              <a:t>Compliance related communications which alert the manufacturer to the regulatory authority</a:t>
            </a:r>
            <a:r>
              <a:rPr lang="en-US" altLang="en-US" sz="2000" smtClean="0">
                <a:cs typeface="Calibri" pitchFamily="34" charset="0"/>
              </a:rPr>
              <a:t>’</a:t>
            </a:r>
            <a:r>
              <a:rPr lang="en-US" sz="2000" smtClean="0">
                <a:cs typeface="Calibri" pitchFamily="34" charset="0"/>
              </a:rPr>
              <a:t>s concern, and possibility for future regulatory action if remedial action is not effective</a:t>
            </a:r>
          </a:p>
          <a:p>
            <a:pPr marL="355600" indent="-355600" algn="just">
              <a:lnSpc>
                <a:spcPct val="70000"/>
              </a:lnSpc>
              <a:buFont typeface="Wingdings" pitchFamily="2" charset="2"/>
              <a:buChar char="ü"/>
            </a:pPr>
            <a:endParaRPr lang="en-US" sz="800" smtClean="0">
              <a:cs typeface="Calibri" pitchFamily="34" charset="0"/>
            </a:endParaRPr>
          </a:p>
          <a:p>
            <a:pPr marL="355600" indent="-355600" algn="just">
              <a:lnSpc>
                <a:spcPct val="70000"/>
              </a:lnSpc>
              <a:buFont typeface="Wingdings" pitchFamily="2" charset="2"/>
              <a:buChar char="ü"/>
            </a:pPr>
            <a:r>
              <a:rPr lang="en-US" sz="2000" smtClean="0">
                <a:cs typeface="Calibri" pitchFamily="34" charset="0"/>
              </a:rPr>
              <a:t>Regulatory action against the site authorisation or GMP approval (refusal, suspension or amendment of an establishment licence)</a:t>
            </a:r>
          </a:p>
          <a:p>
            <a:pPr marL="355600" indent="-355600" algn="just">
              <a:lnSpc>
                <a:spcPct val="70000"/>
              </a:lnSpc>
              <a:buFont typeface="Arial" pitchFamily="34" charset="0"/>
              <a:buNone/>
            </a:pPr>
            <a:endParaRPr lang="en-US" sz="800" smtClean="0">
              <a:cs typeface="Calibri" pitchFamily="34" charset="0"/>
            </a:endParaRPr>
          </a:p>
          <a:p>
            <a:pPr marL="355600" indent="-355600" algn="just">
              <a:lnSpc>
                <a:spcPct val="70000"/>
              </a:lnSpc>
              <a:buFont typeface="Wingdings" pitchFamily="2" charset="2"/>
              <a:buChar char="ü"/>
            </a:pPr>
            <a:r>
              <a:rPr lang="en-US" sz="2000" smtClean="0">
                <a:cs typeface="Calibri" pitchFamily="34" charset="0"/>
              </a:rPr>
              <a:t>Market action such as recall (voluntary or mandated by regulatory authority)</a:t>
            </a:r>
          </a:p>
          <a:p>
            <a:pPr marL="355600" indent="-355600" algn="just">
              <a:lnSpc>
                <a:spcPct val="70000"/>
              </a:lnSpc>
              <a:buFont typeface="Wingdings" pitchFamily="2" charset="2"/>
              <a:buChar char="ü"/>
            </a:pPr>
            <a:endParaRPr lang="en-US" sz="900" smtClean="0">
              <a:cs typeface="Calibri" pitchFamily="34" charset="0"/>
            </a:endParaRPr>
          </a:p>
          <a:p>
            <a:pPr marL="355600" indent="-355600" algn="just">
              <a:lnSpc>
                <a:spcPct val="70000"/>
              </a:lnSpc>
              <a:buFont typeface="Wingdings" pitchFamily="2" charset="2"/>
              <a:buChar char="ü"/>
            </a:pPr>
            <a:r>
              <a:rPr lang="en-US" sz="2000" smtClean="0">
                <a:cs typeface="Calibri" pitchFamily="34" charset="0"/>
              </a:rPr>
              <a:t>Prohibition of supply/ importation</a:t>
            </a:r>
          </a:p>
          <a:p>
            <a:pPr marL="355600" indent="-355600" algn="just">
              <a:lnSpc>
                <a:spcPct val="70000"/>
              </a:lnSpc>
              <a:buFont typeface="Wingdings" pitchFamily="2" charset="2"/>
              <a:buChar char="ü"/>
            </a:pPr>
            <a:endParaRPr lang="en-US" sz="800" smtClean="0">
              <a:cs typeface="Calibri" pitchFamily="34" charset="0"/>
            </a:endParaRPr>
          </a:p>
          <a:p>
            <a:pPr marL="355600" indent="-355600" algn="just">
              <a:lnSpc>
                <a:spcPct val="70000"/>
              </a:lnSpc>
              <a:buFont typeface="Wingdings" pitchFamily="2" charset="2"/>
              <a:buChar char="ü"/>
            </a:pPr>
            <a:r>
              <a:rPr lang="en-US" sz="2000" smtClean="0">
                <a:cs typeface="Calibri" pitchFamily="34" charset="0"/>
              </a:rPr>
              <a:t>Prosecution</a:t>
            </a:r>
          </a:p>
          <a:p>
            <a:pPr marL="355600" indent="-355600" algn="just">
              <a:lnSpc>
                <a:spcPct val="70000"/>
              </a:lnSpc>
              <a:buFont typeface="Wingdings" pitchFamily="2" charset="2"/>
              <a:buChar char="ü"/>
            </a:pPr>
            <a:endParaRPr lang="en-US" sz="800" smtClean="0">
              <a:cs typeface="Calibri" pitchFamily="34" charset="0"/>
            </a:endParaRPr>
          </a:p>
          <a:p>
            <a:pPr marL="355600" indent="-355600" algn="just">
              <a:lnSpc>
                <a:spcPct val="70000"/>
              </a:lnSpc>
              <a:buFont typeface="Wingdings" pitchFamily="2" charset="2"/>
              <a:buChar char="ü"/>
            </a:pPr>
            <a:r>
              <a:rPr lang="en-US" sz="2000" smtClean="0">
                <a:cs typeface="Calibri" pitchFamily="34" charset="0"/>
              </a:rPr>
              <a:t>Communications to the public using public warning/ public advisory or information updates;</a:t>
            </a:r>
          </a:p>
          <a:p>
            <a:pPr marL="355600" indent="-355600" algn="just">
              <a:lnSpc>
                <a:spcPct val="70000"/>
              </a:lnSpc>
              <a:buFont typeface="Wingdings" pitchFamily="2" charset="2"/>
              <a:buChar char="ü"/>
            </a:pPr>
            <a:endParaRPr lang="en-US" sz="800" smtClean="0">
              <a:cs typeface="Calibri" pitchFamily="34" charset="0"/>
            </a:endParaRPr>
          </a:p>
          <a:p>
            <a:pPr marL="355600" indent="-355600" algn="just">
              <a:lnSpc>
                <a:spcPct val="70000"/>
              </a:lnSpc>
              <a:buFont typeface="Wingdings" pitchFamily="2" charset="2"/>
              <a:buChar char="ü"/>
            </a:pPr>
            <a:r>
              <a:rPr lang="en-US" sz="1900" smtClean="0">
                <a:cs typeface="Calibri" pitchFamily="34" charset="0"/>
              </a:rPr>
              <a:t>Suspension or cancellation of Marketing Authorisation/Product Licence</a:t>
            </a:r>
          </a:p>
          <a:p>
            <a:pPr marL="355600" indent="-355600" algn="just">
              <a:lnSpc>
                <a:spcPct val="70000"/>
              </a:lnSpc>
              <a:buFont typeface="Wingdings" pitchFamily="2" charset="2"/>
              <a:buChar char="ü"/>
            </a:pPr>
            <a:endParaRPr lang="en-US" sz="800" smtClean="0">
              <a:cs typeface="Calibri" pitchFamily="34" charset="0"/>
            </a:endParaRPr>
          </a:p>
          <a:p>
            <a:pPr marL="355600" indent="-355600" algn="just">
              <a:lnSpc>
                <a:spcPct val="70000"/>
              </a:lnSpc>
              <a:buFont typeface="Wingdings" pitchFamily="2" charset="2"/>
              <a:buChar char="ü"/>
            </a:pPr>
            <a:r>
              <a:rPr lang="en-US" sz="1900" smtClean="0">
                <a:cs typeface="Calibri" pitchFamily="34" charset="0"/>
              </a:rPr>
              <a:t>Health product label or changes</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1293813" y="152400"/>
            <a:ext cx="7392987" cy="1143000"/>
          </a:xfrm>
        </p:spPr>
        <p:txBody>
          <a:bodyPr/>
          <a:lstStyle/>
          <a:p>
            <a:pPr>
              <a:defRPr/>
            </a:pPr>
            <a:r>
              <a:rPr lang="en-US" sz="4000" b="1" smtClean="0">
                <a:cs typeface="Calibri" pitchFamily="34" charset="0"/>
              </a:rPr>
              <a:t>REFERENCES</a:t>
            </a:r>
          </a:p>
        </p:txBody>
      </p:sp>
      <p:sp>
        <p:nvSpPr>
          <p:cNvPr id="32771" name="Content Placeholder 2"/>
          <p:cNvSpPr>
            <a:spLocks noGrp="1"/>
          </p:cNvSpPr>
          <p:nvPr>
            <p:ph idx="1"/>
          </p:nvPr>
        </p:nvSpPr>
        <p:spPr>
          <a:xfrm>
            <a:off x="457200" y="1828800"/>
            <a:ext cx="8229600" cy="4297363"/>
          </a:xfrm>
        </p:spPr>
        <p:txBody>
          <a:bodyPr/>
          <a:lstStyle/>
          <a:p>
            <a:pPr algn="just"/>
            <a:r>
              <a:rPr lang="en-US" sz="2400" smtClean="0">
                <a:cs typeface="Calibri" pitchFamily="34" charset="0"/>
              </a:rPr>
              <a:t>PIC/S INSPECTION REPORT FORMAT; PI013-3; 2007</a:t>
            </a:r>
          </a:p>
          <a:p>
            <a:pPr algn="just"/>
            <a:r>
              <a:rPr lang="en-US" sz="2400" smtClean="0">
                <a:cs typeface="Calibri" pitchFamily="34" charset="0"/>
              </a:rPr>
              <a:t>NPRA PROCEDURE FOR PREPARING A GMP INSPECTION REPORT : PKP/200/309 </a:t>
            </a:r>
          </a:p>
        </p:txBody>
      </p:sp>
      <p:sp>
        <p:nvSpPr>
          <p:cNvPr id="32772"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741E333D-3DB2-436E-AF88-3AFF342FC891}" type="slidenum">
              <a:rPr lang="en-US" sz="1200">
                <a:latin typeface="Calibri" pitchFamily="34" charset="0"/>
              </a:rPr>
              <a:pPr/>
              <a:t>19</a:t>
            </a:fld>
            <a:endParaRPr lang="en-US" sz="1200">
              <a:latin typeface="Calibr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5"/>
          <p:cNvSpPr>
            <a:spLocks noGrp="1" noChangeArrowheads="1"/>
          </p:cNvSpPr>
          <p:nvPr>
            <p:ph type="title"/>
          </p:nvPr>
        </p:nvSpPr>
        <p:spPr>
          <a:xfrm>
            <a:off x="1293813" y="152400"/>
            <a:ext cx="7392987" cy="1143000"/>
          </a:xfrm>
        </p:spPr>
        <p:txBody>
          <a:bodyPr/>
          <a:lstStyle/>
          <a:p>
            <a:pPr eaLnBrk="1" hangingPunct="1">
              <a:defRPr/>
            </a:pPr>
            <a:r>
              <a:rPr lang="en-US" sz="4000" b="1" smtClean="0">
                <a:cs typeface="Calibri" pitchFamily="34" charset="0"/>
              </a:rPr>
              <a:t>OBJECTIVE </a:t>
            </a:r>
          </a:p>
        </p:txBody>
      </p:sp>
      <p:sp>
        <p:nvSpPr>
          <p:cNvPr id="15363"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08666411-46C0-420A-808B-2A6B55E23E57}" type="slidenum">
              <a:rPr lang="en-US" sz="1200">
                <a:solidFill>
                  <a:schemeClr val="bg1"/>
                </a:solidFill>
                <a:latin typeface="Calibri" pitchFamily="34" charset="0"/>
              </a:rPr>
              <a:pPr/>
              <a:t>2</a:t>
            </a:fld>
            <a:endParaRPr lang="en-US" sz="1200">
              <a:solidFill>
                <a:schemeClr val="bg1"/>
              </a:solidFill>
              <a:latin typeface="Calibri" pitchFamily="34" charset="0"/>
            </a:endParaRPr>
          </a:p>
        </p:txBody>
      </p:sp>
      <p:sp>
        <p:nvSpPr>
          <p:cNvPr id="15364" name="Rectangle 3"/>
          <p:cNvSpPr>
            <a:spLocks noChangeArrowheads="1"/>
          </p:cNvSpPr>
          <p:nvPr/>
        </p:nvSpPr>
        <p:spPr bwMode="auto">
          <a:xfrm>
            <a:off x="354013" y="1797050"/>
            <a:ext cx="82296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sz="3600">
                <a:latin typeface="Calibri" pitchFamily="34" charset="0"/>
              </a:rPr>
              <a:t>To review the activities after GMP inspection.</a:t>
            </a:r>
          </a:p>
          <a:p>
            <a:pPr eaLnBrk="1" hangingPunct="1"/>
            <a:endParaRPr lang="en-US" sz="2000">
              <a:latin typeface="Calibri" pitchFamily="34" charset="0"/>
            </a:endParaRPr>
          </a:p>
        </p:txBody>
      </p:sp>
      <p:pic>
        <p:nvPicPr>
          <p:cNvPr id="15365" name="Picture 2"/>
          <p:cNvPicPr>
            <a:picLocks noChangeAspect="1"/>
          </p:cNvPicPr>
          <p:nvPr/>
        </p:nvPicPr>
        <p:blipFill>
          <a:blip r:embed="rId3">
            <a:extLst>
              <a:ext uri="{28A0092B-C50C-407E-A947-70E740481C1C}">
                <a14:useLocalDpi xmlns:a14="http://schemas.microsoft.com/office/drawing/2010/main" val="0"/>
              </a:ext>
            </a:extLst>
          </a:blip>
          <a:srcRect l="7376" r="10506"/>
          <a:stretch>
            <a:fillRect/>
          </a:stretch>
        </p:blipFill>
        <p:spPr bwMode="auto">
          <a:xfrm>
            <a:off x="4879975" y="3810000"/>
            <a:ext cx="41878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455988"/>
            <a:ext cx="4191000" cy="279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endParaRPr lang="id-ID" sz="1200" smtClean="0">
              <a:latin typeface="Calibri" pitchFamily="34" charset="0"/>
            </a:endParaRPr>
          </a:p>
          <a:p>
            <a:endParaRPr lang="en-US" sz="1200" smtClean="0">
              <a:latin typeface="Calibri" pitchFamily="34" charset="0"/>
            </a:endParaRPr>
          </a:p>
        </p:txBody>
      </p:sp>
      <p:sp>
        <p:nvSpPr>
          <p:cNvPr id="3379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45AE1FAC-A4FC-4870-8367-2ED5DD298063}" type="slidenum">
              <a:rPr lang="en-US" sz="1200">
                <a:latin typeface="Calibri" pitchFamily="34" charset="0"/>
              </a:rPr>
              <a:pPr/>
              <a:t>20</a:t>
            </a:fld>
            <a:endParaRPr lang="en-US" sz="1200">
              <a:latin typeface="Calibri" pitchFamily="34" charset="0"/>
            </a:endParaRPr>
          </a:p>
        </p:txBody>
      </p:sp>
      <p:pic>
        <p:nvPicPr>
          <p:cNvPr id="33796" name="Picture 2" descr="http://www.pittmanproperties.com/thank-you-clothesline-752x48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88913"/>
            <a:ext cx="8713787" cy="517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228600"/>
            <a:ext cx="7392987" cy="1066800"/>
          </a:xfrm>
        </p:spPr>
        <p:txBody>
          <a:bodyPr/>
          <a:lstStyle/>
          <a:p>
            <a:pPr>
              <a:defRPr/>
            </a:pPr>
            <a:r>
              <a:rPr lang="en-US" altLang="ko-KR" sz="3800" b="1" dirty="0" smtClean="0">
                <a:ea typeface="굴림"/>
              </a:rPr>
              <a:t>POST-INSPECTION</a:t>
            </a:r>
            <a:endParaRPr lang="en-US" sz="3800" b="1" dirty="0" smtClean="0">
              <a:ea typeface="굴림"/>
            </a:endParaRPr>
          </a:p>
        </p:txBody>
      </p:sp>
      <p:sp>
        <p:nvSpPr>
          <p:cNvPr id="16387"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5AF31963-FA40-4F33-A71B-A300DBCBD65D}" type="slidenum">
              <a:rPr lang="en-US" sz="1200">
                <a:latin typeface="Calibri" pitchFamily="34" charset="0"/>
              </a:rPr>
              <a:pPr/>
              <a:t>3</a:t>
            </a:fld>
            <a:endParaRPr lang="en-US" sz="1200">
              <a:latin typeface="Calibri" pitchFamily="34" charset="0"/>
            </a:endParaRPr>
          </a:p>
        </p:txBody>
      </p:sp>
      <p:sp>
        <p:nvSpPr>
          <p:cNvPr id="16388" name="Footer Placeholder 4"/>
          <p:cNvSpPr>
            <a:spLocks noGrp="1"/>
          </p:cNvSpPr>
          <p:nvPr>
            <p:ph type="ftr" sz="quarter" idx="4294967295"/>
          </p:nvPr>
        </p:nvSpPr>
        <p:spPr bwMode="auto">
          <a:xfrm>
            <a:off x="3124200" y="6356350"/>
            <a:ext cx="2895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endParaRPr lang="id-ID">
              <a:latin typeface="Calibri" pitchFamily="34" charset="0"/>
            </a:endParaRPr>
          </a:p>
          <a:p>
            <a:endParaRPr lang="en-US">
              <a:latin typeface="Calibri" pitchFamily="34" charset="0"/>
            </a:endParaRPr>
          </a:p>
        </p:txBody>
      </p:sp>
      <p:sp>
        <p:nvSpPr>
          <p:cNvPr id="16389" name="Rectangle 3"/>
          <p:cNvSpPr txBox="1">
            <a:spLocks noChangeArrowheads="1"/>
          </p:cNvSpPr>
          <p:nvPr/>
        </p:nvSpPr>
        <p:spPr bwMode="auto">
          <a:xfrm>
            <a:off x="609600" y="2133600"/>
            <a:ext cx="8077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3550" indent="-463550">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lnSpc>
                <a:spcPct val="90000"/>
              </a:lnSpc>
              <a:spcBef>
                <a:spcPct val="20000"/>
              </a:spcBef>
              <a:buFont typeface="Arial" pitchFamily="34" charset="0"/>
              <a:buChar char="•"/>
            </a:pPr>
            <a:r>
              <a:rPr lang="en-US" altLang="ko-KR" sz="3600">
                <a:latin typeface="Calibri" pitchFamily="34" charset="0"/>
                <a:ea typeface="Gulim" pitchFamily="34" charset="-127"/>
                <a:cs typeface="Calibri" pitchFamily="34" charset="0"/>
              </a:rPr>
              <a:t>Definition of deficiencies</a:t>
            </a:r>
          </a:p>
          <a:p>
            <a:pPr eaLnBrk="1" hangingPunct="1">
              <a:lnSpc>
                <a:spcPct val="90000"/>
              </a:lnSpc>
              <a:spcBef>
                <a:spcPct val="20000"/>
              </a:spcBef>
              <a:buFont typeface="Arial" pitchFamily="34" charset="0"/>
              <a:buChar char="•"/>
            </a:pPr>
            <a:r>
              <a:rPr lang="en-US" altLang="ko-KR" sz="3600">
                <a:latin typeface="Calibri" pitchFamily="34" charset="0"/>
                <a:ea typeface="Gulim" pitchFamily="34" charset="-127"/>
                <a:cs typeface="Calibri" pitchFamily="34" charset="0"/>
              </a:rPr>
              <a:t>Inspection report format</a:t>
            </a:r>
          </a:p>
          <a:p>
            <a:pPr eaLnBrk="1" hangingPunct="1">
              <a:lnSpc>
                <a:spcPct val="90000"/>
              </a:lnSpc>
              <a:spcBef>
                <a:spcPct val="20000"/>
              </a:spcBef>
              <a:buFont typeface="Arial" pitchFamily="34" charset="0"/>
              <a:buChar char="•"/>
            </a:pPr>
            <a:r>
              <a:rPr lang="en-US" altLang="ko-KR" sz="3600">
                <a:latin typeface="Calibri" pitchFamily="34" charset="0"/>
                <a:ea typeface="Gulim" pitchFamily="34" charset="-127"/>
                <a:cs typeface="Calibri" pitchFamily="34" charset="0"/>
              </a:rPr>
              <a:t>Inspection report details</a:t>
            </a:r>
          </a:p>
          <a:p>
            <a:pPr eaLnBrk="1" hangingPunct="1">
              <a:lnSpc>
                <a:spcPct val="90000"/>
              </a:lnSpc>
              <a:spcBef>
                <a:spcPct val="20000"/>
              </a:spcBef>
              <a:buFont typeface="Arial" pitchFamily="34" charset="0"/>
              <a:buChar char="•"/>
            </a:pPr>
            <a:r>
              <a:rPr lang="en-US" altLang="ko-KR" sz="3600">
                <a:latin typeface="Calibri" pitchFamily="34" charset="0"/>
                <a:ea typeface="Gulim" pitchFamily="34" charset="-127"/>
                <a:cs typeface="Calibri" pitchFamily="34" charset="0"/>
              </a:rPr>
              <a:t>Inspection report distribution</a:t>
            </a:r>
          </a:p>
          <a:p>
            <a:pPr eaLnBrk="1" hangingPunct="1">
              <a:lnSpc>
                <a:spcPct val="90000"/>
              </a:lnSpc>
              <a:spcBef>
                <a:spcPct val="20000"/>
              </a:spcBef>
              <a:buFont typeface="Arial" pitchFamily="34" charset="0"/>
              <a:buChar char="•"/>
            </a:pPr>
            <a:r>
              <a:rPr lang="en-US" altLang="ko-KR" sz="3600">
                <a:latin typeface="Calibri" pitchFamily="34" charset="0"/>
                <a:ea typeface="Gulim" pitchFamily="34" charset="-127"/>
                <a:cs typeface="Calibri" pitchFamily="34" charset="0"/>
              </a:rPr>
              <a:t>Follow–up action</a:t>
            </a:r>
          </a:p>
          <a:p>
            <a:pPr eaLnBrk="1" hangingPunct="1">
              <a:lnSpc>
                <a:spcPct val="90000"/>
              </a:lnSpc>
              <a:spcBef>
                <a:spcPct val="20000"/>
              </a:spcBef>
              <a:buFont typeface="Arial" pitchFamily="34" charset="0"/>
              <a:buNone/>
            </a:pPr>
            <a:endParaRPr lang="en-US" altLang="ko-KR">
              <a:latin typeface="Calibri" pitchFamily="34" charset="0"/>
              <a:ea typeface="Gulim" pitchFamily="34" charset="-127"/>
              <a:cs typeface="Calibri"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5"/>
          <p:cNvSpPr>
            <a:spLocks noGrp="1" noChangeArrowheads="1"/>
          </p:cNvSpPr>
          <p:nvPr>
            <p:ph type="title"/>
          </p:nvPr>
        </p:nvSpPr>
        <p:spPr>
          <a:xfrm>
            <a:off x="1293813" y="152400"/>
            <a:ext cx="7392987" cy="1143000"/>
          </a:xfrm>
        </p:spPr>
        <p:txBody>
          <a:bodyPr/>
          <a:lstStyle/>
          <a:p>
            <a:pPr eaLnBrk="1" hangingPunct="1">
              <a:defRPr/>
            </a:pPr>
            <a:r>
              <a:rPr lang="en-US" sz="3800" b="1" smtClean="0">
                <a:cs typeface="Calibri" pitchFamily="34" charset="0"/>
              </a:rPr>
              <a:t>DEFICIENCIES</a:t>
            </a:r>
          </a:p>
        </p:txBody>
      </p:sp>
      <p:sp>
        <p:nvSpPr>
          <p:cNvPr id="17411" name="Rectangle 3"/>
          <p:cNvSpPr>
            <a:spLocks noGrp="1" noChangeArrowheads="1"/>
          </p:cNvSpPr>
          <p:nvPr>
            <p:ph idx="1"/>
          </p:nvPr>
        </p:nvSpPr>
        <p:spPr>
          <a:xfrm>
            <a:off x="457200" y="2057400"/>
            <a:ext cx="8229600" cy="4068763"/>
          </a:xfrm>
        </p:spPr>
        <p:txBody>
          <a:bodyPr/>
          <a:lstStyle/>
          <a:p>
            <a:pPr algn="just" eaLnBrk="1" hangingPunct="1">
              <a:lnSpc>
                <a:spcPct val="90000"/>
              </a:lnSpc>
            </a:pPr>
            <a:r>
              <a:rPr lang="en-US" altLang="ko-KR" sz="3200" smtClean="0">
                <a:ea typeface="Gulim" pitchFamily="34" charset="-127"/>
                <a:cs typeface="Calibri" pitchFamily="34" charset="0"/>
              </a:rPr>
              <a:t>All deficiencies found should be listed, even if corrective action has taken place straight away.</a:t>
            </a:r>
          </a:p>
          <a:p>
            <a:pPr algn="just" eaLnBrk="1" hangingPunct="1">
              <a:lnSpc>
                <a:spcPct val="90000"/>
              </a:lnSpc>
              <a:buFont typeface="Arial" pitchFamily="34" charset="0"/>
              <a:buNone/>
            </a:pPr>
            <a:endParaRPr lang="en-US" altLang="ko-KR" sz="1600" smtClean="0">
              <a:ea typeface="Gulim" pitchFamily="34" charset="-127"/>
              <a:cs typeface="Calibri" pitchFamily="34" charset="0"/>
            </a:endParaRPr>
          </a:p>
          <a:p>
            <a:pPr algn="just" eaLnBrk="1" hangingPunct="1">
              <a:lnSpc>
                <a:spcPct val="90000"/>
              </a:lnSpc>
            </a:pPr>
            <a:r>
              <a:rPr lang="en-US" altLang="ko-KR" sz="3000" smtClean="0">
                <a:ea typeface="Gulim" pitchFamily="34" charset="-127"/>
                <a:cs typeface="Calibri" pitchFamily="34" charset="0"/>
              </a:rPr>
              <a:t>If the deficiencies are related to the assessment of the marketing application, this should be clearly stated.</a:t>
            </a:r>
          </a:p>
          <a:p>
            <a:pPr algn="just" eaLnBrk="1" hangingPunct="1">
              <a:lnSpc>
                <a:spcPct val="90000"/>
              </a:lnSpc>
              <a:buFont typeface="Arial" pitchFamily="34" charset="0"/>
              <a:buNone/>
            </a:pPr>
            <a:endParaRPr lang="en-US" altLang="ko-KR" smtClean="0">
              <a:ea typeface="Gulim" pitchFamily="34" charset="-127"/>
              <a:cs typeface="Calibri" pitchFamily="34" charset="0"/>
            </a:endParaRPr>
          </a:p>
        </p:txBody>
      </p:sp>
      <p:sp>
        <p:nvSpPr>
          <p:cNvPr id="17412"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0F119338-1495-4444-9734-424671889668}" type="slidenum">
              <a:rPr lang="en-US" sz="1200">
                <a:solidFill>
                  <a:srgbClr val="898989"/>
                </a:solidFill>
                <a:latin typeface="Calibri" pitchFamily="34" charset="0"/>
              </a:rPr>
              <a:pPr/>
              <a:t>4</a:t>
            </a:fld>
            <a:endParaRPr lang="en-US" sz="12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5"/>
          <p:cNvSpPr>
            <a:spLocks noGrp="1" noChangeArrowheads="1"/>
          </p:cNvSpPr>
          <p:nvPr>
            <p:ph type="title"/>
          </p:nvPr>
        </p:nvSpPr>
        <p:spPr>
          <a:xfrm>
            <a:off x="1293813" y="152400"/>
            <a:ext cx="7392987" cy="1143000"/>
          </a:xfrm>
        </p:spPr>
        <p:txBody>
          <a:bodyPr/>
          <a:lstStyle/>
          <a:p>
            <a:pPr eaLnBrk="1" hangingPunct="1">
              <a:defRPr/>
            </a:pPr>
            <a:r>
              <a:rPr lang="en-US" sz="3800" b="1" smtClean="0">
                <a:cs typeface="Calibri" pitchFamily="34" charset="0"/>
              </a:rPr>
              <a:t>DEFICIENCIES</a:t>
            </a:r>
          </a:p>
        </p:txBody>
      </p:sp>
      <p:sp>
        <p:nvSpPr>
          <p:cNvPr id="18435" name="Rectangle 3"/>
          <p:cNvSpPr>
            <a:spLocks noGrp="1" noChangeArrowheads="1"/>
          </p:cNvSpPr>
          <p:nvPr>
            <p:ph idx="1"/>
          </p:nvPr>
        </p:nvSpPr>
        <p:spPr>
          <a:xfrm>
            <a:off x="457200" y="1981200"/>
            <a:ext cx="8229600" cy="4144963"/>
          </a:xfrm>
        </p:spPr>
        <p:txBody>
          <a:bodyPr/>
          <a:lstStyle/>
          <a:p>
            <a:pPr algn="just" eaLnBrk="1" hangingPunct="1">
              <a:lnSpc>
                <a:spcPct val="90000"/>
              </a:lnSpc>
            </a:pPr>
            <a:r>
              <a:rPr lang="en-US" altLang="ko-KR" sz="3200" smtClean="0">
                <a:ea typeface="Gulim" pitchFamily="34" charset="-127"/>
                <a:cs typeface="Calibri" pitchFamily="34" charset="0"/>
              </a:rPr>
              <a:t>Deficiencies classification:</a:t>
            </a:r>
          </a:p>
          <a:p>
            <a:pPr algn="just" eaLnBrk="1" hangingPunct="1">
              <a:lnSpc>
                <a:spcPct val="90000"/>
              </a:lnSpc>
              <a:buFont typeface="Arial" pitchFamily="34" charset="0"/>
              <a:buNone/>
            </a:pPr>
            <a:endParaRPr lang="en-US" altLang="ko-KR" sz="1000" smtClean="0">
              <a:ea typeface="Gulim" pitchFamily="34" charset="-127"/>
              <a:cs typeface="Calibri" pitchFamily="34" charset="0"/>
            </a:endParaRPr>
          </a:p>
          <a:p>
            <a:pPr lvl="1" algn="just" eaLnBrk="1" hangingPunct="1">
              <a:lnSpc>
                <a:spcPct val="90000"/>
              </a:lnSpc>
              <a:buFont typeface="Wingdings" pitchFamily="2" charset="2"/>
              <a:buChar char="§"/>
            </a:pPr>
            <a:r>
              <a:rPr lang="en-US" altLang="ko-KR" sz="3200" b="1" smtClean="0">
                <a:ea typeface="Gulim" pitchFamily="34" charset="-127"/>
                <a:cs typeface="Calibri" pitchFamily="34" charset="0"/>
              </a:rPr>
              <a:t>Critical</a:t>
            </a:r>
          </a:p>
          <a:p>
            <a:pPr lvl="1" algn="just" eaLnBrk="1" hangingPunct="1">
              <a:lnSpc>
                <a:spcPct val="90000"/>
              </a:lnSpc>
              <a:buFont typeface="Arial" pitchFamily="34" charset="0"/>
              <a:buNone/>
            </a:pPr>
            <a:endParaRPr lang="en-US" altLang="ko-KR" sz="1000" b="1" smtClean="0">
              <a:ea typeface="Gulim" pitchFamily="34" charset="-127"/>
              <a:cs typeface="Calibri" pitchFamily="34" charset="0"/>
            </a:endParaRPr>
          </a:p>
          <a:p>
            <a:pPr lvl="1" algn="just" eaLnBrk="1" hangingPunct="1">
              <a:lnSpc>
                <a:spcPct val="90000"/>
              </a:lnSpc>
              <a:buFont typeface="Wingdings" pitchFamily="2" charset="2"/>
              <a:buChar char="§"/>
            </a:pPr>
            <a:r>
              <a:rPr lang="en-US" altLang="ko-KR" sz="3200" i="1" smtClean="0">
                <a:ea typeface="Gulim" pitchFamily="34" charset="-127"/>
                <a:cs typeface="Calibri" pitchFamily="34" charset="0"/>
              </a:rPr>
              <a:t>Major</a:t>
            </a:r>
          </a:p>
          <a:p>
            <a:pPr lvl="1" algn="just" eaLnBrk="1" hangingPunct="1">
              <a:lnSpc>
                <a:spcPct val="90000"/>
              </a:lnSpc>
              <a:buFont typeface="Arial" pitchFamily="34" charset="0"/>
              <a:buNone/>
            </a:pPr>
            <a:endParaRPr lang="en-US" altLang="ko-KR" sz="1000" i="1" smtClean="0">
              <a:ea typeface="Gulim" pitchFamily="34" charset="-127"/>
              <a:cs typeface="Calibri" pitchFamily="34" charset="0"/>
            </a:endParaRPr>
          </a:p>
          <a:p>
            <a:pPr lvl="1" algn="just" eaLnBrk="1" hangingPunct="1">
              <a:lnSpc>
                <a:spcPct val="90000"/>
              </a:lnSpc>
              <a:buFont typeface="Wingdings" pitchFamily="2" charset="2"/>
              <a:buChar char="§"/>
            </a:pPr>
            <a:r>
              <a:rPr lang="en-US" altLang="ko-KR" sz="3200" smtClean="0">
                <a:ea typeface="Gulim" pitchFamily="34" charset="-127"/>
                <a:cs typeface="Calibri" pitchFamily="34" charset="0"/>
              </a:rPr>
              <a:t>Minor</a:t>
            </a:r>
          </a:p>
          <a:p>
            <a:pPr algn="just" eaLnBrk="1" hangingPunct="1">
              <a:lnSpc>
                <a:spcPct val="90000"/>
              </a:lnSpc>
              <a:buFont typeface="Arial" pitchFamily="34" charset="0"/>
              <a:buNone/>
            </a:pPr>
            <a:endParaRPr lang="en-US" altLang="ko-KR" smtClean="0">
              <a:ea typeface="Gulim" pitchFamily="34" charset="-127"/>
              <a:cs typeface="Calibri" pitchFamily="34" charset="0"/>
            </a:endParaRPr>
          </a:p>
          <a:p>
            <a:pPr algn="just" eaLnBrk="1" hangingPunct="1">
              <a:lnSpc>
                <a:spcPct val="90000"/>
              </a:lnSpc>
              <a:buFont typeface="Arial" pitchFamily="34" charset="0"/>
              <a:buNone/>
            </a:pPr>
            <a:endParaRPr lang="en-US" altLang="ko-KR" smtClean="0">
              <a:ea typeface="Gulim" pitchFamily="34" charset="-127"/>
              <a:cs typeface="Calibri" pitchFamily="34" charset="0"/>
            </a:endParaRPr>
          </a:p>
        </p:txBody>
      </p:sp>
      <p:sp>
        <p:nvSpPr>
          <p:cNvPr id="18436"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14338F26-E077-49F6-81FF-176AEFFD678D}" type="slidenum">
              <a:rPr lang="en-US" sz="1200">
                <a:solidFill>
                  <a:srgbClr val="898989"/>
                </a:solidFill>
                <a:latin typeface="Calibri" pitchFamily="34" charset="0"/>
              </a:rPr>
              <a:pPr/>
              <a:t>5</a:t>
            </a:fld>
            <a:endParaRPr lang="en-US" sz="12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txBox="1">
            <a:spLocks noChangeArrowheads="1"/>
          </p:cNvSpPr>
          <p:nvPr/>
        </p:nvSpPr>
        <p:spPr bwMode="auto">
          <a:xfrm>
            <a:off x="0" y="0"/>
            <a:ext cx="91440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r>
              <a:rPr lang="en-US" sz="4100" b="1">
                <a:solidFill>
                  <a:schemeClr val="bg1"/>
                </a:solidFill>
                <a:latin typeface="Calibri" pitchFamily="34" charset="0"/>
              </a:rPr>
              <a:t>EXAMPLES</a:t>
            </a:r>
          </a:p>
        </p:txBody>
      </p:sp>
      <p:sp>
        <p:nvSpPr>
          <p:cNvPr id="3" name="Title 2"/>
          <p:cNvSpPr>
            <a:spLocks noGrp="1"/>
          </p:cNvSpPr>
          <p:nvPr>
            <p:ph type="title"/>
          </p:nvPr>
        </p:nvSpPr>
        <p:spPr/>
        <p:txBody>
          <a:bodyPr/>
          <a:lstStyle/>
          <a:p>
            <a:pPr>
              <a:defRPr/>
            </a:pPr>
            <a:endParaRPr lang="en-US" cap="none" smtClean="0"/>
          </a:p>
        </p:txBody>
      </p:sp>
      <p:sp>
        <p:nvSpPr>
          <p:cNvPr id="19460" name="Text Placeholder 3"/>
          <p:cNvSpPr>
            <a:spLocks noGrp="1"/>
          </p:cNvSpPr>
          <p:nvPr>
            <p:ph type="body" idx="1"/>
          </p:nvPr>
        </p:nvSpPr>
        <p:spPr>
          <a:xfrm>
            <a:off x="1371600" y="228600"/>
            <a:ext cx="7467600" cy="993775"/>
          </a:xfrm>
        </p:spPr>
        <p:txBody>
          <a:bodyPr/>
          <a:lstStyle/>
          <a:p>
            <a:endParaRPr lang="en-US" smtClean="0"/>
          </a:p>
        </p:txBody>
      </p:sp>
      <p:sp>
        <p:nvSpPr>
          <p:cNvPr id="1946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48E1CB22-8F9C-4F81-92D1-CBAA4148BD1E}" type="slidenum">
              <a:rPr lang="en-US" sz="1200">
                <a:solidFill>
                  <a:srgbClr val="898989"/>
                </a:solidFill>
                <a:latin typeface="Calibri" pitchFamily="34" charset="0"/>
              </a:rPr>
              <a:pPr/>
              <a:t>6</a:t>
            </a:fld>
            <a:endParaRPr lang="en-US" sz="1200">
              <a:solidFill>
                <a:srgbClr val="898989"/>
              </a:solidFill>
              <a:latin typeface="Calibri" pitchFamily="34" charset="0"/>
            </a:endParaRPr>
          </a:p>
        </p:txBody>
      </p:sp>
      <p:graphicFrame>
        <p:nvGraphicFramePr>
          <p:cNvPr id="6" name="Table 5"/>
          <p:cNvGraphicFramePr>
            <a:graphicFrameLocks noGrp="1"/>
          </p:cNvGraphicFramePr>
          <p:nvPr/>
        </p:nvGraphicFramePr>
        <p:xfrm>
          <a:off x="304800" y="228600"/>
          <a:ext cx="8643938" cy="5532438"/>
        </p:xfrm>
        <a:graphic>
          <a:graphicData uri="http://schemas.openxmlformats.org/drawingml/2006/table">
            <a:tbl>
              <a:tblPr/>
              <a:tblGrid>
                <a:gridCol w="1905000"/>
                <a:gridCol w="6738938"/>
              </a:tblGrid>
              <a:tr h="5334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dirty="0" smtClean="0">
                          <a:ln>
                            <a:noFill/>
                          </a:ln>
                          <a:solidFill>
                            <a:srgbClr val="FFFFFF"/>
                          </a:solidFill>
                          <a:effectLst/>
                          <a:latin typeface="Calibri"/>
                          <a:ea typeface="MS PGothic" pitchFamily="34" charset="-128"/>
                        </a:rPr>
                        <a:t>CLASSIFICATION</a:t>
                      </a:r>
                    </a:p>
                  </a:txBody>
                  <a:tcPr marL="91439" marR="91439"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dirty="0" smtClean="0">
                          <a:ln>
                            <a:noFill/>
                          </a:ln>
                          <a:solidFill>
                            <a:srgbClr val="FFFFFF"/>
                          </a:solidFill>
                          <a:effectLst/>
                          <a:latin typeface="Calibri"/>
                          <a:ea typeface="MS PGothic" pitchFamily="34" charset="-128"/>
                        </a:rPr>
                        <a:t> EXAMPLE OF DEFICIENCIES:</a:t>
                      </a:r>
                    </a:p>
                  </a:txBody>
                  <a:tcPr marL="91439" marR="91439"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6002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dirty="0" smtClean="0">
                          <a:ln>
                            <a:noFill/>
                          </a:ln>
                          <a:solidFill>
                            <a:srgbClr val="000000"/>
                          </a:solidFill>
                          <a:effectLst/>
                          <a:latin typeface="Calibri"/>
                          <a:ea typeface="MS PGothic" pitchFamily="34" charset="-128"/>
                        </a:rPr>
                        <a:t>Critical</a:t>
                      </a:r>
                      <a:r>
                        <a:rPr kumimoji="0" lang="en-US" sz="1900" b="0" i="0" u="none" strike="noStrike" cap="none" normalizeH="0" baseline="0" dirty="0" smtClean="0">
                          <a:ln>
                            <a:noFill/>
                          </a:ln>
                          <a:solidFill>
                            <a:srgbClr val="000000"/>
                          </a:solidFill>
                          <a:effectLst/>
                          <a:latin typeface="Calibri"/>
                          <a:ea typeface="MS PGothic" pitchFamily="34" charset="-128"/>
                        </a:rPr>
                        <a:t> </a:t>
                      </a:r>
                    </a:p>
                  </a:txBody>
                  <a:tcPr marL="91439" marR="91439"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dirty="0" smtClean="0">
                          <a:ln>
                            <a:noFill/>
                          </a:ln>
                          <a:solidFill>
                            <a:srgbClr val="000000"/>
                          </a:solidFill>
                          <a:effectLst/>
                          <a:latin typeface="Calibri"/>
                          <a:ea typeface="MS PGothic" pitchFamily="34" charset="-128"/>
                        </a:rPr>
                        <a:t>The design of the manufacturing premises did not meet the basic GMP requirement.  Examples:</a:t>
                      </a:r>
                    </a:p>
                    <a:p>
                      <a:pPr marL="338138" marR="0" lvl="0" indent="-338138" algn="just" defTabSz="914400" rtl="0" eaLnBrk="1" fontAlgn="base" latinLnBrk="0" hangingPunct="1">
                        <a:lnSpc>
                          <a:spcPct val="100000"/>
                        </a:lnSpc>
                        <a:spcBef>
                          <a:spcPct val="0"/>
                        </a:spcBef>
                        <a:spcAft>
                          <a:spcPct val="0"/>
                        </a:spcAft>
                        <a:buClrTx/>
                        <a:buSzTx/>
                        <a:buFont typeface="+mj-lt"/>
                        <a:buAutoNum type="alphaLcParenR"/>
                        <a:tabLst/>
                      </a:pPr>
                      <a:r>
                        <a:rPr kumimoji="0" lang="en-US" sz="1900" b="1" i="0" u="none" strike="noStrike" cap="none" normalizeH="0" baseline="0" dirty="0" smtClean="0">
                          <a:ln>
                            <a:noFill/>
                          </a:ln>
                          <a:solidFill>
                            <a:srgbClr val="000000"/>
                          </a:solidFill>
                          <a:effectLst/>
                          <a:latin typeface="Calibri"/>
                          <a:ea typeface="MS PGothic" pitchFamily="34" charset="-128"/>
                        </a:rPr>
                        <a:t>No changing room and buffer room for raw material and packaging material provided. </a:t>
                      </a:r>
                    </a:p>
                    <a:p>
                      <a:pPr marL="338138" marR="0" lvl="0" indent="-338138" algn="just" defTabSz="914400" rtl="0" eaLnBrk="1" fontAlgn="base" latinLnBrk="0" hangingPunct="1">
                        <a:lnSpc>
                          <a:spcPct val="100000"/>
                        </a:lnSpc>
                        <a:spcBef>
                          <a:spcPct val="0"/>
                        </a:spcBef>
                        <a:spcAft>
                          <a:spcPct val="0"/>
                        </a:spcAft>
                        <a:buClrTx/>
                        <a:buSzTx/>
                        <a:buFont typeface="+mj-lt"/>
                        <a:buAutoNum type="alphaLcParenR"/>
                        <a:tabLst/>
                      </a:pPr>
                      <a:r>
                        <a:rPr kumimoji="0" lang="en-US" sz="1900" b="1" i="0" u="none" strike="noStrike" cap="none" normalizeH="0" baseline="0" dirty="0" smtClean="0">
                          <a:ln>
                            <a:noFill/>
                          </a:ln>
                          <a:solidFill>
                            <a:srgbClr val="000000"/>
                          </a:solidFill>
                          <a:effectLst/>
                          <a:latin typeface="Calibri"/>
                          <a:ea typeface="MS PGothic" pitchFamily="34" charset="-128"/>
                        </a:rPr>
                        <a:t>Storage of raw material was inside the production area.</a:t>
                      </a:r>
                    </a:p>
                  </a:txBody>
                  <a:tcPr marL="91439" marR="91439"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4385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0" i="1" u="none" strike="noStrike" cap="none" normalizeH="0" baseline="0" dirty="0" smtClean="0">
                          <a:ln>
                            <a:noFill/>
                          </a:ln>
                          <a:solidFill>
                            <a:srgbClr val="000000"/>
                          </a:solidFill>
                          <a:effectLst/>
                          <a:latin typeface="Calibri"/>
                          <a:ea typeface="MS PGothic" pitchFamily="34" charset="-128"/>
                        </a:rPr>
                        <a:t>Major</a:t>
                      </a:r>
                    </a:p>
                  </a:txBody>
                  <a:tcPr marL="91439" marR="91439"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914400" rtl="0" eaLnBrk="1" fontAlgn="base" latinLnBrk="0" hangingPunct="1">
                        <a:lnSpc>
                          <a:spcPct val="100000"/>
                        </a:lnSpc>
                        <a:spcBef>
                          <a:spcPct val="0"/>
                        </a:spcBef>
                        <a:spcAft>
                          <a:spcPct val="0"/>
                        </a:spcAft>
                        <a:buClrTx/>
                        <a:buSzTx/>
                        <a:buFont typeface="+mj-lt"/>
                        <a:buNone/>
                        <a:tabLst/>
                      </a:pPr>
                      <a:r>
                        <a:rPr kumimoji="0" lang="en-US" sz="1900" b="0" i="1" u="none" strike="noStrike" cap="none" normalizeH="0" baseline="0" dirty="0" smtClean="0">
                          <a:ln>
                            <a:noFill/>
                          </a:ln>
                          <a:solidFill>
                            <a:srgbClr val="000000"/>
                          </a:solidFill>
                          <a:effectLst/>
                          <a:latin typeface="Calibri"/>
                          <a:ea typeface="MS PGothic" pitchFamily="34" charset="-128"/>
                        </a:rPr>
                        <a:t>There were a number of important documents which have yet to be established by the company. Example;</a:t>
                      </a:r>
                    </a:p>
                    <a:p>
                      <a:pPr marL="282575" marR="0" lvl="0" indent="-282575" algn="just" defTabSz="914400" rtl="0" eaLnBrk="1" fontAlgn="base" latinLnBrk="0" hangingPunct="1">
                        <a:lnSpc>
                          <a:spcPct val="100000"/>
                        </a:lnSpc>
                        <a:spcBef>
                          <a:spcPct val="0"/>
                        </a:spcBef>
                        <a:spcAft>
                          <a:spcPct val="0"/>
                        </a:spcAft>
                        <a:buClrTx/>
                        <a:buSzTx/>
                        <a:buFont typeface="Calibri" pitchFamily="34" charset="0"/>
                        <a:buAutoNum type="alphaLcParenR"/>
                        <a:tabLst/>
                      </a:pPr>
                      <a:r>
                        <a:rPr kumimoji="0" lang="en-US" sz="1900" b="0" i="1" u="none" strike="noStrike" cap="none" normalizeH="0" baseline="0" dirty="0" smtClean="0">
                          <a:ln>
                            <a:noFill/>
                          </a:ln>
                          <a:solidFill>
                            <a:srgbClr val="000000"/>
                          </a:solidFill>
                          <a:effectLst/>
                          <a:latin typeface="Calibri"/>
                          <a:ea typeface="MS PGothic" pitchFamily="34" charset="-128"/>
                        </a:rPr>
                        <a:t>Procedures for handling the receipt of raw materials.</a:t>
                      </a:r>
                    </a:p>
                    <a:p>
                      <a:pPr marL="282575" marR="0" lvl="0" indent="-282575" algn="just" defTabSz="914400" rtl="0" eaLnBrk="1" fontAlgn="base" latinLnBrk="0" hangingPunct="1">
                        <a:lnSpc>
                          <a:spcPct val="100000"/>
                        </a:lnSpc>
                        <a:spcBef>
                          <a:spcPct val="0"/>
                        </a:spcBef>
                        <a:spcAft>
                          <a:spcPct val="0"/>
                        </a:spcAft>
                        <a:buClrTx/>
                        <a:buSzTx/>
                        <a:buFont typeface="Calibri" pitchFamily="34" charset="0"/>
                        <a:buAutoNum type="alphaLcParenR"/>
                        <a:tabLst/>
                      </a:pPr>
                      <a:r>
                        <a:rPr kumimoji="0" lang="en-US" sz="1900" b="0" i="1" u="none" strike="noStrike" cap="none" normalizeH="0" baseline="0" dirty="0" smtClean="0">
                          <a:ln>
                            <a:noFill/>
                          </a:ln>
                          <a:solidFill>
                            <a:srgbClr val="000000"/>
                          </a:solidFill>
                          <a:effectLst/>
                          <a:latin typeface="Calibri"/>
                          <a:ea typeface="MS PGothic" pitchFamily="34" charset="-128"/>
                        </a:rPr>
                        <a:t>Maintenance procedures for water systems dehydrated ion (DI Water)</a:t>
                      </a:r>
                    </a:p>
                    <a:p>
                      <a:pPr marL="282575" marR="0" lvl="0" indent="-282575" algn="just" defTabSz="914400" rtl="0" eaLnBrk="1" fontAlgn="base" latinLnBrk="0" hangingPunct="1">
                        <a:lnSpc>
                          <a:spcPct val="100000"/>
                        </a:lnSpc>
                        <a:spcBef>
                          <a:spcPct val="0"/>
                        </a:spcBef>
                        <a:spcAft>
                          <a:spcPct val="0"/>
                        </a:spcAft>
                        <a:buClrTx/>
                        <a:buSzTx/>
                        <a:buFont typeface="Calibri" pitchFamily="34" charset="0"/>
                        <a:buAutoNum type="alphaLcParenR"/>
                        <a:tabLst/>
                      </a:pPr>
                      <a:r>
                        <a:rPr kumimoji="0" lang="en-US" sz="1900" b="0" i="1" u="none" strike="noStrike" cap="none" normalizeH="0" baseline="0" dirty="0" smtClean="0">
                          <a:ln>
                            <a:noFill/>
                          </a:ln>
                          <a:solidFill>
                            <a:srgbClr val="000000"/>
                          </a:solidFill>
                          <a:effectLst/>
                          <a:latin typeface="Calibri"/>
                          <a:ea typeface="MS PGothic" pitchFamily="34" charset="-128"/>
                        </a:rPr>
                        <a:t>Records of cleaning activities in the area of production.</a:t>
                      </a:r>
                    </a:p>
                    <a:p>
                      <a:pPr marL="282575" marR="0" lvl="0" indent="-282575" algn="just" defTabSz="914400" rtl="0" eaLnBrk="1" fontAlgn="base" latinLnBrk="0" hangingPunct="1">
                        <a:lnSpc>
                          <a:spcPct val="100000"/>
                        </a:lnSpc>
                        <a:spcBef>
                          <a:spcPct val="0"/>
                        </a:spcBef>
                        <a:spcAft>
                          <a:spcPct val="0"/>
                        </a:spcAft>
                        <a:buClrTx/>
                        <a:buSzTx/>
                        <a:buFont typeface="Calibri" pitchFamily="34" charset="0"/>
                        <a:buAutoNum type="alphaLcParenR"/>
                        <a:tabLst/>
                      </a:pPr>
                      <a:r>
                        <a:rPr kumimoji="0" lang="en-US" sz="1900" b="0" i="1" u="none" strike="noStrike" cap="none" normalizeH="0" baseline="0" dirty="0" smtClean="0">
                          <a:ln>
                            <a:noFill/>
                          </a:ln>
                          <a:solidFill>
                            <a:srgbClr val="000000"/>
                          </a:solidFill>
                          <a:effectLst/>
                          <a:latin typeface="Calibri"/>
                          <a:ea typeface="MS PGothic" pitchFamily="34" charset="-128"/>
                        </a:rPr>
                        <a:t>Stocks cards for raw materials and packaging materials stored in the storage area.</a:t>
                      </a:r>
                    </a:p>
                  </a:txBody>
                  <a:tcPr marL="91439" marR="91439"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96015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rgbClr val="000000"/>
                          </a:solidFill>
                          <a:effectLst/>
                          <a:latin typeface="Calibri"/>
                          <a:ea typeface="MS PGothic" pitchFamily="34" charset="-128"/>
                        </a:rPr>
                        <a:t>Minor</a:t>
                      </a:r>
                    </a:p>
                  </a:txBody>
                  <a:tcPr marL="91439" marR="91439"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rgbClr val="000000"/>
                          </a:solidFill>
                          <a:effectLst/>
                          <a:latin typeface="Calibri"/>
                          <a:ea typeface="MS PGothic" pitchFamily="34" charset="-128"/>
                        </a:rPr>
                        <a:t>Procedures for handling medical examinations were provided. However, no information on the frequency of health checks specified in the mention procedures .</a:t>
                      </a:r>
                    </a:p>
                  </a:txBody>
                  <a:tcPr marL="91439" marR="91439"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2" name="Rectangle 1"/>
          <p:cNvSpPr/>
          <p:nvPr/>
        </p:nvSpPr>
        <p:spPr>
          <a:xfrm>
            <a:off x="304800" y="5791200"/>
            <a:ext cx="8686800" cy="646113"/>
          </a:xfrm>
          <a:prstGeom prst="rect">
            <a:avLst/>
          </a:prstGeom>
        </p:spPr>
        <p:txBody>
          <a:bodyPr>
            <a:spAutoFit/>
          </a:bodyPr>
          <a:lstStyle/>
          <a:p>
            <a:pPr>
              <a:defRPr/>
            </a:pPr>
            <a:r>
              <a:rPr lang="en-US" sz="1800" dirty="0">
                <a:latin typeface="+mn-lt"/>
                <a:ea typeface="MS PGothic" charset="0"/>
                <a:cs typeface="MS PGothic" charset="0"/>
              </a:rPr>
              <a:t>FOR FORTHER INFORMATION: REFER TO </a:t>
            </a:r>
            <a:r>
              <a:rPr lang="en-US" sz="1800" dirty="0">
                <a:latin typeface="+mn-lt"/>
                <a:ea typeface="MS PGothic" charset="0"/>
                <a:cs typeface="Calibri"/>
              </a:rPr>
              <a:t>CLASSIFICATION OF GMP NON-CONFORMANCE  TRAINING </a:t>
            </a:r>
            <a:r>
              <a:rPr lang="en-US" sz="1800" dirty="0">
                <a:latin typeface="+mn-lt"/>
                <a:ea typeface="MS PGothic" charset="0"/>
                <a:cs typeface="MS PGothic" charset="0"/>
              </a:rPr>
              <a:t>MODULE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457200" y="1600200"/>
            <a:ext cx="3810000" cy="4525963"/>
          </a:xfrm>
        </p:spPr>
        <p:txBody>
          <a:bodyPr/>
          <a:lstStyle/>
          <a:p>
            <a:pPr marL="0" indent="0" eaLnBrk="1" hangingPunct="1">
              <a:buFont typeface="Arial" charset="0"/>
              <a:buNone/>
              <a:defRPr/>
            </a:pPr>
            <a:r>
              <a:rPr lang="en-US" dirty="0">
                <a:ea typeface="MS PGothic" charset="0"/>
              </a:rPr>
              <a:t>Inspection </a:t>
            </a:r>
            <a:r>
              <a:rPr lang="en-US" dirty="0" smtClean="0">
                <a:ea typeface="MS PGothic" charset="0"/>
              </a:rPr>
              <a:t>Report content</a:t>
            </a:r>
            <a:r>
              <a:rPr lang="en-US" dirty="0">
                <a:ea typeface="MS PGothic" charset="0"/>
              </a:rPr>
              <a:t>:</a:t>
            </a:r>
          </a:p>
          <a:p>
            <a:pPr marL="338138" indent="-338138">
              <a:buFont typeface="Arial" charset="0"/>
              <a:buAutoNum type="alphaLcParenR"/>
              <a:defRPr/>
            </a:pPr>
            <a:r>
              <a:rPr lang="en-US" dirty="0">
                <a:ea typeface="MS PGothic" charset="0"/>
              </a:rPr>
              <a:t>General </a:t>
            </a:r>
            <a:r>
              <a:rPr lang="en-US" dirty="0" smtClean="0">
                <a:ea typeface="MS PGothic" charset="0"/>
              </a:rPr>
              <a:t>information on </a:t>
            </a:r>
            <a:r>
              <a:rPr lang="en-US" dirty="0">
                <a:ea typeface="MS PGothic" charset="0"/>
              </a:rPr>
              <a:t>company.</a:t>
            </a:r>
          </a:p>
          <a:p>
            <a:pPr marL="609600" indent="-609600" eaLnBrk="1" hangingPunct="1">
              <a:buFont typeface="Arial" charset="0"/>
              <a:buNone/>
              <a:defRPr/>
            </a:pPr>
            <a:endParaRPr lang="en-US" dirty="0">
              <a:ea typeface="MS PGothic" charset="0"/>
            </a:endParaRPr>
          </a:p>
          <a:p>
            <a:pPr marL="609600" indent="-609600" eaLnBrk="1" hangingPunct="1">
              <a:buFontTx/>
              <a:buAutoNum type="arabicPeriod"/>
              <a:defRPr/>
            </a:pPr>
            <a:endParaRPr lang="en-US" dirty="0">
              <a:ea typeface="MS PGothic" charset="0"/>
            </a:endParaRPr>
          </a:p>
          <a:p>
            <a:pPr marL="609600" indent="-609600" eaLnBrk="1" hangingPunct="1">
              <a:buFontTx/>
              <a:buAutoNum type="arabicPeriod"/>
              <a:defRPr/>
            </a:pPr>
            <a:endParaRPr lang="en-US" dirty="0">
              <a:ea typeface="MS PGothic" charset="0"/>
            </a:endParaRPr>
          </a:p>
        </p:txBody>
      </p:sp>
      <p:sp>
        <p:nvSpPr>
          <p:cNvPr id="20483"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7CC402A0-BE0A-4897-9974-156C57D4FC92}" type="slidenum">
              <a:rPr lang="en-US" sz="1200">
                <a:solidFill>
                  <a:srgbClr val="898989"/>
                </a:solidFill>
                <a:latin typeface="Calibri" pitchFamily="34" charset="0"/>
              </a:rPr>
              <a:pPr/>
              <a:t>7</a:t>
            </a:fld>
            <a:endParaRPr lang="en-US" sz="1200">
              <a:solidFill>
                <a:srgbClr val="898989"/>
              </a:solidFill>
              <a:latin typeface="Calibri" pitchFamily="34" charset="0"/>
            </a:endParaRPr>
          </a:p>
        </p:txBody>
      </p:sp>
      <p:pic>
        <p:nvPicPr>
          <p:cNvPr id="2048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0" y="1470025"/>
            <a:ext cx="4538663" cy="473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Oval 23"/>
          <p:cNvSpPr/>
          <p:nvPr/>
        </p:nvSpPr>
        <p:spPr>
          <a:xfrm>
            <a:off x="4125913" y="4287838"/>
            <a:ext cx="1428750" cy="357187"/>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MS PGothic" pitchFamily="34" charset="-128"/>
            </a:endParaRPr>
          </a:p>
        </p:txBody>
      </p:sp>
      <p:sp>
        <p:nvSpPr>
          <p:cNvPr id="25" name="Oval 24"/>
          <p:cNvSpPr/>
          <p:nvPr/>
        </p:nvSpPr>
        <p:spPr>
          <a:xfrm>
            <a:off x="4071938" y="1377950"/>
            <a:ext cx="2214562" cy="571500"/>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MS PGothic" pitchFamily="34" charset="-128"/>
            </a:endParaRPr>
          </a:p>
        </p:txBody>
      </p:sp>
      <p:sp>
        <p:nvSpPr>
          <p:cNvPr id="26" name="Oval 25"/>
          <p:cNvSpPr/>
          <p:nvPr/>
        </p:nvSpPr>
        <p:spPr>
          <a:xfrm>
            <a:off x="4071938" y="2357438"/>
            <a:ext cx="1714500" cy="1428750"/>
          </a:xfrm>
          <a:prstGeom prst="ellipse">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MS PGothic" pitchFamily="34" charset="-128"/>
            </a:endParaRPr>
          </a:p>
        </p:txBody>
      </p:sp>
      <p:sp>
        <p:nvSpPr>
          <p:cNvPr id="20488" name="Rectangle 2"/>
          <p:cNvSpPr txBox="1">
            <a:spLocks noChangeArrowheads="1"/>
          </p:cNvSpPr>
          <p:nvPr/>
        </p:nvSpPr>
        <p:spPr bwMode="auto">
          <a:xfrm>
            <a:off x="1293813" y="228600"/>
            <a:ext cx="7392987"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r>
              <a:rPr lang="en-US" sz="3800" b="1">
                <a:latin typeface="Calibri" pitchFamily="34" charset="0"/>
              </a:rPr>
              <a:t>INSPECTION REPORT FORMAT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457200" y="1600200"/>
            <a:ext cx="4419600" cy="4525963"/>
          </a:xfrm>
        </p:spPr>
        <p:txBody>
          <a:bodyPr/>
          <a:lstStyle/>
          <a:p>
            <a:pPr marL="609600" indent="-609600" eaLnBrk="1" hangingPunct="1">
              <a:buFont typeface="Arial" charset="0"/>
              <a:buNone/>
              <a:defRPr/>
            </a:pPr>
            <a:r>
              <a:rPr lang="en-US" dirty="0">
                <a:ea typeface="MS PGothic" charset="0"/>
              </a:rPr>
              <a:t>Inspection Report content:</a:t>
            </a:r>
          </a:p>
          <a:p>
            <a:pPr marL="514350" indent="-514350">
              <a:buFont typeface="+mj-lt"/>
              <a:buAutoNum type="alphaLcParenR" startAt="2"/>
              <a:defRPr/>
            </a:pPr>
            <a:r>
              <a:rPr lang="en-US" dirty="0" smtClean="0">
                <a:ea typeface="MS PGothic" charset="0"/>
              </a:rPr>
              <a:t>Description </a:t>
            </a:r>
            <a:r>
              <a:rPr lang="en-US" dirty="0">
                <a:ea typeface="MS PGothic" charset="0"/>
              </a:rPr>
              <a:t>of </a:t>
            </a:r>
            <a:r>
              <a:rPr lang="en-US" dirty="0" smtClean="0">
                <a:ea typeface="MS PGothic" charset="0"/>
              </a:rPr>
              <a:t>the inspection</a:t>
            </a:r>
            <a:r>
              <a:rPr lang="en-US" dirty="0">
                <a:ea typeface="MS PGothic" charset="0"/>
              </a:rPr>
              <a:t>.</a:t>
            </a:r>
          </a:p>
          <a:p>
            <a:pPr marL="514350" indent="-514350">
              <a:buFont typeface="+mj-lt"/>
              <a:buAutoNum type="alphaLcParenR" startAt="2"/>
              <a:defRPr/>
            </a:pPr>
            <a:r>
              <a:rPr lang="en-US" dirty="0" smtClean="0">
                <a:ea typeface="MS PGothic" charset="0"/>
              </a:rPr>
              <a:t>Observations</a:t>
            </a:r>
            <a:r>
              <a:rPr lang="en-US" dirty="0">
                <a:ea typeface="MS PGothic" charset="0"/>
              </a:rPr>
              <a:t>.</a:t>
            </a:r>
          </a:p>
          <a:p>
            <a:pPr marL="609600" indent="-609600" eaLnBrk="1" hangingPunct="1">
              <a:buFont typeface="Arial" charset="0"/>
              <a:buNone/>
              <a:defRPr/>
            </a:pPr>
            <a:endParaRPr lang="en-US" dirty="0">
              <a:ea typeface="MS PGothic" charset="0"/>
            </a:endParaRPr>
          </a:p>
          <a:p>
            <a:pPr marL="609600" indent="-609600" eaLnBrk="1" hangingPunct="1">
              <a:buFontTx/>
              <a:buAutoNum type="arabicPeriod"/>
              <a:defRPr/>
            </a:pPr>
            <a:endParaRPr lang="en-US" dirty="0">
              <a:ea typeface="MS PGothic" charset="0"/>
            </a:endParaRPr>
          </a:p>
          <a:p>
            <a:pPr marL="609600" indent="-609600" eaLnBrk="1" hangingPunct="1">
              <a:buFontTx/>
              <a:buAutoNum type="arabicPeriod"/>
              <a:defRPr/>
            </a:pPr>
            <a:endParaRPr lang="en-US" dirty="0">
              <a:ea typeface="MS PGothic" charset="0"/>
            </a:endParaRPr>
          </a:p>
        </p:txBody>
      </p:sp>
      <p:sp>
        <p:nvSpPr>
          <p:cNvPr id="21507"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2C815AEB-1AAC-4C1B-930F-54FB25AC7A92}" type="slidenum">
              <a:rPr lang="en-US" sz="1200">
                <a:solidFill>
                  <a:srgbClr val="898989"/>
                </a:solidFill>
                <a:latin typeface="Calibri" pitchFamily="34" charset="0"/>
              </a:rPr>
              <a:pPr/>
              <a:t>8</a:t>
            </a:fld>
            <a:endParaRPr lang="en-US" sz="1200">
              <a:solidFill>
                <a:srgbClr val="898989"/>
              </a:solidFill>
              <a:latin typeface="Calibri" pitchFamily="34" charset="0"/>
            </a:endParaRPr>
          </a:p>
        </p:txBody>
      </p:sp>
      <p:pic>
        <p:nvPicPr>
          <p:cNvPr id="2150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0" y="1273175"/>
            <a:ext cx="3943350"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p:cNvSpPr/>
          <p:nvPr/>
        </p:nvSpPr>
        <p:spPr>
          <a:xfrm>
            <a:off x="4572000" y="1141413"/>
            <a:ext cx="2643188" cy="500062"/>
          </a:xfrm>
          <a:prstGeom prst="ellipse">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MS PGothic" pitchFamily="34" charset="-128"/>
            </a:endParaRPr>
          </a:p>
        </p:txBody>
      </p:sp>
      <p:cxnSp>
        <p:nvCxnSpPr>
          <p:cNvPr id="11" name="Straight Arrow Connector 10"/>
          <p:cNvCxnSpPr/>
          <p:nvPr/>
        </p:nvCxnSpPr>
        <p:spPr>
          <a:xfrm rot="16200000" flipH="1">
            <a:off x="3031331" y="3031332"/>
            <a:ext cx="1785937" cy="1143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Left Brace 14"/>
          <p:cNvSpPr/>
          <p:nvPr/>
        </p:nvSpPr>
        <p:spPr>
          <a:xfrm>
            <a:off x="4548188" y="2786063"/>
            <a:ext cx="328612" cy="3214687"/>
          </a:xfrm>
          <a:prstGeom prst="leftBrace">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ea typeface="MS PGothic" pitchFamily="34" charset="-128"/>
            </a:endParaRPr>
          </a:p>
        </p:txBody>
      </p:sp>
      <p:sp>
        <p:nvSpPr>
          <p:cNvPr id="21512" name="Rectangle 2"/>
          <p:cNvSpPr txBox="1">
            <a:spLocks noChangeArrowheads="1"/>
          </p:cNvSpPr>
          <p:nvPr/>
        </p:nvSpPr>
        <p:spPr bwMode="auto">
          <a:xfrm>
            <a:off x="1293813" y="228600"/>
            <a:ext cx="7392987"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r>
              <a:rPr lang="en-US" sz="3800" b="1">
                <a:latin typeface="Calibri" pitchFamily="34" charset="0"/>
              </a:rPr>
              <a:t>INSPECTION REPORT FORMAT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idx="1"/>
          </p:nvPr>
        </p:nvSpPr>
        <p:spPr>
          <a:xfrm>
            <a:off x="457200" y="1600200"/>
            <a:ext cx="4191000" cy="4525963"/>
          </a:xfrm>
        </p:spPr>
        <p:txBody>
          <a:bodyPr/>
          <a:lstStyle/>
          <a:p>
            <a:pPr marL="609600" indent="-609600" eaLnBrk="1" hangingPunct="1">
              <a:buFont typeface="Arial" pitchFamily="34" charset="0"/>
              <a:buNone/>
            </a:pPr>
            <a:r>
              <a:rPr lang="en-US" smtClean="0">
                <a:cs typeface="Calibri" pitchFamily="34" charset="0"/>
              </a:rPr>
              <a:t>Inspection Report content:</a:t>
            </a:r>
          </a:p>
          <a:p>
            <a:pPr marL="609600" indent="-609600">
              <a:buFont typeface="Calibri" pitchFamily="34" charset="0"/>
              <a:buAutoNum type="alphaLcParenR" startAt="4"/>
            </a:pPr>
            <a:r>
              <a:rPr lang="en-US" smtClean="0">
                <a:cs typeface="Calibri" pitchFamily="34" charset="0"/>
              </a:rPr>
              <a:t>Conclusion and recommendation.</a:t>
            </a:r>
          </a:p>
          <a:p>
            <a:pPr marL="609600" indent="-609600">
              <a:buFont typeface="Calibri" pitchFamily="34" charset="0"/>
              <a:buAutoNum type="alphaLcParenR" startAt="4"/>
            </a:pPr>
            <a:r>
              <a:rPr lang="en-US" smtClean="0">
                <a:cs typeface="Calibri" pitchFamily="34" charset="0"/>
              </a:rPr>
              <a:t>Annexes-Attendance List.</a:t>
            </a:r>
          </a:p>
          <a:p>
            <a:pPr marL="609600" indent="-609600">
              <a:buFont typeface="Calibri" pitchFamily="34" charset="0"/>
              <a:buAutoNum type="alphaLcParenR" startAt="4"/>
            </a:pPr>
            <a:r>
              <a:rPr lang="en-US" smtClean="0">
                <a:cs typeface="Calibri" pitchFamily="34" charset="0"/>
              </a:rPr>
              <a:t>Inspector(s) signature.</a:t>
            </a:r>
          </a:p>
          <a:p>
            <a:pPr marL="609600" indent="-609600" eaLnBrk="1" hangingPunct="1">
              <a:buFont typeface="Arial" pitchFamily="34" charset="0"/>
              <a:buNone/>
            </a:pPr>
            <a:endParaRPr lang="en-US" smtClean="0">
              <a:cs typeface="Calibri" pitchFamily="34" charset="0"/>
            </a:endParaRPr>
          </a:p>
          <a:p>
            <a:pPr marL="609600" indent="-609600" eaLnBrk="1" hangingPunct="1">
              <a:buFontTx/>
              <a:buAutoNum type="arabicPeriod"/>
            </a:pPr>
            <a:endParaRPr lang="en-US" smtClean="0">
              <a:cs typeface="Calibri" pitchFamily="34" charset="0"/>
            </a:endParaRPr>
          </a:p>
          <a:p>
            <a:pPr marL="609600" indent="-609600" eaLnBrk="1" hangingPunct="1">
              <a:buFontTx/>
              <a:buAutoNum type="arabicPeriod"/>
            </a:pPr>
            <a:endParaRPr lang="en-US" smtClean="0">
              <a:cs typeface="Calibri" pitchFamily="34" charset="0"/>
            </a:endParaRPr>
          </a:p>
        </p:txBody>
      </p:sp>
      <p:sp>
        <p:nvSpPr>
          <p:cNvPr id="22531"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5D988DC7-D5DC-4FD8-8817-D7C5BFE13F4D}" type="slidenum">
              <a:rPr lang="en-US" sz="1200">
                <a:solidFill>
                  <a:srgbClr val="898989"/>
                </a:solidFill>
                <a:latin typeface="Calibri" pitchFamily="34" charset="0"/>
              </a:rPr>
              <a:pPr/>
              <a:t>9</a:t>
            </a:fld>
            <a:endParaRPr lang="en-US" sz="1200">
              <a:solidFill>
                <a:srgbClr val="898989"/>
              </a:solidFill>
              <a:latin typeface="Calibri" pitchFamily="34" charset="0"/>
            </a:endParaRPr>
          </a:p>
        </p:txBody>
      </p:sp>
      <p:pic>
        <p:nvPicPr>
          <p:cNvPr id="2253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0" y="1525588"/>
            <a:ext cx="4119563" cy="454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p:cNvSpPr/>
          <p:nvPr/>
        </p:nvSpPr>
        <p:spPr>
          <a:xfrm>
            <a:off x="4500563" y="4929188"/>
            <a:ext cx="1500187" cy="1143000"/>
          </a:xfrm>
          <a:prstGeom prst="ellipse">
            <a:avLst/>
          </a:prstGeom>
          <a:no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MS PGothic" pitchFamily="34" charset="-128"/>
            </a:endParaRPr>
          </a:p>
        </p:txBody>
      </p:sp>
      <p:sp>
        <p:nvSpPr>
          <p:cNvPr id="15" name="Oval 14"/>
          <p:cNvSpPr/>
          <p:nvPr/>
        </p:nvSpPr>
        <p:spPr>
          <a:xfrm>
            <a:off x="4714875" y="1643063"/>
            <a:ext cx="1357313" cy="357187"/>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MS PGothic" pitchFamily="34" charset="-128"/>
            </a:endParaRPr>
          </a:p>
        </p:txBody>
      </p:sp>
      <p:sp>
        <p:nvSpPr>
          <p:cNvPr id="16" name="Oval 15"/>
          <p:cNvSpPr/>
          <p:nvPr/>
        </p:nvSpPr>
        <p:spPr>
          <a:xfrm>
            <a:off x="4500563" y="3733800"/>
            <a:ext cx="2000250" cy="1052513"/>
          </a:xfrm>
          <a:prstGeom prst="ellipse">
            <a:avLst/>
          </a:prstGeom>
          <a:no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MS PGothic" pitchFamily="34" charset="-128"/>
            </a:endParaRPr>
          </a:p>
        </p:txBody>
      </p:sp>
      <p:sp>
        <p:nvSpPr>
          <p:cNvPr id="22536" name="Rectangle 2"/>
          <p:cNvSpPr txBox="1">
            <a:spLocks noChangeArrowheads="1"/>
          </p:cNvSpPr>
          <p:nvPr/>
        </p:nvSpPr>
        <p:spPr bwMode="auto">
          <a:xfrm>
            <a:off x="1293813" y="228600"/>
            <a:ext cx="7392987"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r>
              <a:rPr lang="en-US" sz="3800" b="1">
                <a:latin typeface="Calibri" pitchFamily="34" charset="0"/>
              </a:rPr>
              <a:t>INSPECTION REPORT FORMAT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1GMP Annex 7 - Presentation Template for training modul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21GMP Annex 7 - Presentation Template for training modules</Template>
  <TotalTime>5316</TotalTime>
  <Words>1447</Words>
  <Application>Microsoft Office PowerPoint</Application>
  <PresentationFormat>On-screen Show (4:3)</PresentationFormat>
  <Paragraphs>188</Paragraphs>
  <Slides>20</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MS PGothic</vt:lpstr>
      <vt:lpstr>Calibri</vt:lpstr>
      <vt:lpstr>Gulim</vt:lpstr>
      <vt:lpstr>Wingdings</vt:lpstr>
      <vt:lpstr>+mj-lt</vt:lpstr>
      <vt:lpstr>21GMP Annex 7 - Presentation Template for training modules</vt:lpstr>
      <vt:lpstr>PREPARATION OF GMP REPORT</vt:lpstr>
      <vt:lpstr>OBJECTIVE </vt:lpstr>
      <vt:lpstr>POST-INSPECTION</vt:lpstr>
      <vt:lpstr>DEFICIENCIES</vt:lpstr>
      <vt:lpstr>DEFICIENCIES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FOLLOW UP</vt:lpstr>
      <vt:lpstr>FOLLOW UP</vt:lpstr>
      <vt:lpstr>FOLLOW UP</vt:lpstr>
      <vt:lpstr>PUNITIVE ACTION</vt:lpstr>
      <vt:lpstr>REFERENCES</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Production</dc:title>
  <dc:creator>mastura</dc:creator>
  <cp:lastModifiedBy>Mega V White</cp:lastModifiedBy>
  <cp:revision>343</cp:revision>
  <dcterms:created xsi:type="dcterms:W3CDTF">2016-02-15T01:09:49Z</dcterms:created>
  <dcterms:modified xsi:type="dcterms:W3CDTF">2017-06-12T10:12:30Z</dcterms:modified>
</cp:coreProperties>
</file>