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5" r:id="rId3"/>
    <p:sldId id="274" r:id="rId4"/>
    <p:sldId id="264" r:id="rId5"/>
    <p:sldId id="265" r:id="rId6"/>
    <p:sldId id="263" r:id="rId7"/>
    <p:sldId id="266" r:id="rId8"/>
    <p:sldId id="267" r:id="rId9"/>
    <p:sldId id="268" r:id="rId10"/>
    <p:sldId id="269" r:id="rId11"/>
    <p:sldId id="270" r:id="rId12"/>
    <p:sldId id="271" r:id="rId13"/>
    <p:sldId id="272" r:id="rId14"/>
    <p:sldId id="26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266"/>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sz="quarter" idx="1"/>
          </p:nvPr>
        </p:nvSpPr>
        <p:spPr>
          <a:xfrm>
            <a:off x="3970159" y="0"/>
            <a:ext cx="3038604" cy="465266"/>
          </a:xfrm>
          <a:prstGeom prst="rect">
            <a:avLst/>
          </a:prstGeom>
        </p:spPr>
        <p:txBody>
          <a:bodyPr vert="horz" lIns="91440" tIns="45720" rIns="91440" bIns="45720" rtlCol="0"/>
          <a:lstStyle>
            <a:lvl1pPr algn="r">
              <a:defRPr sz="1200"/>
            </a:lvl1pPr>
          </a:lstStyle>
          <a:p>
            <a:fld id="{D3BC2CF0-08A4-4DB2-A037-78349C271593}" type="datetimeFigureOut">
              <a:rPr lang="en-PH" smtClean="0"/>
              <a:pPr/>
              <a:t>05/04/2019</a:t>
            </a:fld>
            <a:endParaRPr lang="en-PH"/>
          </a:p>
        </p:txBody>
      </p:sp>
      <p:sp>
        <p:nvSpPr>
          <p:cNvPr id="4" name="Footer Placeholder 3"/>
          <p:cNvSpPr>
            <a:spLocks noGrp="1"/>
          </p:cNvSpPr>
          <p:nvPr>
            <p:ph type="ftr" sz="quarter" idx="2"/>
          </p:nvPr>
        </p:nvSpPr>
        <p:spPr>
          <a:xfrm>
            <a:off x="0" y="8829648"/>
            <a:ext cx="3038604" cy="465266"/>
          </a:xfrm>
          <a:prstGeom prst="rect">
            <a:avLst/>
          </a:prstGeom>
        </p:spPr>
        <p:txBody>
          <a:bodyPr vert="horz" lIns="91440" tIns="45720" rIns="91440" bIns="45720" rtlCol="0" anchor="b"/>
          <a:lstStyle>
            <a:lvl1pPr algn="l">
              <a:defRPr sz="1200"/>
            </a:lvl1pPr>
          </a:lstStyle>
          <a:p>
            <a:endParaRPr lang="en-PH"/>
          </a:p>
        </p:txBody>
      </p:sp>
      <p:sp>
        <p:nvSpPr>
          <p:cNvPr id="5" name="Slide Number Placeholder 4"/>
          <p:cNvSpPr>
            <a:spLocks noGrp="1"/>
          </p:cNvSpPr>
          <p:nvPr>
            <p:ph type="sldNum" sz="quarter" idx="3"/>
          </p:nvPr>
        </p:nvSpPr>
        <p:spPr>
          <a:xfrm>
            <a:off x="3970159" y="8829648"/>
            <a:ext cx="3038604" cy="465266"/>
          </a:xfrm>
          <a:prstGeom prst="rect">
            <a:avLst/>
          </a:prstGeom>
        </p:spPr>
        <p:txBody>
          <a:bodyPr vert="horz" lIns="91440" tIns="45720" rIns="91440" bIns="45720" rtlCol="0" anchor="b"/>
          <a:lstStyle>
            <a:lvl1pPr algn="r">
              <a:defRPr sz="1200"/>
            </a:lvl1pPr>
          </a:lstStyle>
          <a:p>
            <a:fld id="{67AED9AB-7CA3-4715-A5F1-51436C3824E7}" type="slidenum">
              <a:rPr lang="en-PH" smtClean="0"/>
              <a:pPr/>
              <a:t>‹#›</a:t>
            </a:fld>
            <a:endParaRPr lang="en-PH"/>
          </a:p>
        </p:txBody>
      </p:sp>
    </p:spTree>
    <p:extLst>
      <p:ext uri="{BB962C8B-B14F-4D97-AF65-F5344CB8AC3E}">
        <p14:creationId xmlns:p14="http://schemas.microsoft.com/office/powerpoint/2010/main" val="1872312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10502AAD-06BA-47AB-8C9D-89A41DC482A2}" type="datetimeFigureOut">
              <a:rPr lang="en-PH" smtClean="0"/>
              <a:pPr/>
              <a:t>05/04/2019</a:t>
            </a:fld>
            <a:endParaRPr lang="en-PH"/>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A323E5CD-134D-4A81-B3C2-AA627E8E9F31}" type="slidenum">
              <a:rPr lang="en-PH" smtClean="0"/>
              <a:pPr/>
              <a:t>‹#›</a:t>
            </a:fld>
            <a:endParaRPr lang="en-PH"/>
          </a:p>
        </p:txBody>
      </p:sp>
    </p:spTree>
    <p:extLst>
      <p:ext uri="{BB962C8B-B14F-4D97-AF65-F5344CB8AC3E}">
        <p14:creationId xmlns:p14="http://schemas.microsoft.com/office/powerpoint/2010/main" val="120268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A323E5CD-134D-4A81-B3C2-AA627E8E9F31}" type="slidenum">
              <a:rPr lang="en-PH" smtClean="0"/>
              <a:pPr/>
              <a:t>2</a:t>
            </a:fld>
            <a:endParaRPr lang="en-PH"/>
          </a:p>
        </p:txBody>
      </p:sp>
    </p:spTree>
    <p:extLst>
      <p:ext uri="{BB962C8B-B14F-4D97-AF65-F5344CB8AC3E}">
        <p14:creationId xmlns:p14="http://schemas.microsoft.com/office/powerpoint/2010/main" val="313568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E7A9F5-1800-8945-8A8B-4360BC5B7DD3}" type="slidenum">
              <a:rPr lang="en-US" sz="1200">
                <a:solidFill>
                  <a:srgbClr val="000000"/>
                </a:solidFill>
                <a:cs typeface="Arial" charset="0"/>
              </a:rPr>
              <a:pPr eaLnBrk="1" hangingPunct="1"/>
              <a:t>3</a:t>
            </a:fld>
            <a:endParaRPr lang="en-US" sz="1200">
              <a:solidFill>
                <a:srgbClr val="000000"/>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19" name="Footer Placeholder 18"/>
          <p:cNvSpPr>
            <a:spLocks noGrp="1"/>
          </p:cNvSpPr>
          <p:nvPr>
            <p:ph type="ftr" sz="quarter" idx="11"/>
          </p:nvPr>
        </p:nvSpPr>
        <p:spPr/>
        <p:txBody>
          <a:bodyPr/>
          <a:lstStyle/>
          <a:p>
            <a:endParaRPr lang="en-PH"/>
          </a:p>
        </p:txBody>
      </p:sp>
      <p:sp>
        <p:nvSpPr>
          <p:cNvPr id="27" name="Slide Number Placeholder 26"/>
          <p:cNvSpPr>
            <a:spLocks noGrp="1"/>
          </p:cNvSpPr>
          <p:nvPr>
            <p:ph type="sldNum" sz="quarter" idx="12"/>
          </p:nvPr>
        </p:nvSpPr>
        <p:spPr/>
        <p:txBody>
          <a:bodyPr/>
          <a:lstStyle/>
          <a:p>
            <a:fld id="{2ADC8FA1-B2B6-46F6-81C4-E86AE6566427}" type="slidenum">
              <a:rPr lang="en-PH" smtClean="0"/>
              <a:pPr/>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ADC8FA1-B2B6-46F6-81C4-E86AE6566427}" type="slidenum">
              <a:rPr lang="en-PH" smtClean="0"/>
              <a:pPr/>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ADC8FA1-B2B6-46F6-81C4-E86AE6566427}" type="slidenum">
              <a:rPr lang="en-PH" smtClean="0"/>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5B7997-FF00-49AE-BC28-194BE8399103}" type="datetimeFigureOut">
              <a:rPr lang="en-PH" smtClean="0"/>
              <a:pPr/>
              <a:t>05/04/2019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8077200" y="6356350"/>
            <a:ext cx="609600" cy="365125"/>
          </a:xfrm>
        </p:spPr>
        <p:txBody>
          <a:bodyPr/>
          <a:lstStyle/>
          <a:p>
            <a:fld id="{2ADC8FA1-B2B6-46F6-81C4-E86AE6566427}" type="slidenum">
              <a:rPr lang="en-PH" smtClean="0"/>
              <a:pPr/>
              <a:t>‹#›</a:t>
            </a:fld>
            <a:endParaRPr lang="en-P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5B7997-FF00-49AE-BC28-194BE8399103}" type="datetimeFigureOut">
              <a:rPr lang="en-PH" smtClean="0"/>
              <a:pPr/>
              <a:t>05/04/2019</a:t>
            </a:fld>
            <a:endParaRPr lang="en-P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P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DC8FA1-B2B6-46F6-81C4-E86AE6566427}" type="slidenum">
              <a:rPr lang="en-PH" smtClean="0"/>
              <a:pPr/>
              <a:t>‹#›</a:t>
            </a:fld>
            <a:endParaRPr lang="en-P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153400" cy="1828800"/>
          </a:xfrm>
        </p:spPr>
        <p:txBody>
          <a:bodyPr>
            <a:noAutofit/>
          </a:bodyPr>
          <a:lstStyle/>
          <a:p>
            <a:pPr algn="ctr"/>
            <a:r>
              <a:rPr lang="en-PH" sz="5000" dirty="0" smtClean="0">
                <a:solidFill>
                  <a:schemeClr val="tx1"/>
                </a:solidFill>
              </a:rPr>
              <a:t>INFLOW OF ASEAN DENTAL PRACTITIONERS IN THE PHILIPPINES</a:t>
            </a:r>
            <a:endParaRPr lang="en-PH" sz="5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TEMPORARY REGISTRATION</a:t>
            </a:r>
          </a:p>
        </p:txBody>
      </p:sp>
      <p:sp>
        <p:nvSpPr>
          <p:cNvPr id="12291" name="Title 1"/>
          <p:cNvSpPr txBox="1">
            <a:spLocks/>
          </p:cNvSpPr>
          <p:nvPr/>
        </p:nvSpPr>
        <p:spPr bwMode="auto">
          <a:xfrm>
            <a:off x="-34925" y="838200"/>
            <a:ext cx="9144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595959"/>
                </a:solidFill>
                <a:latin typeface="News Gothic MT" charset="0"/>
                <a:ea typeface="MS PGothic" charset="0"/>
                <a:cs typeface="MS PGothic" charset="0"/>
              </a:defRPr>
            </a:lvl1pPr>
            <a:lvl2pPr>
              <a:defRPr sz="2200">
                <a:solidFill>
                  <a:srgbClr val="595959"/>
                </a:solidFill>
                <a:latin typeface="News Gothic MT" charset="0"/>
                <a:ea typeface="MS PGothic" charset="0"/>
                <a:cs typeface="MS PGothic" charset="0"/>
              </a:defRPr>
            </a:lvl2pPr>
            <a:lvl3pPr>
              <a:defRPr sz="2000">
                <a:solidFill>
                  <a:srgbClr val="595959"/>
                </a:solidFill>
                <a:latin typeface="News Gothic MT" charset="0"/>
                <a:ea typeface="MS PGothic" charset="0"/>
                <a:cs typeface="MS PGothic" charset="0"/>
              </a:defRPr>
            </a:lvl3pPr>
            <a:lvl4pPr>
              <a:defRPr>
                <a:solidFill>
                  <a:srgbClr val="595959"/>
                </a:solidFill>
                <a:latin typeface="News Gothic MT" charset="0"/>
                <a:ea typeface="MS PGothic" charset="0"/>
                <a:cs typeface="MS PGothic" charset="0"/>
              </a:defRPr>
            </a:lvl4pPr>
            <a:lvl5pPr>
              <a:defRPr>
                <a:solidFill>
                  <a:srgbClr val="595959"/>
                </a:solidFill>
                <a:latin typeface="News Gothic MT" charset="0"/>
                <a:ea typeface="MS PGothic" charset="0"/>
                <a:cs typeface="MS PGothic" charset="0"/>
              </a:defRPr>
            </a:lvl5pPr>
            <a:lvl6pPr marL="20034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4606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29178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3750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a:r>
              <a:rPr lang="en-PH" sz="2000" b="1" dirty="0">
                <a:solidFill>
                  <a:schemeClr val="tx1"/>
                </a:solidFill>
                <a:latin typeface="Constantia" charset="0"/>
              </a:rPr>
              <a:t/>
            </a:r>
            <a:br>
              <a:rPr lang="en-PH" sz="2000" b="1" dirty="0">
                <a:solidFill>
                  <a:schemeClr val="tx1"/>
                </a:solidFill>
                <a:latin typeface="Constantia" charset="0"/>
              </a:rPr>
            </a:br>
            <a:r>
              <a:rPr lang="en-PH" sz="2000" i="1" dirty="0" smtClean="0">
                <a:solidFill>
                  <a:schemeClr val="tx1"/>
                </a:solidFill>
                <a:latin typeface="Constantia" charset="0"/>
              </a:rPr>
              <a:t>For </a:t>
            </a:r>
            <a:r>
              <a:rPr lang="en-PH" sz="2000" i="1" dirty="0">
                <a:solidFill>
                  <a:schemeClr val="tx1"/>
                </a:solidFill>
                <a:latin typeface="Constantia" charset="0"/>
              </a:rPr>
              <a:t>Teaching and Lecture (with Patient Contact))</a:t>
            </a:r>
            <a:endParaRPr lang="en-PH" sz="2000" b="1" i="1" dirty="0">
              <a:solidFill>
                <a:schemeClr val="accent1"/>
              </a:solidFill>
              <a:latin typeface="Constantia" charset="0"/>
            </a:endParaRPr>
          </a:p>
        </p:txBody>
      </p:sp>
      <p:sp>
        <p:nvSpPr>
          <p:cNvPr id="4" name="TextBox 3"/>
          <p:cNvSpPr txBox="1"/>
          <p:nvPr/>
        </p:nvSpPr>
        <p:spPr>
          <a:xfrm>
            <a:off x="228600" y="1600200"/>
            <a:ext cx="4876800" cy="29908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cs typeface="Corbel" charset="0"/>
              </a:rPr>
              <a:t>Apply for Special Temporary Permit  (STP) at PRC Regional Offices’ Regulation Division/ Section</a:t>
            </a:r>
          </a:p>
          <a:p>
            <a:pPr eaLnBrk="1" hangingPunct="1">
              <a:buFont typeface="Arial" charset="0"/>
              <a:buChar char="•"/>
            </a:pPr>
            <a:r>
              <a:rPr lang="en-PH" sz="1200">
                <a:latin typeface="Corbel" charset="0"/>
                <a:cs typeface="Corbel" charset="0"/>
              </a:rPr>
              <a:t>Duly accomplished  Authority to Practice (Non-Filipino citizen) application form (downloaded at the </a:t>
            </a:r>
            <a:r>
              <a:rPr lang="en-PH" sz="1200" u="sng">
                <a:solidFill>
                  <a:schemeClr val="accent1"/>
                </a:solidFill>
                <a:latin typeface="Corbel" charset="0"/>
                <a:cs typeface="Corbel" charset="0"/>
              </a:rPr>
              <a:t>www.prc.gov.ph</a:t>
            </a:r>
            <a:r>
              <a:rPr lang="en-PH" sz="1200">
                <a:latin typeface="Corbel" charset="0"/>
                <a:cs typeface="Corbel" charset="0"/>
              </a:rPr>
              <a:t>) </a:t>
            </a:r>
          </a:p>
          <a:p>
            <a:pPr eaLnBrk="1" hangingPunct="1">
              <a:buFont typeface="Arial" charset="0"/>
              <a:buChar char="•"/>
            </a:pPr>
            <a:r>
              <a:rPr lang="en-PH" sz="1200">
                <a:latin typeface="Corbel" charset="0"/>
                <a:cs typeface="Corbel" charset="0"/>
              </a:rPr>
              <a:t>Photocopy of a valid passport as proof of citizenship</a:t>
            </a:r>
          </a:p>
          <a:p>
            <a:pPr eaLnBrk="1" hangingPunct="1">
              <a:buFont typeface="Arial" charset="0"/>
              <a:buChar char="•"/>
            </a:pPr>
            <a:r>
              <a:rPr lang="en-PH" sz="1200">
                <a:latin typeface="Corbel" charset="0"/>
                <a:cs typeface="Corbel" charset="0"/>
              </a:rPr>
              <a:t>An official document showing that the applicant is legally qualified to practice the profession in the foreign country</a:t>
            </a:r>
          </a:p>
          <a:p>
            <a:pPr eaLnBrk="1" hangingPunct="1">
              <a:buFont typeface="Arial" charset="0"/>
              <a:buChar char="•"/>
            </a:pPr>
            <a:r>
              <a:rPr lang="en-PH" sz="1200">
                <a:latin typeface="Corbel" charset="0"/>
                <a:cs typeface="Corbel" charset="0"/>
              </a:rPr>
              <a:t>Contract of Employment or Service Agreement between the employer and the foreign professional indicating the nature of engagement, scope, duration and other project or contract details</a:t>
            </a:r>
          </a:p>
          <a:p>
            <a:pPr eaLnBrk="1" hangingPunct="1">
              <a:buFont typeface="Arial" charset="0"/>
              <a:buChar char="•"/>
            </a:pPr>
            <a:r>
              <a:rPr lang="en-PH" sz="1200">
                <a:latin typeface="Corbel" charset="0"/>
                <a:cs typeface="Corbel" charset="0"/>
              </a:rPr>
              <a:t>Certificate/s of Training/Competency in the discipline or area of specialization the foreigner is to be engaged in the Philippines</a:t>
            </a:r>
          </a:p>
          <a:p>
            <a:pPr eaLnBrk="1" hangingPunct="1">
              <a:buFont typeface="Arial" charset="0"/>
              <a:buChar char="•"/>
            </a:pPr>
            <a:r>
              <a:rPr lang="en-PH" sz="1200">
                <a:latin typeface="Corbel" charset="0"/>
                <a:cs typeface="Corbel" charset="0"/>
              </a:rPr>
              <a:t>Filipino dentist-counterpart for every foreign professional</a:t>
            </a:r>
          </a:p>
          <a:p>
            <a:pPr eaLnBrk="1" hangingPunct="1">
              <a:lnSpc>
                <a:spcPct val="102000"/>
              </a:lnSpc>
            </a:pPr>
            <a:endParaRPr lang="en-PH" sz="800">
              <a:latin typeface="Corbel" charset="0"/>
              <a:cs typeface="Corbel" charset="0"/>
            </a:endParaRPr>
          </a:p>
          <a:p>
            <a:pPr eaLnBrk="1" hangingPunct="1">
              <a:lnSpc>
                <a:spcPct val="102000"/>
              </a:lnSpc>
            </a:pPr>
            <a:r>
              <a:rPr lang="en-PH" sz="800">
                <a:latin typeface="Corbel" charset="0"/>
                <a:cs typeface="Corbel" charset="0"/>
              </a:rPr>
              <a:t>*Note: All official document that are issued or executed abroad must be </a:t>
            </a:r>
            <a:r>
              <a:rPr lang="en-PH" sz="800" u="sng">
                <a:latin typeface="Corbel" charset="0"/>
                <a:cs typeface="Corbel" charset="0"/>
              </a:rPr>
              <a:t>authenticated</a:t>
            </a:r>
            <a:r>
              <a:rPr lang="en-PH" sz="800">
                <a:latin typeface="Corbel" charset="0"/>
                <a:cs typeface="Corbel" charset="0"/>
              </a:rPr>
              <a:t> by the Philippine Embassy/Consulate/Legation in the state or country where the same was issued or executed with </a:t>
            </a:r>
            <a:r>
              <a:rPr lang="en-PH" sz="800" u="sng">
                <a:latin typeface="Corbel" charset="0"/>
                <a:cs typeface="Corbel" charset="0"/>
              </a:rPr>
              <a:t>official English translation</a:t>
            </a:r>
            <a:r>
              <a:rPr lang="en-PH" sz="800">
                <a:latin typeface="Corbel" charset="0"/>
                <a:cs typeface="Corbel" charset="0"/>
              </a:rPr>
              <a:t>.</a:t>
            </a:r>
            <a:endParaRPr lang="en-PH" sz="800">
              <a:solidFill>
                <a:srgbClr val="FF0000"/>
              </a:solidFill>
              <a:latin typeface="Corbel" charset="0"/>
              <a:cs typeface="Corbel" charset="0"/>
            </a:endParaRPr>
          </a:p>
        </p:txBody>
      </p:sp>
      <p:sp>
        <p:nvSpPr>
          <p:cNvPr id="12293" name="TextBox 6"/>
          <p:cNvSpPr txBox="1">
            <a:spLocks noChangeArrowheads="1"/>
          </p:cNvSpPr>
          <p:nvPr/>
        </p:nvSpPr>
        <p:spPr bwMode="auto">
          <a:xfrm>
            <a:off x="-76200" y="13716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1</a:t>
            </a:r>
          </a:p>
        </p:txBody>
      </p:sp>
      <p:sp>
        <p:nvSpPr>
          <p:cNvPr id="6" name="TextBox 5"/>
          <p:cNvSpPr txBox="1"/>
          <p:nvPr/>
        </p:nvSpPr>
        <p:spPr>
          <a:xfrm>
            <a:off x="5143500" y="1598613"/>
            <a:ext cx="4038600" cy="3046412"/>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POLICY</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Republic Act No. 8981 (</a:t>
            </a:r>
            <a:r>
              <a:rPr lang="en-US" sz="1200" dirty="0">
                <a:latin typeface="Corbel" pitchFamily="34" charset="0"/>
                <a:ea typeface="MS PGothic" panose="020B0600070205080204" pitchFamily="34" charset="-128"/>
                <a:cs typeface="Corbel"/>
              </a:rPr>
              <a:t>PRC Modernization 	Act of 2000);</a:t>
            </a:r>
            <a:r>
              <a:rPr lang="en-PH" sz="1200" dirty="0">
                <a:latin typeface="Corbel" pitchFamily="34" charset="0"/>
                <a:ea typeface="MS PGothic" panose="020B0600070205080204" pitchFamily="34" charset="-128"/>
                <a:cs typeface="+mn-cs"/>
              </a:rPr>
              <a:t> </a:t>
            </a:r>
            <a:r>
              <a:rPr lang="en-PH" sz="1200" dirty="0">
                <a:latin typeface="Corbel" pitchFamily="34" charset="0"/>
                <a:ea typeface="MS PGothic" panose="020B0600070205080204" pitchFamily="34" charset="-128"/>
                <a:cs typeface="Corbel"/>
              </a:rPr>
              <a:t>Republic Act No. 9484 (An Act 	to 	Regulate the Practice of Dentistry, Dental 	Hygiene and Dental Technology in the 	Philippines); </a:t>
            </a:r>
            <a:r>
              <a:rPr lang="en-PH" sz="1200" dirty="0">
                <a:latin typeface="Corbel" pitchFamily="34" charset="0"/>
                <a:ea typeface="MS PGothic" panose="020B0600070205080204" pitchFamily="34" charset="-128"/>
                <a:cs typeface="+mn-cs"/>
              </a:rPr>
              <a:t>PRC Memorandum Order No. 03, 	series of 2016</a:t>
            </a:r>
            <a:r>
              <a:rPr lang="en-PH" sz="1200" spc="-5" dirty="0">
                <a:latin typeface="Corbel" pitchFamily="34" charset="0"/>
                <a:ea typeface="MS PGothic" panose="020B0600070205080204" pitchFamily="34" charset="-128"/>
                <a:cs typeface="+mn-cs"/>
              </a:rPr>
              <a:t>; and </a:t>
            </a:r>
            <a:r>
              <a:rPr lang="en-PH" sz="1200" dirty="0">
                <a:latin typeface="Corbel" pitchFamily="34" charset="0"/>
                <a:ea typeface="MS PGothic" panose="020B0600070205080204" pitchFamily="34" charset="-128"/>
                <a:cs typeface="Corbel"/>
              </a:rPr>
              <a:t>PRB of Dentistry Resolution 	No. 38, series 2016</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Corbel"/>
              </a:rPr>
              <a:t>PROCESSING PERIOD</a:t>
            </a:r>
            <a:r>
              <a:rPr lang="en-PH" sz="1200" dirty="0">
                <a:latin typeface="Corbel" pitchFamily="34" charset="0"/>
                <a:ea typeface="MS PGothic" panose="020B0600070205080204" pitchFamily="34" charset="-128"/>
                <a:cs typeface="Corbel"/>
              </a:rPr>
              <a:t>:      At least fifteen (15) working days</a:t>
            </a:r>
          </a:p>
          <a:p>
            <a:pPr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prior mission</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mn-cs"/>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COST</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PHP 3,000 / person (processing </a:t>
            </a:r>
            <a:r>
              <a:rPr lang="en-PH" sz="1200" spc="-5" dirty="0">
                <a:latin typeface="Corbel" pitchFamily="34" charset="0"/>
                <a:ea typeface="MS PGothic" panose="020B0600070205080204" pitchFamily="34" charset="-128"/>
                <a:cs typeface="Corbel"/>
              </a:rPr>
              <a:t>fee)</a:t>
            </a:r>
          </a:p>
          <a:p>
            <a:pPr eaLnBrk="1" fontAlgn="auto" hangingPunct="1">
              <a:spcBef>
                <a:spcPts val="0"/>
              </a:spcBef>
              <a:spcAft>
                <a:spcPts val="0"/>
              </a:spcAft>
              <a:defRPr/>
            </a:pPr>
            <a:r>
              <a:rPr lang="en-PH" sz="1200" spc="-5" dirty="0">
                <a:latin typeface="Corbel" pitchFamily="34" charset="0"/>
                <a:ea typeface="MS PGothic" panose="020B0600070205080204" pitchFamily="34" charset="-128"/>
                <a:cs typeface="Corbel"/>
              </a:rPr>
              <a:t>	             PHP 8,000 / person (STP fee)</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VALIDITY</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1 year maximum and</a:t>
            </a:r>
            <a:r>
              <a:rPr lang="en-PH" sz="1200" spc="-60" dirty="0">
                <a:latin typeface="Corbel" pitchFamily="34" charset="0"/>
                <a:ea typeface="MS PGothic" panose="020B0600070205080204" pitchFamily="34" charset="-128"/>
                <a:cs typeface="Corbel"/>
              </a:rPr>
              <a:t> </a:t>
            </a:r>
            <a:r>
              <a:rPr lang="en-PH" sz="1200" dirty="0">
                <a:latin typeface="Corbel" pitchFamily="34" charset="0"/>
                <a:ea typeface="MS PGothic" panose="020B0600070205080204" pitchFamily="34" charset="-128"/>
                <a:cs typeface="Corbel"/>
              </a:rPr>
              <a:t>renewable subject</a:t>
            </a:r>
          </a:p>
          <a:p>
            <a:pPr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to the approval of the PRB and the PRC</a:t>
            </a:r>
          </a:p>
        </p:txBody>
      </p:sp>
      <p:sp>
        <p:nvSpPr>
          <p:cNvPr id="7" name="TextBox 6"/>
          <p:cNvSpPr txBox="1"/>
          <p:nvPr/>
        </p:nvSpPr>
        <p:spPr>
          <a:xfrm>
            <a:off x="228600" y="4953000"/>
            <a:ext cx="4876800" cy="17541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tabLst>
                <a:tab pos="336550" algn="l"/>
              </a:tabLst>
              <a:defRPr>
                <a:solidFill>
                  <a:schemeClr val="tx1"/>
                </a:solidFill>
                <a:latin typeface="Arial" charset="0"/>
                <a:ea typeface="MS PGothic" charset="0"/>
                <a:cs typeface="MS PGothic" charset="0"/>
              </a:defRPr>
            </a:lvl1pPr>
            <a:lvl2pPr marL="742950" indent="-285750">
              <a:tabLst>
                <a:tab pos="336550" algn="l"/>
              </a:tabLst>
              <a:defRPr>
                <a:solidFill>
                  <a:schemeClr val="tx1"/>
                </a:solidFill>
                <a:latin typeface="Arial" charset="0"/>
                <a:ea typeface="MS PGothic" charset="0"/>
                <a:cs typeface="MS PGothic" charset="0"/>
              </a:defRPr>
            </a:lvl2pPr>
            <a:lvl3pPr marL="1143000" indent="-228600">
              <a:tabLst>
                <a:tab pos="336550" algn="l"/>
              </a:tabLst>
              <a:defRPr>
                <a:solidFill>
                  <a:schemeClr val="tx1"/>
                </a:solidFill>
                <a:latin typeface="Arial" charset="0"/>
                <a:ea typeface="MS PGothic" charset="0"/>
                <a:cs typeface="MS PGothic" charset="0"/>
              </a:defRPr>
            </a:lvl3pPr>
            <a:lvl4pPr marL="1600200" indent="-228600">
              <a:tabLst>
                <a:tab pos="336550" algn="l"/>
              </a:tabLst>
              <a:defRPr>
                <a:solidFill>
                  <a:schemeClr val="tx1"/>
                </a:solidFill>
                <a:latin typeface="Arial" charset="0"/>
                <a:ea typeface="MS PGothic" charset="0"/>
                <a:cs typeface="MS PGothic" charset="0"/>
              </a:defRPr>
            </a:lvl4pPr>
            <a:lvl5pPr marL="2057400" indent="-228600">
              <a:tabLst>
                <a:tab pos="336550" algn="l"/>
              </a:tabLst>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9pPr>
          </a:lstStyle>
          <a:p>
            <a:pPr eaLnBrk="1" hangingPunct="1"/>
            <a:r>
              <a:rPr lang="en-PH" sz="1200" b="1">
                <a:latin typeface="Corbel" charset="0"/>
                <a:cs typeface="Corbel" charset="0"/>
              </a:rPr>
              <a:t>Apply for Alien Employment Permit (AEP) at the     DOLE Regional Office having jurisdiction over the intended work place, if necessary</a:t>
            </a:r>
          </a:p>
          <a:p>
            <a:pPr eaLnBrk="1" hangingPunct="1">
              <a:buFont typeface="Arial" charset="0"/>
              <a:buChar char="•"/>
            </a:pPr>
            <a:r>
              <a:rPr lang="en-PH" sz="1200">
                <a:latin typeface="Corbel" charset="0"/>
                <a:cs typeface="Corbel" charset="0"/>
              </a:rPr>
              <a:t>Duly accomplished application form</a:t>
            </a:r>
          </a:p>
          <a:p>
            <a:pPr eaLnBrk="1" hangingPunct="1">
              <a:spcBef>
                <a:spcPts val="38"/>
              </a:spcBef>
              <a:buFont typeface="Arial" charset="0"/>
              <a:buChar char="•"/>
            </a:pPr>
            <a:r>
              <a:rPr lang="en-PH" sz="1200">
                <a:latin typeface="Corbel" charset="0"/>
                <a:cs typeface="Corbel" charset="0"/>
              </a:rPr>
              <a:t>Photocopy of passport with visa</a:t>
            </a:r>
          </a:p>
          <a:p>
            <a:pPr eaLnBrk="1" hangingPunct="1">
              <a:spcBef>
                <a:spcPts val="38"/>
              </a:spcBef>
              <a:buFont typeface="Arial" charset="0"/>
              <a:buChar char="•"/>
            </a:pPr>
            <a:r>
              <a:rPr lang="en-PH" sz="1200">
                <a:latin typeface="Corbel" charset="0"/>
                <a:cs typeface="Corbel" charset="0"/>
              </a:rPr>
              <a:t>Original copy of notarized appointment or contract of employment enumerating the duties and responsibilities, annual salary, and other benefits of foreign national</a:t>
            </a:r>
          </a:p>
          <a:p>
            <a:pPr eaLnBrk="1" hangingPunct="1">
              <a:spcBef>
                <a:spcPts val="38"/>
              </a:spcBef>
              <a:buFont typeface="Arial" charset="0"/>
              <a:buChar char="•"/>
            </a:pPr>
            <a:r>
              <a:rPr lang="en-PH" sz="1200">
                <a:latin typeface="Corbel" charset="0"/>
                <a:cs typeface="Corbel" charset="0"/>
              </a:rPr>
              <a:t>Photocopy of mayor’s permit to operate business or certification from Ecozone Authority in the case of ecozone locators</a:t>
            </a:r>
            <a:endParaRPr lang="en-PH" sz="1200">
              <a:solidFill>
                <a:srgbClr val="000000"/>
              </a:solidFill>
              <a:latin typeface="Corbel" charset="0"/>
              <a:cs typeface="Corbel" charset="0"/>
            </a:endParaRPr>
          </a:p>
        </p:txBody>
      </p:sp>
      <p:sp>
        <p:nvSpPr>
          <p:cNvPr id="12296" name="TextBox 11"/>
          <p:cNvSpPr txBox="1">
            <a:spLocks noChangeArrowheads="1"/>
          </p:cNvSpPr>
          <p:nvPr/>
        </p:nvSpPr>
        <p:spPr bwMode="auto">
          <a:xfrm>
            <a:off x="-76200" y="4724400"/>
            <a:ext cx="304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2</a:t>
            </a:r>
          </a:p>
        </p:txBody>
      </p:sp>
      <p:sp>
        <p:nvSpPr>
          <p:cNvPr id="12297" name="TextBox 8"/>
          <p:cNvSpPr txBox="1">
            <a:spLocks noChangeArrowheads="1"/>
          </p:cNvSpPr>
          <p:nvPr/>
        </p:nvSpPr>
        <p:spPr bwMode="auto">
          <a:xfrm>
            <a:off x="5105400" y="4838700"/>
            <a:ext cx="4038600" cy="206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12700">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rPr>
              <a:t>POLICY</a:t>
            </a:r>
            <a:r>
              <a:rPr lang="en-PH" sz="1200">
                <a:latin typeface="Corbel" charset="0"/>
              </a:rPr>
              <a:t>	:          DOLE Department Order No. 146-15,</a:t>
            </a:r>
          </a:p>
          <a:p>
            <a:pPr eaLnBrk="1" hangingPunct="1"/>
            <a:r>
              <a:rPr lang="en-PH" sz="1200">
                <a:latin typeface="Corbel" charset="0"/>
              </a:rPr>
              <a:t>                                         series 2015</a:t>
            </a:r>
          </a:p>
          <a:p>
            <a:pPr eaLnBrk="1" hangingPunct="1"/>
            <a:endParaRPr lang="en-PH" sz="1200" b="1">
              <a:latin typeface="Corbel" charset="0"/>
            </a:endParaRPr>
          </a:p>
          <a:p>
            <a:pPr eaLnBrk="1" hangingPunct="1"/>
            <a:r>
              <a:rPr lang="en-PH" sz="1200" b="1">
                <a:latin typeface="Corbel" charset="0"/>
              </a:rPr>
              <a:t>PROCESSING  TIME</a:t>
            </a:r>
            <a:r>
              <a:rPr lang="en-PH" sz="1200">
                <a:latin typeface="Corbel" charset="0"/>
              </a:rPr>
              <a:t>:       Five (5) working days</a:t>
            </a:r>
          </a:p>
          <a:p>
            <a:pPr eaLnBrk="1" hangingPunct="1"/>
            <a:r>
              <a:rPr lang="en-PH" sz="1200" b="1">
                <a:latin typeface="Corbel" charset="0"/>
              </a:rPr>
              <a:t>COST</a:t>
            </a:r>
            <a:r>
              <a:rPr lang="en-PH" sz="1200">
                <a:latin typeface="Corbel" charset="0"/>
              </a:rPr>
              <a:t>	:          PHP 9,000 / person application (1yr only) </a:t>
            </a:r>
          </a:p>
          <a:p>
            <a:pPr eaLnBrk="1" hangingPunct="1"/>
            <a:r>
              <a:rPr lang="en-PH" sz="1200">
                <a:latin typeface="Corbel" charset="0"/>
              </a:rPr>
              <a:t>                                         PHP 4,000 / person </a:t>
            </a:r>
            <a:r>
              <a:rPr lang="en-PH" sz="900">
                <a:latin typeface="Corbel" charset="0"/>
              </a:rPr>
              <a:t>(for every additional</a:t>
            </a:r>
          </a:p>
          <a:p>
            <a:pPr eaLnBrk="1" hangingPunct="1"/>
            <a:r>
              <a:rPr lang="en-PH" sz="900">
                <a:latin typeface="Corbel" charset="0"/>
              </a:rPr>
              <a:t>                                                                                        year/fraction thereof in case the period</a:t>
            </a:r>
          </a:p>
          <a:p>
            <a:pPr eaLnBrk="1" hangingPunct="1"/>
            <a:r>
              <a:rPr lang="en-PH" sz="900">
                <a:latin typeface="Corbel" charset="0"/>
              </a:rPr>
              <a:t>                                                                                        of employment is more than one year) </a:t>
            </a:r>
          </a:p>
          <a:p>
            <a:pPr eaLnBrk="1" hangingPunct="1"/>
            <a:r>
              <a:rPr lang="en-PH" sz="1200">
                <a:latin typeface="Corbel" charset="0"/>
              </a:rPr>
              <a:t>	           PHP 4,000 / person </a:t>
            </a:r>
            <a:r>
              <a:rPr lang="en-PH" sz="900">
                <a:latin typeface="Corbel" charset="0"/>
              </a:rPr>
              <a:t>(per year or fraction thereof</a:t>
            </a:r>
          </a:p>
          <a:p>
            <a:pPr eaLnBrk="1" hangingPunct="1"/>
            <a:r>
              <a:rPr lang="en-PH" sz="900">
                <a:latin typeface="Corbel" charset="0"/>
              </a:rPr>
              <a:t>		       for renewal of AEP)</a:t>
            </a:r>
          </a:p>
          <a:p>
            <a:pPr eaLnBrk="1" hangingPunct="1"/>
            <a:endParaRPr lang="en-PH" sz="500">
              <a:latin typeface="Corbel" charset="0"/>
            </a:endParaRPr>
          </a:p>
          <a:p>
            <a:pPr eaLnBrk="1" hangingPunct="1"/>
            <a:r>
              <a:rPr lang="en-PH" sz="1200" b="1">
                <a:latin typeface="Corbel" charset="0"/>
              </a:rPr>
              <a:t>VALIDITY</a:t>
            </a:r>
            <a:r>
              <a:rPr lang="en-PH" sz="1200">
                <a:latin typeface="Corbel" charset="0"/>
              </a:rPr>
              <a:t>	:            1 year maximum and renewable</a:t>
            </a:r>
          </a:p>
        </p:txBody>
      </p:sp>
      <p:sp>
        <p:nvSpPr>
          <p:cNvPr id="10" name="Down Arrow 9"/>
          <p:cNvSpPr/>
          <p:nvPr/>
        </p:nvSpPr>
        <p:spPr>
          <a:xfrm>
            <a:off x="2286000" y="4572000"/>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Tree>
    <p:extLst>
      <p:ext uri="{BB962C8B-B14F-4D97-AF65-F5344CB8AC3E}">
        <p14:creationId xmlns:p14="http://schemas.microsoft.com/office/powerpoint/2010/main" val="155082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TEMPORARY REGISTRATION</a:t>
            </a:r>
          </a:p>
        </p:txBody>
      </p:sp>
      <p:sp>
        <p:nvSpPr>
          <p:cNvPr id="13315" name="Title 1"/>
          <p:cNvSpPr txBox="1">
            <a:spLocks/>
          </p:cNvSpPr>
          <p:nvPr/>
        </p:nvSpPr>
        <p:spPr bwMode="auto">
          <a:xfrm>
            <a:off x="-34925" y="838200"/>
            <a:ext cx="9144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595959"/>
                </a:solidFill>
                <a:latin typeface="News Gothic MT" charset="0"/>
                <a:ea typeface="MS PGothic" charset="0"/>
                <a:cs typeface="MS PGothic" charset="0"/>
              </a:defRPr>
            </a:lvl1pPr>
            <a:lvl2pPr>
              <a:defRPr sz="2200">
                <a:solidFill>
                  <a:srgbClr val="595959"/>
                </a:solidFill>
                <a:latin typeface="News Gothic MT" charset="0"/>
                <a:ea typeface="MS PGothic" charset="0"/>
                <a:cs typeface="MS PGothic" charset="0"/>
              </a:defRPr>
            </a:lvl2pPr>
            <a:lvl3pPr>
              <a:defRPr sz="2000">
                <a:solidFill>
                  <a:srgbClr val="595959"/>
                </a:solidFill>
                <a:latin typeface="News Gothic MT" charset="0"/>
                <a:ea typeface="MS PGothic" charset="0"/>
                <a:cs typeface="MS PGothic" charset="0"/>
              </a:defRPr>
            </a:lvl3pPr>
            <a:lvl4pPr>
              <a:defRPr>
                <a:solidFill>
                  <a:srgbClr val="595959"/>
                </a:solidFill>
                <a:latin typeface="News Gothic MT" charset="0"/>
                <a:ea typeface="MS PGothic" charset="0"/>
                <a:cs typeface="MS PGothic" charset="0"/>
              </a:defRPr>
            </a:lvl4pPr>
            <a:lvl5pPr>
              <a:defRPr>
                <a:solidFill>
                  <a:srgbClr val="595959"/>
                </a:solidFill>
                <a:latin typeface="News Gothic MT" charset="0"/>
                <a:ea typeface="MS PGothic" charset="0"/>
                <a:cs typeface="MS PGothic" charset="0"/>
              </a:defRPr>
            </a:lvl5pPr>
            <a:lvl6pPr marL="20034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4606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29178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3750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a:r>
              <a:rPr lang="en-PH" sz="2000" b="1" dirty="0">
                <a:solidFill>
                  <a:schemeClr val="tx1"/>
                </a:solidFill>
                <a:latin typeface="Constantia" charset="0"/>
              </a:rPr>
              <a:t/>
            </a:r>
            <a:br>
              <a:rPr lang="en-PH" sz="2000" b="1" dirty="0">
                <a:solidFill>
                  <a:schemeClr val="tx1"/>
                </a:solidFill>
                <a:latin typeface="Constantia" charset="0"/>
              </a:rPr>
            </a:br>
            <a:r>
              <a:rPr lang="en-PH" sz="2000" i="1" dirty="0" smtClean="0">
                <a:solidFill>
                  <a:schemeClr val="tx1"/>
                </a:solidFill>
                <a:latin typeface="Constantia" charset="0"/>
              </a:rPr>
              <a:t>For </a:t>
            </a:r>
            <a:r>
              <a:rPr lang="en-PH" sz="2000" i="1" dirty="0">
                <a:solidFill>
                  <a:schemeClr val="tx1"/>
                </a:solidFill>
                <a:latin typeface="Constantia" charset="0"/>
              </a:rPr>
              <a:t>Teaching and Lecture (with Patient Contact))</a:t>
            </a:r>
            <a:endParaRPr lang="en-PH" sz="2000" b="1" i="1" dirty="0">
              <a:solidFill>
                <a:schemeClr val="accent1"/>
              </a:solidFill>
              <a:latin typeface="Constantia" charset="0"/>
            </a:endParaRPr>
          </a:p>
        </p:txBody>
      </p:sp>
      <p:sp>
        <p:nvSpPr>
          <p:cNvPr id="13316" name="TextBox 4"/>
          <p:cNvSpPr txBox="1">
            <a:spLocks noChangeArrowheads="1"/>
          </p:cNvSpPr>
          <p:nvPr/>
        </p:nvSpPr>
        <p:spPr bwMode="auto">
          <a:xfrm>
            <a:off x="166688" y="1992313"/>
            <a:ext cx="304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3</a:t>
            </a:r>
          </a:p>
        </p:txBody>
      </p:sp>
      <p:sp>
        <p:nvSpPr>
          <p:cNvPr id="5" name="TextBox 4"/>
          <p:cNvSpPr txBox="1"/>
          <p:nvPr/>
        </p:nvSpPr>
        <p:spPr>
          <a:xfrm>
            <a:off x="685800" y="3609975"/>
            <a:ext cx="4191000" cy="830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eaLnBrk="1" fontAlgn="auto" hangingPunct="1">
              <a:spcBef>
                <a:spcPts val="0"/>
              </a:spcBef>
              <a:spcAft>
                <a:spcPts val="0"/>
              </a:spcAft>
              <a:defRPr/>
            </a:pPr>
            <a:r>
              <a:rPr lang="en-PH" sz="2400" b="1" spc="10" dirty="0">
                <a:solidFill>
                  <a:schemeClr val="tx1"/>
                </a:solidFill>
                <a:latin typeface="Corbel" pitchFamily="34" charset="0"/>
                <a:cs typeface="Corbel"/>
              </a:rPr>
              <a:t>Start of Temporary Practice of Profession</a:t>
            </a:r>
            <a:endParaRPr lang="en-PH" sz="2400" b="1" dirty="0">
              <a:solidFill>
                <a:schemeClr val="tx1"/>
              </a:solidFill>
              <a:latin typeface="Corbel" pitchFamily="34" charset="0"/>
              <a:cs typeface="Corbel"/>
            </a:endParaRPr>
          </a:p>
        </p:txBody>
      </p:sp>
      <p:sp>
        <p:nvSpPr>
          <p:cNvPr id="6" name="TextBox 5"/>
          <p:cNvSpPr txBox="1"/>
          <p:nvPr/>
        </p:nvSpPr>
        <p:spPr>
          <a:xfrm>
            <a:off x="5081588" y="3546475"/>
            <a:ext cx="4038600" cy="1384300"/>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MONITORING PERFORMANCE:     </a:t>
            </a:r>
            <a:r>
              <a:rPr lang="en-PH" sz="1200" dirty="0">
                <a:latin typeface="Corbel" pitchFamily="34" charset="0"/>
                <a:ea typeface="MS PGothic" panose="020B0600070205080204" pitchFamily="34" charset="-128"/>
                <a:cs typeface="+mn-cs"/>
              </a:rPr>
              <a:t>Host facility office</a:t>
            </a:r>
          </a:p>
          <a:p>
            <a:pPr marL="12700" eaLnBrk="1" fontAlgn="auto" hangingPunct="1">
              <a:spcBef>
                <a:spcPts val="0"/>
              </a:spcBef>
              <a:spcAft>
                <a:spcPts val="0"/>
              </a:spcAft>
              <a:defRPr/>
            </a:pPr>
            <a:endParaRPr lang="en-PH" sz="1200" b="1" dirty="0">
              <a:latin typeface="Corbel" pitchFamily="34" charset="0"/>
              <a:ea typeface="MS PGothic" panose="020B0600070205080204" pitchFamily="34" charset="-128"/>
              <a:cs typeface="+mn-cs"/>
            </a:endParaRPr>
          </a:p>
          <a:p>
            <a:pPr marL="12700" eaLnBrk="1" fontAlgn="auto" hangingPunct="1">
              <a:spcBef>
                <a:spcPts val="0"/>
              </a:spcBef>
              <a:spcAft>
                <a:spcPts val="0"/>
              </a:spcAft>
              <a:defRPr/>
            </a:pPr>
            <a:r>
              <a:rPr lang="en-PH" sz="1200" b="1" spc="-5" dirty="0">
                <a:latin typeface="Corbel"/>
                <a:ea typeface="MS PGothic" panose="020B0600070205080204" pitchFamily="34" charset="-128"/>
                <a:cs typeface="Corbel"/>
              </a:rPr>
              <a:t>DISPUTE  SETTLEMENT  (PRACTICE </a:t>
            </a:r>
            <a:r>
              <a:rPr lang="en-PH" sz="1200" b="1" spc="5" dirty="0">
                <a:latin typeface="Corbel"/>
                <a:ea typeface="MS PGothic" panose="020B0600070205080204" pitchFamily="34" charset="-128"/>
                <a:cs typeface="Corbel"/>
              </a:rPr>
              <a:t>OF  </a:t>
            </a:r>
            <a:r>
              <a:rPr lang="en-PH" sz="1200" b="1" spc="-5" dirty="0">
                <a:latin typeface="Corbel"/>
                <a:ea typeface="MS PGothic" panose="020B0600070205080204" pitchFamily="34" charset="-128"/>
                <a:cs typeface="Corbel"/>
              </a:rPr>
              <a:t>PROFESSION):</a:t>
            </a:r>
          </a:p>
          <a:p>
            <a:pPr marL="12700" eaLnBrk="1" fontAlgn="auto" hangingPunct="1">
              <a:spcBef>
                <a:spcPts val="0"/>
              </a:spcBef>
              <a:spcAft>
                <a:spcPts val="0"/>
              </a:spcAft>
              <a:defRPr/>
            </a:pPr>
            <a:r>
              <a:rPr lang="en-PH" sz="1200" dirty="0">
                <a:latin typeface="Corbel"/>
                <a:ea typeface="MS PGothic" panose="020B0600070205080204" pitchFamily="34" charset="-128"/>
                <a:cs typeface="Corbel"/>
              </a:rPr>
              <a:t>Agencies / offices involved will</a:t>
            </a:r>
            <a:r>
              <a:rPr lang="en-PH" sz="1200" spc="-35" dirty="0">
                <a:latin typeface="Corbel"/>
                <a:ea typeface="MS PGothic" panose="020B0600070205080204" pitchFamily="34" charset="-128"/>
                <a:cs typeface="Corbel"/>
              </a:rPr>
              <a:t> </a:t>
            </a:r>
            <a:r>
              <a:rPr lang="en-PH" sz="1200" dirty="0">
                <a:latin typeface="Corbel"/>
                <a:ea typeface="MS PGothic" panose="020B0600070205080204" pitchFamily="34" charset="-128"/>
                <a:cs typeface="Corbel"/>
              </a:rPr>
              <a:t>depend  on the dispute </a:t>
            </a:r>
            <a:r>
              <a:rPr lang="en-PH" sz="1200" spc="-5" dirty="0">
                <a:latin typeface="Corbel"/>
                <a:ea typeface="MS PGothic" panose="020B0600070205080204" pitchFamily="34" charset="-128"/>
                <a:cs typeface="Corbel"/>
              </a:rPr>
              <a:t>case. </a:t>
            </a:r>
            <a:r>
              <a:rPr lang="en-PH" sz="1200" dirty="0">
                <a:latin typeface="Corbel"/>
                <a:ea typeface="MS PGothic" panose="020B0600070205080204" pitchFamily="34" charset="-128"/>
                <a:cs typeface="Corbel"/>
              </a:rPr>
              <a:t>FOR </a:t>
            </a:r>
            <a:r>
              <a:rPr lang="en-PH" sz="1200" spc="5" dirty="0">
                <a:latin typeface="Corbel"/>
                <a:ea typeface="MS PGothic" panose="020B0600070205080204" pitchFamily="34" charset="-128"/>
                <a:cs typeface="Corbel"/>
              </a:rPr>
              <a:t>ASEAN  </a:t>
            </a:r>
            <a:r>
              <a:rPr lang="en-PH" sz="1200" dirty="0">
                <a:latin typeface="Corbel"/>
                <a:ea typeface="MS PGothic" panose="020B0600070205080204" pitchFamily="34" charset="-128"/>
                <a:cs typeface="Corbel"/>
              </a:rPr>
              <a:t>nationals under the Mutual Recognition Arrangement (MRA), PRC will  </a:t>
            </a:r>
            <a:r>
              <a:rPr lang="en-PH" sz="1200" spc="-5" dirty="0">
                <a:latin typeface="Corbel"/>
                <a:ea typeface="MS PGothic" panose="020B0600070205080204" pitchFamily="34" charset="-128"/>
                <a:cs typeface="Corbel"/>
              </a:rPr>
              <a:t>coordinate </a:t>
            </a:r>
            <a:r>
              <a:rPr lang="en-PH" sz="1200" dirty="0">
                <a:latin typeface="Corbel"/>
                <a:ea typeface="MS PGothic" panose="020B0600070205080204" pitchFamily="34" charset="-128"/>
                <a:cs typeface="Corbel"/>
              </a:rPr>
              <a:t>with respective</a:t>
            </a:r>
            <a:r>
              <a:rPr lang="en-PH" sz="1200" spc="-10" dirty="0">
                <a:latin typeface="Corbel"/>
                <a:ea typeface="MS PGothic" panose="020B0600070205080204" pitchFamily="34" charset="-128"/>
                <a:cs typeface="Corbel"/>
              </a:rPr>
              <a:t> Professional Regulatory Authority (</a:t>
            </a:r>
            <a:r>
              <a:rPr lang="en-PH" sz="1200" dirty="0">
                <a:latin typeface="Corbel"/>
                <a:ea typeface="MS PGothic" panose="020B0600070205080204" pitchFamily="34" charset="-128"/>
                <a:cs typeface="Corbel"/>
              </a:rPr>
              <a:t>PRAs).</a:t>
            </a:r>
          </a:p>
        </p:txBody>
      </p:sp>
      <p:sp>
        <p:nvSpPr>
          <p:cNvPr id="7" name="TextBox 6"/>
          <p:cNvSpPr txBox="1"/>
          <p:nvPr/>
        </p:nvSpPr>
        <p:spPr>
          <a:xfrm>
            <a:off x="685800" y="2209800"/>
            <a:ext cx="4191000" cy="830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eaLnBrk="1" fontAlgn="auto" hangingPunct="1">
              <a:spcBef>
                <a:spcPts val="0"/>
              </a:spcBef>
              <a:spcAft>
                <a:spcPts val="0"/>
              </a:spcAft>
              <a:defRPr/>
            </a:pPr>
            <a:r>
              <a:rPr lang="en-PH" sz="1200" b="1" spc="5" dirty="0">
                <a:latin typeface="Corbel"/>
                <a:cs typeface="Corbel"/>
              </a:rPr>
              <a:t>Application for appropriate Visa at the Bureau of Immigration (BI)</a:t>
            </a:r>
          </a:p>
          <a:p>
            <a:pPr marL="12700" eaLnBrk="1" fontAlgn="auto" hangingPunct="1">
              <a:spcBef>
                <a:spcPts val="0"/>
              </a:spcBef>
              <a:spcAft>
                <a:spcPts val="0"/>
              </a:spcAft>
              <a:defRPr/>
            </a:pPr>
            <a:r>
              <a:rPr lang="en-US" sz="1200" spc="5" dirty="0">
                <a:latin typeface="Corbel"/>
                <a:cs typeface="Corbel"/>
              </a:rPr>
              <a:t>Submits documentary requirements as per BI policies/ procedures (together with the STP)</a:t>
            </a:r>
            <a:endParaRPr lang="en-PH" sz="1200" spc="5" dirty="0">
              <a:latin typeface="Corbel"/>
              <a:cs typeface="Corbel"/>
            </a:endParaRPr>
          </a:p>
        </p:txBody>
      </p:sp>
      <p:sp>
        <p:nvSpPr>
          <p:cNvPr id="8" name="Down Arrow 7"/>
          <p:cNvSpPr/>
          <p:nvPr/>
        </p:nvSpPr>
        <p:spPr>
          <a:xfrm>
            <a:off x="2481263" y="3235325"/>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3321" name="TextBox 9"/>
          <p:cNvSpPr txBox="1">
            <a:spLocks noChangeArrowheads="1"/>
          </p:cNvSpPr>
          <p:nvPr/>
        </p:nvSpPr>
        <p:spPr bwMode="auto">
          <a:xfrm>
            <a:off x="169863" y="3387725"/>
            <a:ext cx="304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4</a:t>
            </a:r>
          </a:p>
        </p:txBody>
      </p:sp>
    </p:spTree>
    <p:extLst>
      <p:ext uri="{BB962C8B-B14F-4D97-AF65-F5344CB8AC3E}">
        <p14:creationId xmlns:p14="http://schemas.microsoft.com/office/powerpoint/2010/main" val="1911739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PERMANENT REGISTRATION</a:t>
            </a:r>
          </a:p>
        </p:txBody>
      </p:sp>
      <p:sp>
        <p:nvSpPr>
          <p:cNvPr id="3" name="TextBox 2"/>
          <p:cNvSpPr txBox="1"/>
          <p:nvPr/>
        </p:nvSpPr>
        <p:spPr>
          <a:xfrm>
            <a:off x="381000" y="1447800"/>
            <a:ext cx="4876800" cy="53181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cs typeface="Corbel" charset="0"/>
              </a:rPr>
              <a:t>Foreign nationals applying for permanent registration with examination under reciprocity or other international agreement shall submit the following to the PRC:</a:t>
            </a:r>
            <a:endParaRPr lang="en-PH" sz="1200">
              <a:latin typeface="Corbel" charset="0"/>
              <a:cs typeface="Corbel" charset="0"/>
            </a:endParaRPr>
          </a:p>
          <a:p>
            <a:pPr eaLnBrk="1" hangingPunct="1">
              <a:buFont typeface="Arial" charset="0"/>
              <a:buChar char="•"/>
            </a:pPr>
            <a:r>
              <a:rPr lang="en-PH" sz="1200">
                <a:latin typeface="Corbel" charset="0"/>
                <a:cs typeface="Corbel" charset="0"/>
              </a:rPr>
              <a:t>Duly accomplished  Authority to Practice (Non-Filipino citizen) application form (downloaded at the </a:t>
            </a:r>
            <a:r>
              <a:rPr lang="en-PH" sz="1200" u="sng">
                <a:solidFill>
                  <a:schemeClr val="accent1"/>
                </a:solidFill>
                <a:latin typeface="Corbel" charset="0"/>
                <a:cs typeface="Corbel" charset="0"/>
              </a:rPr>
              <a:t>www.prc.gov.ph</a:t>
            </a:r>
            <a:r>
              <a:rPr lang="en-PH" sz="1200">
                <a:latin typeface="Corbel" charset="0"/>
                <a:cs typeface="Corbel" charset="0"/>
              </a:rPr>
              <a:t>) </a:t>
            </a:r>
          </a:p>
          <a:p>
            <a:pPr eaLnBrk="1" hangingPunct="1">
              <a:lnSpc>
                <a:spcPct val="102000"/>
              </a:lnSpc>
              <a:buFont typeface="Arial" charset="0"/>
              <a:buChar char="•"/>
            </a:pPr>
            <a:r>
              <a:rPr lang="en-PH" sz="1200">
                <a:latin typeface="Corbel" charset="0"/>
                <a:cs typeface="Corbel" charset="0"/>
              </a:rPr>
              <a:t>Photocopy of valid passport as proof of citizenship</a:t>
            </a:r>
          </a:p>
          <a:p>
            <a:pPr eaLnBrk="1" hangingPunct="1">
              <a:spcBef>
                <a:spcPts val="38"/>
              </a:spcBef>
              <a:buFont typeface="Arial" charset="0"/>
              <a:buChar char="•"/>
            </a:pPr>
            <a:r>
              <a:rPr lang="en-PH" sz="1200">
                <a:latin typeface="Corbel" charset="0"/>
                <a:cs typeface="Corbel" charset="0"/>
              </a:rPr>
              <a:t>A letter or any document signed by and under the official seal of the appropriate official of the foreign state or country requesting the Board Chairperson concerned to allow the foreign applicant to take the licensure examination and that by express provision of the law of the foreign state or country or international treaty, agreement or covenant to which the applicant's state or country is a signatory, the citizens of the Philippines are allowed to take the licensure examination and to register as a professional in such foreign state or country</a:t>
            </a:r>
          </a:p>
          <a:p>
            <a:pPr eaLnBrk="1" hangingPunct="1">
              <a:lnSpc>
                <a:spcPct val="102000"/>
              </a:lnSpc>
              <a:buFont typeface="Arial" charset="0"/>
              <a:buChar char="•"/>
            </a:pPr>
            <a:r>
              <a:rPr lang="en-PH" sz="1200">
                <a:latin typeface="Corbel" charset="0"/>
                <a:cs typeface="Corbel" charset="0"/>
              </a:rPr>
              <a:t>An official copy of the foreign law or treaty, agreement or covenant as proof of reciprocity for the practice of profession, officially translated in the English language, if applicable</a:t>
            </a:r>
          </a:p>
          <a:p>
            <a:pPr eaLnBrk="1" hangingPunct="1">
              <a:lnSpc>
                <a:spcPct val="102000"/>
              </a:lnSpc>
              <a:buFont typeface="Arial" charset="0"/>
              <a:buChar char="•"/>
            </a:pPr>
            <a:r>
              <a:rPr lang="en-PH" sz="1200">
                <a:latin typeface="Corbel" charset="0"/>
                <a:cs typeface="Corbel" charset="0"/>
              </a:rPr>
              <a:t>Original or certified true copy of the transcript of records or equivalent document of the course for the licensure examination issued by the institution of higher learning where the foreign applicant graduated: Provided, that the documents must also be certified by the Commission on Higher Education (CHED)  to be equivalent to the pertinent course accredited/recognized in the Philippines</a:t>
            </a:r>
          </a:p>
          <a:p>
            <a:pPr eaLnBrk="1" hangingPunct="1">
              <a:lnSpc>
                <a:spcPct val="102000"/>
              </a:lnSpc>
              <a:buFont typeface="Arial" charset="0"/>
              <a:buChar char="•"/>
            </a:pPr>
            <a:r>
              <a:rPr lang="en-PH" sz="1200">
                <a:latin typeface="Corbel" charset="0"/>
                <a:cs typeface="Corbel" charset="0"/>
              </a:rPr>
              <a:t>Other requirements as may be prescribed under the applicable regulatory law</a:t>
            </a:r>
          </a:p>
          <a:p>
            <a:pPr eaLnBrk="1" hangingPunct="1">
              <a:lnSpc>
                <a:spcPct val="102000"/>
              </a:lnSpc>
            </a:pPr>
            <a:endParaRPr lang="en-PH" sz="900">
              <a:latin typeface="Corbel" charset="0"/>
              <a:cs typeface="Corbel" charset="0"/>
            </a:endParaRPr>
          </a:p>
          <a:p>
            <a:pPr eaLnBrk="1" hangingPunct="1">
              <a:lnSpc>
                <a:spcPct val="102000"/>
              </a:lnSpc>
            </a:pPr>
            <a:r>
              <a:rPr lang="en-PH" sz="900">
                <a:latin typeface="Corbel" charset="0"/>
                <a:cs typeface="Corbel" charset="0"/>
              </a:rPr>
              <a:t>*Note: All official document that are issued or executed abroad must be authenticated by the Philippine Embassy/Consulate/Legation in the state or country where the same was issued or executed with official English translation.</a:t>
            </a:r>
          </a:p>
        </p:txBody>
      </p:sp>
      <p:sp>
        <p:nvSpPr>
          <p:cNvPr id="14340" name="TextBox 5"/>
          <p:cNvSpPr txBox="1">
            <a:spLocks noChangeArrowheads="1"/>
          </p:cNvSpPr>
          <p:nvPr/>
        </p:nvSpPr>
        <p:spPr bwMode="auto">
          <a:xfrm>
            <a:off x="0" y="1217613"/>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1</a:t>
            </a:r>
          </a:p>
        </p:txBody>
      </p:sp>
      <p:sp>
        <p:nvSpPr>
          <p:cNvPr id="5" name="TextBox 4"/>
          <p:cNvSpPr txBox="1"/>
          <p:nvPr/>
        </p:nvSpPr>
        <p:spPr>
          <a:xfrm>
            <a:off x="5387975" y="1524000"/>
            <a:ext cx="3733800" cy="2308225"/>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POLICY	</a:t>
            </a:r>
            <a:r>
              <a:rPr lang="en-PH" sz="1200" dirty="0">
                <a:latin typeface="Corbel" pitchFamily="34" charset="0"/>
                <a:ea typeface="MS PGothic" panose="020B0600070205080204" pitchFamily="34" charset="-128"/>
                <a:cs typeface="+mn-cs"/>
              </a:rPr>
              <a:t>: </a:t>
            </a:r>
            <a:r>
              <a:rPr lang="en-PH" sz="1200" dirty="0">
                <a:latin typeface="Corbel" pitchFamily="34" charset="0"/>
                <a:ea typeface="MS PGothic" panose="020B0600070205080204" pitchFamily="34" charset="-128"/>
                <a:cs typeface="Corbel"/>
              </a:rPr>
              <a:t>Republic Act No. 8981 (</a:t>
            </a:r>
            <a:r>
              <a:rPr lang="en-US" sz="1200" dirty="0">
                <a:latin typeface="Corbel" pitchFamily="34" charset="0"/>
                <a:ea typeface="MS PGothic" panose="020B0600070205080204" pitchFamily="34" charset="-128"/>
                <a:cs typeface="Corbel"/>
              </a:rPr>
              <a:t>PRC 	Modernization Act of 2000);</a:t>
            </a:r>
            <a:r>
              <a:rPr lang="en-PH" sz="1200" dirty="0">
                <a:latin typeface="Corbel" pitchFamily="34" charset="0"/>
                <a:ea typeface="MS PGothic" panose="020B0600070205080204" pitchFamily="34" charset="-128"/>
                <a:cs typeface="+mn-cs"/>
              </a:rPr>
              <a:t> </a:t>
            </a:r>
            <a:r>
              <a:rPr lang="en-PH" sz="1200" dirty="0">
                <a:latin typeface="Corbel" pitchFamily="34" charset="0"/>
                <a:ea typeface="MS PGothic" panose="020B0600070205080204" pitchFamily="34" charset="-128"/>
                <a:cs typeface="Corbel"/>
              </a:rPr>
              <a:t>Republic Act 	No. 9484 (An Act to Regulate the Practice 	of Dentistry, Dental Hygiene and Dental 	Technology in the Philippines); and </a:t>
            </a:r>
            <a:r>
              <a:rPr lang="en-PH" sz="1200" dirty="0">
                <a:latin typeface="Corbel" pitchFamily="34" charset="0"/>
                <a:ea typeface="MS PGothic" panose="020B0600070205080204" pitchFamily="34" charset="-128"/>
                <a:cs typeface="+mn-cs"/>
              </a:rPr>
              <a:t>PRC 	Memorandum Order No. 03, 	series of 	2016</a:t>
            </a:r>
          </a:p>
          <a:p>
            <a:pPr marL="12700"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Corbel"/>
              </a:rPr>
              <a:t>PROCESSING PERIOD</a:t>
            </a:r>
            <a:r>
              <a:rPr lang="en-PH" sz="1200" dirty="0">
                <a:latin typeface="Corbel" pitchFamily="34" charset="0"/>
                <a:ea typeface="MS PGothic" panose="020B0600070205080204" pitchFamily="34" charset="-128"/>
                <a:cs typeface="Corbel"/>
              </a:rPr>
              <a:t>:      At least fifteen (15) working 		days</a:t>
            </a:r>
          </a:p>
          <a:p>
            <a:pPr eaLnBrk="1" fontAlgn="auto" hangingPunct="1">
              <a:spcBef>
                <a:spcPts val="0"/>
              </a:spcBef>
              <a:spcAft>
                <a:spcPts val="0"/>
              </a:spcAft>
              <a:defRPr/>
            </a:pPr>
            <a:endParaRPr lang="en-US" sz="1200" dirty="0">
              <a:latin typeface="Corbel" pitchFamily="34" charset="0"/>
              <a:ea typeface="MS PGothic" panose="020B0600070205080204" pitchFamily="34" charset="-128"/>
              <a:cs typeface="+mn-cs"/>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Corbel"/>
              </a:rPr>
              <a:t>COST	</a:t>
            </a:r>
            <a:r>
              <a:rPr lang="en-PH" sz="1200" dirty="0">
                <a:latin typeface="Corbel" pitchFamily="34" charset="0"/>
                <a:ea typeface="MS PGothic" panose="020B0600070205080204" pitchFamily="34" charset="-128"/>
                <a:cs typeface="Corbel"/>
              </a:rPr>
              <a:t>:    PHP 3,000 / person (processing </a:t>
            </a:r>
            <a:r>
              <a:rPr lang="en-PH" sz="1200" spc="-5" dirty="0">
                <a:latin typeface="Corbel" pitchFamily="34" charset="0"/>
                <a:ea typeface="MS PGothic" panose="020B0600070205080204" pitchFamily="34" charset="-128"/>
                <a:cs typeface="Corbel"/>
              </a:rPr>
              <a:t>fee)</a:t>
            </a:r>
          </a:p>
        </p:txBody>
      </p:sp>
    </p:spTree>
    <p:extLst>
      <p:ext uri="{BB962C8B-B14F-4D97-AF65-F5344CB8AC3E}">
        <p14:creationId xmlns:p14="http://schemas.microsoft.com/office/powerpoint/2010/main" val="1633595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PERMANENT REGISTRATION</a:t>
            </a:r>
          </a:p>
        </p:txBody>
      </p:sp>
      <p:sp>
        <p:nvSpPr>
          <p:cNvPr id="15363" name="TextBox 3"/>
          <p:cNvSpPr txBox="1">
            <a:spLocks noChangeArrowheads="1"/>
          </p:cNvSpPr>
          <p:nvPr/>
        </p:nvSpPr>
        <p:spPr bwMode="auto">
          <a:xfrm>
            <a:off x="0" y="20828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2</a:t>
            </a:r>
          </a:p>
        </p:txBody>
      </p:sp>
      <p:sp>
        <p:nvSpPr>
          <p:cNvPr id="7" name="TextBox 6"/>
          <p:cNvSpPr txBox="1"/>
          <p:nvPr/>
        </p:nvSpPr>
        <p:spPr>
          <a:xfrm>
            <a:off x="457200" y="4203700"/>
            <a:ext cx="4876800" cy="4619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tabLst>
                <a:tab pos="336550" algn="l"/>
              </a:tabLst>
              <a:defRPr>
                <a:solidFill>
                  <a:schemeClr val="tx1"/>
                </a:solidFill>
                <a:latin typeface="Constantia" panose="02030602050306030303" pitchFamily="18" charset="0"/>
              </a:defRPr>
            </a:lvl1pPr>
            <a:lvl2pPr marL="742950" indent="-285750">
              <a:tabLst>
                <a:tab pos="336550" algn="l"/>
              </a:tabLst>
              <a:defRPr>
                <a:solidFill>
                  <a:schemeClr val="tx1"/>
                </a:solidFill>
                <a:latin typeface="Constantia" panose="02030602050306030303" pitchFamily="18" charset="0"/>
              </a:defRPr>
            </a:lvl2pPr>
            <a:lvl3pPr marL="1143000" indent="-228600">
              <a:tabLst>
                <a:tab pos="336550" algn="l"/>
              </a:tabLst>
              <a:defRPr>
                <a:solidFill>
                  <a:schemeClr val="tx1"/>
                </a:solidFill>
                <a:latin typeface="Constantia" panose="02030602050306030303" pitchFamily="18" charset="0"/>
              </a:defRPr>
            </a:lvl3pPr>
            <a:lvl4pPr marL="1600200" indent="-228600">
              <a:tabLst>
                <a:tab pos="336550" algn="l"/>
              </a:tabLst>
              <a:defRPr>
                <a:solidFill>
                  <a:schemeClr val="tx1"/>
                </a:solidFill>
                <a:latin typeface="Constantia" panose="02030602050306030303" pitchFamily="18" charset="0"/>
              </a:defRPr>
            </a:lvl4pPr>
            <a:lvl5pPr marL="2057400" indent="-228600">
              <a:tabLst>
                <a:tab pos="336550" algn="l"/>
              </a:tabLst>
              <a:defRPr>
                <a:solidFill>
                  <a:schemeClr val="tx1"/>
                </a:solidFill>
                <a:latin typeface="Constantia" panose="02030602050306030303" pitchFamily="18" charset="0"/>
              </a:defRPr>
            </a:lvl5pPr>
            <a:lvl6pPr marL="2514600" indent="-228600" fontAlgn="base">
              <a:spcBef>
                <a:spcPct val="0"/>
              </a:spcBef>
              <a:spcAft>
                <a:spcPct val="0"/>
              </a:spcAft>
              <a:tabLst>
                <a:tab pos="336550" algn="l"/>
              </a:tabLst>
              <a:defRPr>
                <a:solidFill>
                  <a:schemeClr val="tx1"/>
                </a:solidFill>
                <a:latin typeface="Constantia" panose="02030602050306030303" pitchFamily="18" charset="0"/>
              </a:defRPr>
            </a:lvl6pPr>
            <a:lvl7pPr marL="2971800" indent="-228600" fontAlgn="base">
              <a:spcBef>
                <a:spcPct val="0"/>
              </a:spcBef>
              <a:spcAft>
                <a:spcPct val="0"/>
              </a:spcAft>
              <a:tabLst>
                <a:tab pos="336550" algn="l"/>
              </a:tabLst>
              <a:defRPr>
                <a:solidFill>
                  <a:schemeClr val="tx1"/>
                </a:solidFill>
                <a:latin typeface="Constantia" panose="02030602050306030303" pitchFamily="18" charset="0"/>
              </a:defRPr>
            </a:lvl7pPr>
            <a:lvl8pPr marL="3429000" indent="-228600" fontAlgn="base">
              <a:spcBef>
                <a:spcPct val="0"/>
              </a:spcBef>
              <a:spcAft>
                <a:spcPct val="0"/>
              </a:spcAft>
              <a:tabLst>
                <a:tab pos="336550" algn="l"/>
              </a:tabLst>
              <a:defRPr>
                <a:solidFill>
                  <a:schemeClr val="tx1"/>
                </a:solidFill>
                <a:latin typeface="Constantia" panose="02030602050306030303" pitchFamily="18" charset="0"/>
              </a:defRPr>
            </a:lvl8pPr>
            <a:lvl9pPr marL="3886200" indent="-228600" fontAlgn="base">
              <a:spcBef>
                <a:spcPct val="0"/>
              </a:spcBef>
              <a:spcAft>
                <a:spcPct val="0"/>
              </a:spcAft>
              <a:tabLst>
                <a:tab pos="336550" algn="l"/>
              </a:tabLst>
              <a:defRPr>
                <a:solidFill>
                  <a:schemeClr val="tx1"/>
                </a:solidFill>
                <a:latin typeface="Constantia" panose="02030602050306030303" pitchFamily="18" charset="0"/>
              </a:defRPr>
            </a:lvl9pPr>
          </a:lstStyle>
          <a:p>
            <a:pPr eaLnBrk="1" hangingPunct="1">
              <a:defRPr/>
            </a:pPr>
            <a:r>
              <a:rPr lang="en-PH" altLang="en-US" sz="1200" b="1" dirty="0" smtClean="0">
                <a:latin typeface="Corbel" panose="020B0503020204020204" pitchFamily="34" charset="0"/>
                <a:ea typeface="Corbel" panose="020B0503020204020204" pitchFamily="34" charset="0"/>
                <a:cs typeface="Corbel" panose="020B0503020204020204" pitchFamily="34" charset="0"/>
              </a:rPr>
              <a:t>Using the issued Board Resolution, foreign national shall </a:t>
            </a:r>
            <a:r>
              <a:rPr lang="en-PH" altLang="en-US" sz="1200" b="1" dirty="0">
                <a:latin typeface="Corbel" panose="020B0503020204020204" pitchFamily="34" charset="0"/>
                <a:ea typeface="Corbel" panose="020B0503020204020204" pitchFamily="34" charset="0"/>
                <a:cs typeface="Corbel" panose="020B0503020204020204" pitchFamily="34" charset="0"/>
              </a:rPr>
              <a:t> </a:t>
            </a:r>
            <a:r>
              <a:rPr lang="en-PH" altLang="en-US" sz="1200" b="1" dirty="0" smtClean="0">
                <a:latin typeface="Corbel" panose="020B0503020204020204" pitchFamily="34" charset="0"/>
                <a:ea typeface="Corbel" panose="020B0503020204020204" pitchFamily="34" charset="0"/>
                <a:cs typeface="Corbel" panose="020B0503020204020204" pitchFamily="34" charset="0"/>
              </a:rPr>
              <a:t>file his application for examination through PRC Examination </a:t>
            </a:r>
            <a:r>
              <a:rPr lang="en-PH" altLang="en-US" sz="1200" b="1" dirty="0" err="1" smtClean="0">
                <a:latin typeface="Corbel" panose="020B0503020204020204" pitchFamily="34" charset="0"/>
                <a:ea typeface="Corbel" panose="020B0503020204020204" pitchFamily="34" charset="0"/>
                <a:cs typeface="Corbel" panose="020B0503020204020204" pitchFamily="34" charset="0"/>
              </a:rPr>
              <a:t>eServices</a:t>
            </a:r>
            <a:r>
              <a:rPr lang="en-PH" altLang="en-US" sz="1200" b="1" dirty="0" smtClean="0">
                <a:latin typeface="Corbel" panose="020B0503020204020204" pitchFamily="34" charset="0"/>
                <a:ea typeface="Corbel" panose="020B0503020204020204" pitchFamily="34" charset="0"/>
                <a:cs typeface="Corbel" panose="020B0503020204020204" pitchFamily="34" charset="0"/>
              </a:rPr>
              <a:t>. </a:t>
            </a:r>
            <a:endParaRPr lang="en-PH" altLang="en-US" sz="1200" dirty="0" smtClean="0">
              <a:latin typeface="Corbel" panose="020B0503020204020204" pitchFamily="34" charset="0"/>
              <a:ea typeface="Corbel" panose="020B0503020204020204" pitchFamily="34" charset="0"/>
              <a:cs typeface="Corbel" panose="020B0503020204020204" pitchFamily="34" charset="0"/>
            </a:endParaRPr>
          </a:p>
        </p:txBody>
      </p:sp>
      <p:sp>
        <p:nvSpPr>
          <p:cNvPr id="8" name="TextBox 7"/>
          <p:cNvSpPr txBox="1"/>
          <p:nvPr/>
        </p:nvSpPr>
        <p:spPr>
          <a:xfrm>
            <a:off x="5486400" y="4203700"/>
            <a:ext cx="3581400" cy="2124075"/>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POLICY	: </a:t>
            </a:r>
            <a:r>
              <a:rPr lang="en-PH" sz="1200" dirty="0">
                <a:latin typeface="Corbel" pitchFamily="34" charset="0"/>
                <a:ea typeface="MS PGothic" panose="020B0600070205080204" pitchFamily="34" charset="-128"/>
                <a:cs typeface="Corbel"/>
              </a:rPr>
              <a:t>Republic Act No. 8981 (</a:t>
            </a:r>
            <a:r>
              <a:rPr lang="en-US" sz="1200" dirty="0">
                <a:latin typeface="Corbel" pitchFamily="34" charset="0"/>
                <a:ea typeface="MS PGothic" panose="020B0600070205080204" pitchFamily="34" charset="-128"/>
                <a:cs typeface="Corbel"/>
              </a:rPr>
              <a:t>PRC 	Modernization Act of 2000) and</a:t>
            </a:r>
            <a:r>
              <a:rPr lang="en-PH" sz="1200" dirty="0">
                <a:latin typeface="Corbel" pitchFamily="34" charset="0"/>
                <a:ea typeface="MS PGothic" panose="020B0600070205080204" pitchFamily="34" charset="-128"/>
                <a:cs typeface="+mn-cs"/>
              </a:rPr>
              <a:t> 	</a:t>
            </a:r>
            <a:r>
              <a:rPr lang="en-PH" sz="1200" dirty="0">
                <a:latin typeface="Corbel" pitchFamily="34" charset="0"/>
                <a:ea typeface="MS PGothic" panose="020B0600070205080204" pitchFamily="34" charset="-128"/>
                <a:cs typeface="Corbel"/>
              </a:rPr>
              <a:t>Republic Act No. 9484 (An Act to 	Regulate the Practice of Dentistry, 	Dental Hygiene and Dental Technology 	in the Philippines)</a:t>
            </a:r>
          </a:p>
          <a:p>
            <a:pPr marL="12700"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algn="just" eaLnBrk="1" fontAlgn="auto" hangingPunct="1">
              <a:spcBef>
                <a:spcPts val="0"/>
              </a:spcBef>
              <a:spcAft>
                <a:spcPts val="0"/>
              </a:spcAft>
              <a:defRPr/>
            </a:pPr>
            <a:r>
              <a:rPr lang="en-PH" sz="1200" b="1" dirty="0">
                <a:latin typeface="Corbel" pitchFamily="34" charset="0"/>
                <a:ea typeface="MS PGothic" panose="020B0600070205080204" pitchFamily="34" charset="-128"/>
                <a:cs typeface="Corbel"/>
              </a:rPr>
              <a:t>REQUIRED TIME</a:t>
            </a:r>
            <a:r>
              <a:rPr lang="en-PH" sz="1200" dirty="0">
                <a:latin typeface="Corbel" pitchFamily="34" charset="0"/>
                <a:ea typeface="MS PGothic" panose="020B0600070205080204" pitchFamily="34" charset="-128"/>
                <a:cs typeface="Corbel"/>
              </a:rPr>
              <a:t>:    Two (2) months before the</a:t>
            </a:r>
          </a:p>
          <a:p>
            <a:pPr algn="just"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scheduled deadline of filing an</a:t>
            </a:r>
          </a:p>
          <a:p>
            <a:pPr algn="just"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application for licensure</a:t>
            </a:r>
          </a:p>
          <a:p>
            <a:pPr algn="just"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examination</a:t>
            </a:r>
            <a:endParaRPr lang="en-PH" dirty="0">
              <a:latin typeface="+mn-lt"/>
              <a:ea typeface="MS PGothic" panose="020B0600070205080204" pitchFamily="34" charset="-128"/>
              <a:cs typeface="+mn-cs"/>
            </a:endParaRPr>
          </a:p>
        </p:txBody>
      </p:sp>
      <p:sp>
        <p:nvSpPr>
          <p:cNvPr id="6" name="TextBox 5"/>
          <p:cNvSpPr txBox="1"/>
          <p:nvPr/>
        </p:nvSpPr>
        <p:spPr>
          <a:xfrm>
            <a:off x="457200" y="3394075"/>
            <a:ext cx="4876800" cy="3698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tabLst>
                <a:tab pos="336550" algn="l"/>
              </a:tabLst>
              <a:defRPr>
                <a:solidFill>
                  <a:schemeClr val="tx1"/>
                </a:solidFill>
                <a:latin typeface="Constantia" panose="02030602050306030303" pitchFamily="18" charset="0"/>
              </a:defRPr>
            </a:lvl1pPr>
            <a:lvl2pPr marL="742950" indent="-285750">
              <a:tabLst>
                <a:tab pos="336550" algn="l"/>
              </a:tabLst>
              <a:defRPr>
                <a:solidFill>
                  <a:schemeClr val="tx1"/>
                </a:solidFill>
                <a:latin typeface="Constantia" panose="02030602050306030303" pitchFamily="18" charset="0"/>
              </a:defRPr>
            </a:lvl2pPr>
            <a:lvl3pPr marL="1143000" indent="-228600">
              <a:tabLst>
                <a:tab pos="336550" algn="l"/>
              </a:tabLst>
              <a:defRPr>
                <a:solidFill>
                  <a:schemeClr val="tx1"/>
                </a:solidFill>
                <a:latin typeface="Constantia" panose="02030602050306030303" pitchFamily="18" charset="0"/>
              </a:defRPr>
            </a:lvl3pPr>
            <a:lvl4pPr marL="1600200" indent="-228600">
              <a:tabLst>
                <a:tab pos="336550" algn="l"/>
              </a:tabLst>
              <a:defRPr>
                <a:solidFill>
                  <a:schemeClr val="tx1"/>
                </a:solidFill>
                <a:latin typeface="Constantia" panose="02030602050306030303" pitchFamily="18" charset="0"/>
              </a:defRPr>
            </a:lvl4pPr>
            <a:lvl5pPr marL="2057400" indent="-228600">
              <a:tabLst>
                <a:tab pos="336550" algn="l"/>
              </a:tabLst>
              <a:defRPr>
                <a:solidFill>
                  <a:schemeClr val="tx1"/>
                </a:solidFill>
                <a:latin typeface="Constantia" panose="02030602050306030303" pitchFamily="18" charset="0"/>
              </a:defRPr>
            </a:lvl5pPr>
            <a:lvl6pPr marL="2514600" indent="-228600" fontAlgn="base">
              <a:spcBef>
                <a:spcPct val="0"/>
              </a:spcBef>
              <a:spcAft>
                <a:spcPct val="0"/>
              </a:spcAft>
              <a:tabLst>
                <a:tab pos="336550" algn="l"/>
              </a:tabLst>
              <a:defRPr>
                <a:solidFill>
                  <a:schemeClr val="tx1"/>
                </a:solidFill>
                <a:latin typeface="Constantia" panose="02030602050306030303" pitchFamily="18" charset="0"/>
              </a:defRPr>
            </a:lvl6pPr>
            <a:lvl7pPr marL="2971800" indent="-228600" fontAlgn="base">
              <a:spcBef>
                <a:spcPct val="0"/>
              </a:spcBef>
              <a:spcAft>
                <a:spcPct val="0"/>
              </a:spcAft>
              <a:tabLst>
                <a:tab pos="336550" algn="l"/>
              </a:tabLst>
              <a:defRPr>
                <a:solidFill>
                  <a:schemeClr val="tx1"/>
                </a:solidFill>
                <a:latin typeface="Constantia" panose="02030602050306030303" pitchFamily="18" charset="0"/>
              </a:defRPr>
            </a:lvl7pPr>
            <a:lvl8pPr marL="3429000" indent="-228600" fontAlgn="base">
              <a:spcBef>
                <a:spcPct val="0"/>
              </a:spcBef>
              <a:spcAft>
                <a:spcPct val="0"/>
              </a:spcAft>
              <a:tabLst>
                <a:tab pos="336550" algn="l"/>
              </a:tabLst>
              <a:defRPr>
                <a:solidFill>
                  <a:schemeClr val="tx1"/>
                </a:solidFill>
                <a:latin typeface="Constantia" panose="02030602050306030303" pitchFamily="18" charset="0"/>
              </a:defRPr>
            </a:lvl8pPr>
            <a:lvl9pPr marL="3886200" indent="-228600" fontAlgn="base">
              <a:spcBef>
                <a:spcPct val="0"/>
              </a:spcBef>
              <a:spcAft>
                <a:spcPct val="0"/>
              </a:spcAft>
              <a:tabLst>
                <a:tab pos="336550" algn="l"/>
              </a:tabLst>
              <a:defRPr>
                <a:solidFill>
                  <a:schemeClr val="tx1"/>
                </a:solidFill>
                <a:latin typeface="Constantia" panose="02030602050306030303" pitchFamily="18" charset="0"/>
              </a:defRPr>
            </a:lvl9pPr>
          </a:lstStyle>
          <a:p>
            <a:pPr algn="ctr" eaLnBrk="1" hangingPunct="1">
              <a:defRPr/>
            </a:pPr>
            <a:r>
              <a:rPr lang="en-PH" altLang="en-US" b="1" dirty="0" smtClean="0">
                <a:latin typeface="Corbel" panose="020B0503020204020204" pitchFamily="34" charset="0"/>
                <a:ea typeface="Corbel" panose="020B0503020204020204" pitchFamily="34" charset="0"/>
                <a:cs typeface="Corbel" panose="020B0503020204020204" pitchFamily="34" charset="0"/>
              </a:rPr>
              <a:t>Issuance of Board Resolution</a:t>
            </a:r>
            <a:endParaRPr lang="en-PH" altLang="en-US" dirty="0" smtClean="0">
              <a:latin typeface="Corbel" panose="020B0503020204020204" pitchFamily="34" charset="0"/>
              <a:ea typeface="Corbel" panose="020B0503020204020204" pitchFamily="34" charset="0"/>
              <a:cs typeface="Corbel" panose="020B0503020204020204" pitchFamily="34" charset="0"/>
            </a:endParaRPr>
          </a:p>
        </p:txBody>
      </p:sp>
      <p:sp>
        <p:nvSpPr>
          <p:cNvPr id="9" name="TextBox 8"/>
          <p:cNvSpPr txBox="1"/>
          <p:nvPr/>
        </p:nvSpPr>
        <p:spPr>
          <a:xfrm>
            <a:off x="457200" y="2295525"/>
            <a:ext cx="4876800"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tabLst>
                <a:tab pos="336550" algn="l"/>
              </a:tabLst>
              <a:defRPr>
                <a:solidFill>
                  <a:schemeClr val="tx1"/>
                </a:solidFill>
                <a:latin typeface="Constantia" panose="02030602050306030303" pitchFamily="18" charset="0"/>
              </a:defRPr>
            </a:lvl1pPr>
            <a:lvl2pPr marL="742950" indent="-285750">
              <a:tabLst>
                <a:tab pos="336550" algn="l"/>
              </a:tabLst>
              <a:defRPr>
                <a:solidFill>
                  <a:schemeClr val="tx1"/>
                </a:solidFill>
                <a:latin typeface="Constantia" panose="02030602050306030303" pitchFamily="18" charset="0"/>
              </a:defRPr>
            </a:lvl2pPr>
            <a:lvl3pPr marL="1143000" indent="-228600">
              <a:tabLst>
                <a:tab pos="336550" algn="l"/>
              </a:tabLst>
              <a:defRPr>
                <a:solidFill>
                  <a:schemeClr val="tx1"/>
                </a:solidFill>
                <a:latin typeface="Constantia" panose="02030602050306030303" pitchFamily="18" charset="0"/>
              </a:defRPr>
            </a:lvl3pPr>
            <a:lvl4pPr marL="1600200" indent="-228600">
              <a:tabLst>
                <a:tab pos="336550" algn="l"/>
              </a:tabLst>
              <a:defRPr>
                <a:solidFill>
                  <a:schemeClr val="tx1"/>
                </a:solidFill>
                <a:latin typeface="Constantia" panose="02030602050306030303" pitchFamily="18" charset="0"/>
              </a:defRPr>
            </a:lvl4pPr>
            <a:lvl5pPr marL="2057400" indent="-228600">
              <a:tabLst>
                <a:tab pos="336550" algn="l"/>
              </a:tabLst>
              <a:defRPr>
                <a:solidFill>
                  <a:schemeClr val="tx1"/>
                </a:solidFill>
                <a:latin typeface="Constantia" panose="02030602050306030303" pitchFamily="18" charset="0"/>
              </a:defRPr>
            </a:lvl5pPr>
            <a:lvl6pPr marL="2514600" indent="-228600" fontAlgn="base">
              <a:spcBef>
                <a:spcPct val="0"/>
              </a:spcBef>
              <a:spcAft>
                <a:spcPct val="0"/>
              </a:spcAft>
              <a:tabLst>
                <a:tab pos="336550" algn="l"/>
              </a:tabLst>
              <a:defRPr>
                <a:solidFill>
                  <a:schemeClr val="tx1"/>
                </a:solidFill>
                <a:latin typeface="Constantia" panose="02030602050306030303" pitchFamily="18" charset="0"/>
              </a:defRPr>
            </a:lvl6pPr>
            <a:lvl7pPr marL="2971800" indent="-228600" fontAlgn="base">
              <a:spcBef>
                <a:spcPct val="0"/>
              </a:spcBef>
              <a:spcAft>
                <a:spcPct val="0"/>
              </a:spcAft>
              <a:tabLst>
                <a:tab pos="336550" algn="l"/>
              </a:tabLst>
              <a:defRPr>
                <a:solidFill>
                  <a:schemeClr val="tx1"/>
                </a:solidFill>
                <a:latin typeface="Constantia" panose="02030602050306030303" pitchFamily="18" charset="0"/>
              </a:defRPr>
            </a:lvl7pPr>
            <a:lvl8pPr marL="3429000" indent="-228600" fontAlgn="base">
              <a:spcBef>
                <a:spcPct val="0"/>
              </a:spcBef>
              <a:spcAft>
                <a:spcPct val="0"/>
              </a:spcAft>
              <a:tabLst>
                <a:tab pos="336550" algn="l"/>
              </a:tabLst>
              <a:defRPr>
                <a:solidFill>
                  <a:schemeClr val="tx1"/>
                </a:solidFill>
                <a:latin typeface="Constantia" panose="02030602050306030303" pitchFamily="18" charset="0"/>
              </a:defRPr>
            </a:lvl8pPr>
            <a:lvl9pPr marL="3886200" indent="-228600" fontAlgn="base">
              <a:spcBef>
                <a:spcPct val="0"/>
              </a:spcBef>
              <a:spcAft>
                <a:spcPct val="0"/>
              </a:spcAft>
              <a:tabLst>
                <a:tab pos="336550" algn="l"/>
              </a:tabLst>
              <a:defRPr>
                <a:solidFill>
                  <a:schemeClr val="tx1"/>
                </a:solidFill>
                <a:latin typeface="Constantia" panose="02030602050306030303" pitchFamily="18" charset="0"/>
              </a:defRPr>
            </a:lvl9pPr>
          </a:lstStyle>
          <a:p>
            <a:pPr algn="ctr" eaLnBrk="1" hangingPunct="1">
              <a:defRPr/>
            </a:pPr>
            <a:r>
              <a:rPr lang="en-PH" altLang="en-US" b="1" dirty="0" smtClean="0">
                <a:latin typeface="Corbel" panose="020B0503020204020204" pitchFamily="34" charset="0"/>
                <a:ea typeface="Corbel" panose="020B0503020204020204" pitchFamily="34" charset="0"/>
                <a:cs typeface="Corbel" panose="020B0503020204020204" pitchFamily="34" charset="0"/>
              </a:rPr>
              <a:t>Affirmation of the existence reciprocity </a:t>
            </a:r>
          </a:p>
          <a:p>
            <a:pPr algn="ctr" eaLnBrk="1" hangingPunct="1">
              <a:defRPr/>
            </a:pPr>
            <a:r>
              <a:rPr lang="en-PH" altLang="en-US" b="1" dirty="0" smtClean="0">
                <a:latin typeface="Corbel" panose="020B0503020204020204" pitchFamily="34" charset="0"/>
                <a:ea typeface="Corbel" panose="020B0503020204020204" pitchFamily="34" charset="0"/>
                <a:cs typeface="Corbel" panose="020B0503020204020204" pitchFamily="34" charset="0"/>
              </a:rPr>
              <a:t>by the PRC and PRB</a:t>
            </a:r>
            <a:endParaRPr lang="en-PH" altLang="en-US" dirty="0" smtClean="0">
              <a:latin typeface="Corbel" panose="020B0503020204020204" pitchFamily="34" charset="0"/>
              <a:ea typeface="Corbel" panose="020B0503020204020204" pitchFamily="34" charset="0"/>
              <a:cs typeface="Corbel" panose="020B0503020204020204" pitchFamily="34" charset="0"/>
            </a:endParaRPr>
          </a:p>
        </p:txBody>
      </p:sp>
      <p:sp>
        <p:nvSpPr>
          <p:cNvPr id="10" name="Down Arrow 9"/>
          <p:cNvSpPr/>
          <p:nvPr/>
        </p:nvSpPr>
        <p:spPr>
          <a:xfrm>
            <a:off x="2628900" y="3033713"/>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5369" name="TextBox 3"/>
          <p:cNvSpPr txBox="1">
            <a:spLocks noChangeArrowheads="1"/>
          </p:cNvSpPr>
          <p:nvPr/>
        </p:nvSpPr>
        <p:spPr bwMode="auto">
          <a:xfrm>
            <a:off x="0" y="3184525"/>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3200" b="1">
                <a:solidFill>
                  <a:schemeClr val="tx2"/>
                </a:solidFill>
                <a:latin typeface="Constantia" charset="0"/>
              </a:rPr>
              <a:t>3</a:t>
            </a:r>
            <a:endParaRPr lang="en-PH" sz="3200" b="1">
              <a:solidFill>
                <a:schemeClr val="tx2"/>
              </a:solidFill>
              <a:latin typeface="Constantia" charset="0"/>
            </a:endParaRPr>
          </a:p>
        </p:txBody>
      </p:sp>
      <p:sp>
        <p:nvSpPr>
          <p:cNvPr id="15370" name="TextBox 3"/>
          <p:cNvSpPr txBox="1">
            <a:spLocks noChangeArrowheads="1"/>
          </p:cNvSpPr>
          <p:nvPr/>
        </p:nvSpPr>
        <p:spPr bwMode="auto">
          <a:xfrm>
            <a:off x="0" y="3995738"/>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3200" b="1">
                <a:solidFill>
                  <a:schemeClr val="tx2"/>
                </a:solidFill>
                <a:latin typeface="Constantia" charset="0"/>
              </a:rPr>
              <a:t>4</a:t>
            </a:r>
            <a:endParaRPr lang="en-PH" sz="3200" b="1">
              <a:solidFill>
                <a:schemeClr val="tx2"/>
              </a:solidFill>
              <a:latin typeface="Constantia" charset="0"/>
            </a:endParaRPr>
          </a:p>
        </p:txBody>
      </p:sp>
      <p:sp>
        <p:nvSpPr>
          <p:cNvPr id="13" name="Down Arrow 12"/>
          <p:cNvSpPr/>
          <p:nvPr/>
        </p:nvSpPr>
        <p:spPr>
          <a:xfrm>
            <a:off x="2630488" y="3832225"/>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Tree>
    <p:extLst>
      <p:ext uri="{BB962C8B-B14F-4D97-AF65-F5344CB8AC3E}">
        <p14:creationId xmlns:p14="http://schemas.microsoft.com/office/powerpoint/2010/main" val="3541994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90800" y="2633752"/>
            <a:ext cx="4191000" cy="186204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2700" algn="ctr">
              <a:lnSpc>
                <a:spcPct val="100000"/>
              </a:lnSpc>
            </a:pPr>
            <a:r>
              <a:rPr lang="en-PH" sz="11500" b="1" spc="10" dirty="0" smtClean="0">
                <a:solidFill>
                  <a:schemeClr val="tx1"/>
                </a:solidFill>
                <a:latin typeface="Corbel" pitchFamily="34" charset="0"/>
                <a:cs typeface="Corbel"/>
              </a:rPr>
              <a:t>END</a:t>
            </a:r>
            <a:endParaRPr lang="en-PH" sz="11500" b="1" dirty="0">
              <a:solidFill>
                <a:schemeClr val="tx1"/>
              </a:solidFill>
              <a:latin typeface="Corbel" pitchFamily="34" charset="0"/>
              <a:cs typeface="Corbe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1" cy="1268413"/>
          </a:xfrm>
        </p:spPr>
        <p:txBody>
          <a:bodyPr>
            <a:noAutofit/>
          </a:bodyPr>
          <a:lstStyle/>
          <a:p>
            <a:pPr algn="ctr">
              <a:defRPr/>
            </a:pPr>
            <a:r>
              <a:rPr lang="en-SG" sz="2800" b="1" dirty="0" smtClean="0">
                <a:latin typeface="Arial" panose="020B0604020202020204" pitchFamily="34" charset="0"/>
                <a:cs typeface="Arial" panose="020B0604020202020204" pitchFamily="34" charset="0"/>
              </a:rPr>
              <a:t>Temporary Registration for </a:t>
            </a:r>
            <a:br>
              <a:rPr lang="en-SG" sz="2800" b="1" dirty="0" smtClean="0">
                <a:latin typeface="Arial" panose="020B0604020202020204" pitchFamily="34" charset="0"/>
                <a:cs typeface="Arial" panose="020B0604020202020204" pitchFamily="34" charset="0"/>
              </a:rPr>
            </a:br>
            <a:r>
              <a:rPr lang="en-SG" sz="2800" b="1" dirty="0" smtClean="0">
                <a:latin typeface="Arial" panose="020B0604020202020204" pitchFamily="34" charset="0"/>
                <a:cs typeface="Arial" panose="020B0604020202020204" pitchFamily="34" charset="0"/>
              </a:rPr>
              <a:t>Teaching / Research / Limited Clinical Practice/ Education and Training in a Non CHED Recognized Dental School</a:t>
            </a:r>
            <a:endParaRPr lang="en-SG" sz="2800" b="1" dirty="0">
              <a:latin typeface="Arial" panose="020B0604020202020204" pitchFamily="34" charset="0"/>
              <a:cs typeface="Arial" panose="020B0604020202020204" pitchFamily="34" charset="0"/>
            </a:endParaRPr>
          </a:p>
        </p:txBody>
      </p:sp>
      <p:sp>
        <p:nvSpPr>
          <p:cNvPr id="8" name="Right Arrow Callout 7"/>
          <p:cNvSpPr/>
          <p:nvPr/>
        </p:nvSpPr>
        <p:spPr>
          <a:xfrm>
            <a:off x="387350" y="2144713"/>
            <a:ext cx="2187575" cy="3951287"/>
          </a:xfrm>
          <a:prstGeom prst="rightArrowCallout">
            <a:avLst>
              <a:gd name="adj1" fmla="val 13959"/>
              <a:gd name="adj2" fmla="val 16861"/>
              <a:gd name="adj3" fmla="val 22519"/>
              <a:gd name="adj4" fmla="val 6497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solidFill>
                <a:prstClr val="white"/>
              </a:solidFill>
              <a:latin typeface="Calibri"/>
            </a:endParaRPr>
          </a:p>
        </p:txBody>
      </p:sp>
      <p:sp>
        <p:nvSpPr>
          <p:cNvPr id="9" name="TextBox 8"/>
          <p:cNvSpPr txBox="1"/>
          <p:nvPr/>
        </p:nvSpPr>
        <p:spPr>
          <a:xfrm>
            <a:off x="387350" y="2241550"/>
            <a:ext cx="1474788" cy="4186238"/>
          </a:xfrm>
          <a:prstGeom prst="rect">
            <a:avLst/>
          </a:prstGeom>
          <a:noFill/>
        </p:spPr>
        <p:txBody>
          <a:bodyPr anchor="ctr">
            <a:spAutoFit/>
          </a:bodyPr>
          <a:lstStyle/>
          <a:p>
            <a:pPr fontAlgn="auto">
              <a:spcBef>
                <a:spcPts val="0"/>
              </a:spcBef>
              <a:spcAft>
                <a:spcPts val="0"/>
              </a:spcAft>
              <a:defRPr/>
            </a:pPr>
            <a:r>
              <a:rPr lang="en-SG" sz="1000" b="1" u="sng" dirty="0">
                <a:solidFill>
                  <a:srgbClr val="FF0000"/>
                </a:solidFill>
                <a:latin typeface="Arial" panose="020B0604020202020204" pitchFamily="34" charset="0"/>
                <a:ea typeface="+mn-ea"/>
                <a:cs typeface="Arial" panose="020B0604020202020204" pitchFamily="34" charset="0"/>
              </a:rPr>
              <a:t>Applicant</a:t>
            </a:r>
            <a:r>
              <a:rPr lang="en-SG" sz="1000" dirty="0">
                <a:solidFill>
                  <a:prstClr val="black"/>
                </a:solidFill>
                <a:latin typeface="Arial" panose="020B0604020202020204" pitchFamily="34" charset="0"/>
                <a:ea typeface="+mn-ea"/>
                <a:cs typeface="Arial" panose="020B0604020202020204" pitchFamily="34" charset="0"/>
              </a:rPr>
              <a:t> submits application with supporting documents:</a:t>
            </a:r>
          </a:p>
          <a:p>
            <a:pPr marL="228600" indent="-228600">
              <a:buFontTx/>
              <a:buAutoNum type="arabicPeriod"/>
              <a:defRPr/>
            </a:pPr>
            <a:r>
              <a:rPr lang="en-PH" sz="900" dirty="0">
                <a:latin typeface="Corbel" charset="0"/>
                <a:cs typeface="Corbel" charset="0"/>
              </a:rPr>
              <a:t>Duly accomplished  Authority to Practice </a:t>
            </a:r>
          </a:p>
          <a:p>
            <a:pPr marL="228600" indent="-228600">
              <a:buFontTx/>
              <a:buAutoNum type="arabicPeriod"/>
              <a:defRPr/>
            </a:pPr>
            <a:r>
              <a:rPr lang="en-PH" sz="900" dirty="0">
                <a:latin typeface="Corbel" charset="0"/>
                <a:cs typeface="Corbel" charset="0"/>
              </a:rPr>
              <a:t>Photocopy of a valid passport as proof of citizenship</a:t>
            </a:r>
          </a:p>
          <a:p>
            <a:pPr marL="228600" indent="-228600">
              <a:buFontTx/>
              <a:buAutoNum type="arabicPeriod"/>
              <a:defRPr/>
            </a:pPr>
            <a:r>
              <a:rPr lang="en-PH" sz="900" dirty="0">
                <a:latin typeface="Corbel" charset="0"/>
                <a:cs typeface="Corbel" charset="0"/>
              </a:rPr>
              <a:t>An official document showing that the applicant is legally qualified to practice the profession in the foreign country</a:t>
            </a:r>
          </a:p>
          <a:p>
            <a:pPr marL="228600" indent="-228600">
              <a:buFontTx/>
              <a:buAutoNum type="arabicPeriod"/>
              <a:defRPr/>
            </a:pPr>
            <a:r>
              <a:rPr lang="en-PH" sz="900" dirty="0">
                <a:latin typeface="Corbel" charset="0"/>
                <a:cs typeface="Corbel" charset="0"/>
              </a:rPr>
              <a:t>Contract of Employment or Service Agreement </a:t>
            </a:r>
          </a:p>
          <a:p>
            <a:pPr marL="228600" indent="-228600">
              <a:buFontTx/>
              <a:buAutoNum type="arabicPeriod"/>
              <a:defRPr/>
            </a:pPr>
            <a:r>
              <a:rPr lang="en-PH" sz="900" dirty="0">
                <a:latin typeface="Corbel" charset="0"/>
                <a:cs typeface="Corbel" charset="0"/>
              </a:rPr>
              <a:t>Certificate/s of Training/Competency in the discipline or area of specialization the foreigner is to be engaged in the Philippines</a:t>
            </a:r>
          </a:p>
          <a:p>
            <a:pPr marL="228600" indent="-228600">
              <a:buFontTx/>
              <a:buAutoNum type="arabicPeriod"/>
              <a:defRPr/>
            </a:pPr>
            <a:r>
              <a:rPr lang="en-PH" sz="900" dirty="0">
                <a:latin typeface="Corbel" charset="0"/>
                <a:cs typeface="Corbel" charset="0"/>
              </a:rPr>
              <a:t> Filipino dentist-counterpart for every foreign professional</a:t>
            </a:r>
          </a:p>
          <a:p>
            <a:pPr marL="285750" indent="-285750" fontAlgn="auto">
              <a:spcBef>
                <a:spcPts val="0"/>
              </a:spcBef>
              <a:spcAft>
                <a:spcPts val="0"/>
              </a:spcAft>
              <a:buFontTx/>
              <a:buChar char="-"/>
              <a:defRPr/>
            </a:pPr>
            <a:endParaRPr lang="en-SG" sz="1000" dirty="0">
              <a:solidFill>
                <a:prstClr val="black"/>
              </a:solidFill>
              <a:latin typeface="Arial" panose="020B0604020202020204" pitchFamily="34" charset="0"/>
              <a:ea typeface="+mn-ea"/>
              <a:cs typeface="Arial" panose="020B0604020202020204" pitchFamily="34" charset="0"/>
            </a:endParaRPr>
          </a:p>
          <a:p>
            <a:pPr marL="285750" indent="-285750" fontAlgn="auto">
              <a:spcBef>
                <a:spcPts val="0"/>
              </a:spcBef>
              <a:spcAft>
                <a:spcPts val="0"/>
              </a:spcAft>
              <a:buFontTx/>
              <a:buChar char="-"/>
              <a:defRPr/>
            </a:pPr>
            <a:endParaRPr lang="en-SG" sz="1000" dirty="0">
              <a:solidFill>
                <a:prstClr val="black"/>
              </a:solidFill>
              <a:latin typeface="Arial" panose="020B0604020202020204" pitchFamily="34" charset="0"/>
              <a:ea typeface="+mn-ea"/>
              <a:cs typeface="Arial" panose="020B0604020202020204" pitchFamily="34" charset="0"/>
            </a:endParaRPr>
          </a:p>
        </p:txBody>
      </p:sp>
      <p:sp>
        <p:nvSpPr>
          <p:cNvPr id="10" name="Right Arrow Callout 9"/>
          <p:cNvSpPr/>
          <p:nvPr/>
        </p:nvSpPr>
        <p:spPr>
          <a:xfrm>
            <a:off x="2720975" y="2144713"/>
            <a:ext cx="2187575" cy="3951287"/>
          </a:xfrm>
          <a:prstGeom prst="rightArrowCallout">
            <a:avLst>
              <a:gd name="adj1" fmla="val 13959"/>
              <a:gd name="adj2" fmla="val 16861"/>
              <a:gd name="adj3" fmla="val 22519"/>
              <a:gd name="adj4" fmla="val 6497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solidFill>
                <a:prstClr val="white"/>
              </a:solidFill>
              <a:latin typeface="Calibri"/>
            </a:endParaRPr>
          </a:p>
        </p:txBody>
      </p:sp>
      <p:sp>
        <p:nvSpPr>
          <p:cNvPr id="11" name="TextBox 10"/>
          <p:cNvSpPr txBox="1"/>
          <p:nvPr/>
        </p:nvSpPr>
        <p:spPr>
          <a:xfrm>
            <a:off x="2720975" y="2204447"/>
            <a:ext cx="1512888" cy="3831818"/>
          </a:xfrm>
          <a:prstGeom prst="rect">
            <a:avLst/>
          </a:prstGeom>
          <a:noFill/>
        </p:spPr>
        <p:txBody>
          <a:bodyPr anchor="ctr">
            <a:spAutoFit/>
          </a:bodyPr>
          <a:lstStyle/>
          <a:p>
            <a:pPr fontAlgn="auto">
              <a:spcBef>
                <a:spcPts val="0"/>
              </a:spcBef>
              <a:spcAft>
                <a:spcPts val="0"/>
              </a:spcAft>
              <a:defRPr/>
            </a:pPr>
            <a:r>
              <a:rPr lang="en-SG" sz="1100" b="1" u="sng" dirty="0">
                <a:solidFill>
                  <a:srgbClr val="00B050"/>
                </a:solidFill>
                <a:latin typeface="Arial" panose="020B0604020202020204" pitchFamily="34" charset="0"/>
                <a:ea typeface="+mn-ea"/>
                <a:cs typeface="Arial" panose="020B0604020202020204" pitchFamily="34" charset="0"/>
              </a:rPr>
              <a:t>Professional Regulation </a:t>
            </a:r>
            <a:r>
              <a:rPr lang="en-SG" sz="1100" b="1" u="sng" dirty="0" smtClean="0">
                <a:solidFill>
                  <a:srgbClr val="00B050"/>
                </a:solidFill>
                <a:latin typeface="Arial" panose="020B0604020202020204" pitchFamily="34" charset="0"/>
                <a:ea typeface="+mn-ea"/>
                <a:cs typeface="Arial" panose="020B0604020202020204" pitchFamily="34" charset="0"/>
              </a:rPr>
              <a:t>Commission/ </a:t>
            </a:r>
            <a:r>
              <a:rPr lang="en-SG" sz="1100" b="1" u="sng" dirty="0">
                <a:solidFill>
                  <a:srgbClr val="00B050"/>
                </a:solidFill>
                <a:latin typeface="Arial" panose="020B0604020202020204" pitchFamily="34" charset="0"/>
                <a:ea typeface="+mn-ea"/>
                <a:cs typeface="Arial" panose="020B0604020202020204" pitchFamily="34" charset="0"/>
              </a:rPr>
              <a:t>Professional Regulatory Board of Dentistry </a:t>
            </a:r>
            <a:r>
              <a:rPr lang="en-SG" sz="1100" dirty="0">
                <a:solidFill>
                  <a:prstClr val="black"/>
                </a:solidFill>
                <a:latin typeface="Arial" panose="020B0604020202020204" pitchFamily="34" charset="0"/>
                <a:ea typeface="+mn-ea"/>
                <a:cs typeface="Arial" panose="020B0604020202020204" pitchFamily="34" charset="0"/>
              </a:rPr>
              <a:t>receives, processes, checks and approves application </a:t>
            </a:r>
            <a:r>
              <a:rPr lang="en-SG" sz="1100" dirty="0" smtClean="0">
                <a:solidFill>
                  <a:prstClr val="black"/>
                </a:solidFill>
                <a:latin typeface="Arial" panose="020B0604020202020204" pitchFamily="34" charset="0"/>
                <a:ea typeface="+mn-ea"/>
                <a:cs typeface="Arial" panose="020B0604020202020204" pitchFamily="34" charset="0"/>
              </a:rPr>
              <a:t>(</a:t>
            </a:r>
            <a:r>
              <a:rPr lang="en-SG" sz="1100" dirty="0">
                <a:solidFill>
                  <a:prstClr val="black"/>
                </a:solidFill>
                <a:latin typeface="Arial" panose="020B0604020202020204" pitchFamily="34" charset="0"/>
                <a:ea typeface="+mn-ea"/>
                <a:cs typeface="Arial" panose="020B0604020202020204" pitchFamily="34" charset="0"/>
              </a:rPr>
              <a:t>if meets criteria and requirements)</a:t>
            </a:r>
          </a:p>
          <a:p>
            <a:pPr fontAlgn="auto">
              <a:spcBef>
                <a:spcPts val="0"/>
              </a:spcBef>
              <a:spcAft>
                <a:spcPts val="0"/>
              </a:spcAft>
              <a:defRPr/>
            </a:pPr>
            <a:endParaRPr lang="en-SG" sz="1100" dirty="0">
              <a:solidFill>
                <a:prstClr val="black"/>
              </a:solidFill>
              <a:latin typeface="Arial" panose="020B0604020202020204" pitchFamily="34" charset="0"/>
              <a:ea typeface="+mn-ea"/>
              <a:cs typeface="Arial" panose="020B0604020202020204" pitchFamily="34" charset="0"/>
            </a:endParaRPr>
          </a:p>
          <a:p>
            <a:pPr fontAlgn="auto">
              <a:spcBef>
                <a:spcPts val="0"/>
              </a:spcBef>
              <a:spcAft>
                <a:spcPts val="0"/>
              </a:spcAft>
              <a:defRPr/>
            </a:pPr>
            <a:r>
              <a:rPr lang="en-SG" sz="1100" dirty="0">
                <a:solidFill>
                  <a:prstClr val="black"/>
                </a:solidFill>
                <a:latin typeface="Arial" panose="020B0604020202020204" pitchFamily="34" charset="0"/>
                <a:ea typeface="+mn-ea"/>
                <a:cs typeface="Arial" panose="020B0604020202020204" pitchFamily="34" charset="0"/>
              </a:rPr>
              <a:t>Informs applicant / employer if insufficient documents for further submission</a:t>
            </a:r>
          </a:p>
          <a:p>
            <a:pPr fontAlgn="auto">
              <a:spcBef>
                <a:spcPts val="0"/>
              </a:spcBef>
              <a:spcAft>
                <a:spcPts val="0"/>
              </a:spcAft>
              <a:defRPr/>
            </a:pPr>
            <a:endParaRPr lang="en-SG" sz="1100" dirty="0">
              <a:solidFill>
                <a:prstClr val="black"/>
              </a:solidFill>
              <a:latin typeface="Arial" panose="020B0604020202020204" pitchFamily="34" charset="0"/>
              <a:ea typeface="+mn-ea"/>
              <a:cs typeface="Arial" panose="020B0604020202020204" pitchFamily="34" charset="0"/>
            </a:endParaRPr>
          </a:p>
          <a:p>
            <a:pPr fontAlgn="auto">
              <a:spcBef>
                <a:spcPts val="0"/>
              </a:spcBef>
              <a:spcAft>
                <a:spcPts val="0"/>
              </a:spcAft>
              <a:defRPr/>
            </a:pPr>
            <a:r>
              <a:rPr lang="en-SG" sz="1100" dirty="0">
                <a:solidFill>
                  <a:prstClr val="black"/>
                </a:solidFill>
                <a:latin typeface="Arial" panose="020B0604020202020204" pitchFamily="34" charset="0"/>
                <a:ea typeface="+mn-ea"/>
                <a:cs typeface="Arial" panose="020B0604020202020204" pitchFamily="34" charset="0"/>
              </a:rPr>
              <a:t>Informs applicant / employer of approval of temporary </a:t>
            </a:r>
            <a:r>
              <a:rPr lang="en-SG" sz="1100" dirty="0" smtClean="0">
                <a:solidFill>
                  <a:prstClr val="black"/>
                </a:solidFill>
                <a:latin typeface="Arial" panose="020B0604020202020204" pitchFamily="34" charset="0"/>
                <a:ea typeface="+mn-ea"/>
                <a:cs typeface="Arial" panose="020B0604020202020204" pitchFamily="34" charset="0"/>
              </a:rPr>
              <a:t>permit</a:t>
            </a:r>
            <a:endParaRPr lang="en-SG" sz="1100" dirty="0">
              <a:solidFill>
                <a:prstClr val="black"/>
              </a:solidFill>
              <a:latin typeface="Arial" panose="020B0604020202020204" pitchFamily="34" charset="0"/>
              <a:ea typeface="+mn-ea"/>
              <a:cs typeface="Arial" panose="020B0604020202020204" pitchFamily="34" charset="0"/>
            </a:endParaRPr>
          </a:p>
          <a:p>
            <a:pPr marL="285750" indent="-285750" fontAlgn="auto">
              <a:spcBef>
                <a:spcPts val="0"/>
              </a:spcBef>
              <a:spcAft>
                <a:spcPts val="0"/>
              </a:spcAft>
              <a:buFontTx/>
              <a:buChar char="-"/>
              <a:defRPr/>
            </a:pPr>
            <a:endParaRPr lang="en-SG" sz="1200" dirty="0">
              <a:solidFill>
                <a:prstClr val="black"/>
              </a:solidFill>
              <a:latin typeface="Arial" panose="020B0604020202020204" pitchFamily="34" charset="0"/>
              <a:ea typeface="+mn-ea"/>
              <a:cs typeface="Arial" panose="020B0604020202020204" pitchFamily="34" charset="0"/>
            </a:endParaRPr>
          </a:p>
        </p:txBody>
      </p:sp>
      <p:sp>
        <p:nvSpPr>
          <p:cNvPr id="12" name="Right Arrow Callout 11"/>
          <p:cNvSpPr/>
          <p:nvPr/>
        </p:nvSpPr>
        <p:spPr>
          <a:xfrm>
            <a:off x="5054600" y="2144713"/>
            <a:ext cx="2187575" cy="3951287"/>
          </a:xfrm>
          <a:prstGeom prst="rightArrowCallout">
            <a:avLst>
              <a:gd name="adj1" fmla="val 13959"/>
              <a:gd name="adj2" fmla="val 16861"/>
              <a:gd name="adj3" fmla="val 22519"/>
              <a:gd name="adj4" fmla="val 6497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solidFill>
                <a:prstClr val="white"/>
              </a:solidFill>
              <a:latin typeface="Calibri"/>
            </a:endParaRPr>
          </a:p>
        </p:txBody>
      </p:sp>
      <p:sp>
        <p:nvSpPr>
          <p:cNvPr id="13" name="TextBox 12"/>
          <p:cNvSpPr txBox="1"/>
          <p:nvPr/>
        </p:nvSpPr>
        <p:spPr>
          <a:xfrm>
            <a:off x="7388225" y="2657929"/>
            <a:ext cx="1390650" cy="1569660"/>
          </a:xfrm>
          <a:prstGeom prst="rect">
            <a:avLst/>
          </a:prstGeom>
          <a:noFill/>
        </p:spPr>
        <p:txBody>
          <a:bodyPr>
            <a:spAutoFit/>
          </a:bodyPr>
          <a:lstStyle/>
          <a:p>
            <a:pPr fontAlgn="auto">
              <a:spcBef>
                <a:spcPts val="0"/>
              </a:spcBef>
              <a:spcAft>
                <a:spcPts val="0"/>
              </a:spcAft>
              <a:defRPr/>
            </a:pPr>
            <a:r>
              <a:rPr lang="en-SG" sz="1200" b="1" u="sng" dirty="0">
                <a:solidFill>
                  <a:srgbClr val="FF0000"/>
                </a:solidFill>
                <a:latin typeface="Arial" panose="020B0604020202020204" pitchFamily="34" charset="0"/>
                <a:ea typeface="+mn-ea"/>
                <a:cs typeface="Arial" panose="020B0604020202020204" pitchFamily="34" charset="0"/>
              </a:rPr>
              <a:t>Applicant</a:t>
            </a:r>
            <a:r>
              <a:rPr lang="en-SG" sz="1200" dirty="0">
                <a:solidFill>
                  <a:prstClr val="black"/>
                </a:solidFill>
                <a:latin typeface="Arial" panose="020B0604020202020204" pitchFamily="34" charset="0"/>
                <a:ea typeface="+mn-ea"/>
                <a:cs typeface="Arial" panose="020B0604020202020204" pitchFamily="34" charset="0"/>
              </a:rPr>
              <a:t> to apply for necessary </a:t>
            </a:r>
            <a:r>
              <a:rPr lang="en-SG" sz="1200" b="1" dirty="0">
                <a:solidFill>
                  <a:prstClr val="black"/>
                </a:solidFill>
                <a:latin typeface="Arial" panose="020B0604020202020204" pitchFamily="34" charset="0"/>
                <a:ea typeface="+mn-ea"/>
                <a:cs typeface="Arial" panose="020B0604020202020204" pitchFamily="34" charset="0"/>
              </a:rPr>
              <a:t>entry</a:t>
            </a:r>
            <a:r>
              <a:rPr lang="en-SG" sz="1200" dirty="0">
                <a:solidFill>
                  <a:prstClr val="black"/>
                </a:solidFill>
                <a:latin typeface="Arial" panose="020B0604020202020204" pitchFamily="34" charset="0"/>
                <a:ea typeface="+mn-ea"/>
                <a:cs typeface="Arial" panose="020B0604020202020204" pitchFamily="34" charset="0"/>
              </a:rPr>
              <a:t> (immigration) and </a:t>
            </a:r>
            <a:r>
              <a:rPr lang="en-SG" sz="1200" b="1" dirty="0">
                <a:solidFill>
                  <a:prstClr val="black"/>
                </a:solidFill>
                <a:latin typeface="Arial" panose="020B0604020202020204" pitchFamily="34" charset="0"/>
                <a:ea typeface="+mn-ea"/>
                <a:cs typeface="Arial" panose="020B0604020202020204" pitchFamily="34" charset="0"/>
              </a:rPr>
              <a:t>work</a:t>
            </a:r>
            <a:r>
              <a:rPr lang="en-SG" sz="1200" dirty="0">
                <a:solidFill>
                  <a:prstClr val="black"/>
                </a:solidFill>
                <a:latin typeface="Arial" panose="020B0604020202020204" pitchFamily="34" charset="0"/>
                <a:ea typeface="+mn-ea"/>
                <a:cs typeface="Arial" panose="020B0604020202020204" pitchFamily="34" charset="0"/>
              </a:rPr>
              <a:t> (employment) </a:t>
            </a:r>
            <a:r>
              <a:rPr lang="en-SG" sz="1200" dirty="0" smtClean="0">
                <a:solidFill>
                  <a:prstClr val="black"/>
                </a:solidFill>
                <a:latin typeface="Arial" panose="020B0604020202020204" pitchFamily="34" charset="0"/>
                <a:ea typeface="+mn-ea"/>
                <a:cs typeface="Arial" panose="020B0604020202020204" pitchFamily="34" charset="0"/>
              </a:rPr>
              <a:t>permits.</a:t>
            </a:r>
            <a:endParaRPr lang="en-SG" sz="1200" dirty="0">
              <a:solidFill>
                <a:prstClr val="black"/>
              </a:solidFill>
              <a:latin typeface="Arial" panose="020B0604020202020204" pitchFamily="34" charset="0"/>
              <a:ea typeface="+mn-ea"/>
              <a:cs typeface="Arial" panose="020B0604020202020204" pitchFamily="34" charset="0"/>
            </a:endParaRPr>
          </a:p>
          <a:p>
            <a:pPr fontAlgn="auto">
              <a:spcBef>
                <a:spcPts val="0"/>
              </a:spcBef>
              <a:spcAft>
                <a:spcPts val="0"/>
              </a:spcAft>
              <a:defRPr/>
            </a:pPr>
            <a:endParaRPr lang="en-SG" sz="1200" dirty="0">
              <a:solidFill>
                <a:prstClr val="black"/>
              </a:solidFill>
              <a:latin typeface="Arial" panose="020B0604020202020204" pitchFamily="34" charset="0"/>
              <a:ea typeface="+mn-ea"/>
              <a:cs typeface="Arial" panose="020B0604020202020204" pitchFamily="34" charset="0"/>
            </a:endParaRPr>
          </a:p>
        </p:txBody>
      </p:sp>
      <p:sp>
        <p:nvSpPr>
          <p:cNvPr id="15" name="TextBox 14"/>
          <p:cNvSpPr txBox="1"/>
          <p:nvPr/>
        </p:nvSpPr>
        <p:spPr>
          <a:xfrm>
            <a:off x="5083288" y="2657929"/>
            <a:ext cx="1390650" cy="2677656"/>
          </a:xfrm>
          <a:prstGeom prst="rect">
            <a:avLst/>
          </a:prstGeom>
          <a:noFill/>
        </p:spPr>
        <p:txBody>
          <a:bodyPr anchor="ctr">
            <a:spAutoFit/>
          </a:bodyPr>
          <a:lstStyle/>
          <a:p>
            <a:pPr fontAlgn="auto">
              <a:spcBef>
                <a:spcPts val="0"/>
              </a:spcBef>
              <a:spcAft>
                <a:spcPts val="0"/>
              </a:spcAft>
              <a:defRPr/>
            </a:pPr>
            <a:r>
              <a:rPr lang="en-SG" sz="1200" b="1" u="sng" dirty="0">
                <a:solidFill>
                  <a:srgbClr val="00B050"/>
                </a:solidFill>
                <a:latin typeface="Arial" panose="020B0604020202020204" pitchFamily="34" charset="0"/>
                <a:ea typeface="+mn-ea"/>
                <a:cs typeface="Arial" panose="020B0604020202020204" pitchFamily="34" charset="0"/>
              </a:rPr>
              <a:t>PRC/PRBOD</a:t>
            </a:r>
            <a:r>
              <a:rPr lang="en-SG" sz="1200" dirty="0">
                <a:solidFill>
                  <a:srgbClr val="00B050"/>
                </a:solidFill>
                <a:latin typeface="Arial" panose="020B0604020202020204" pitchFamily="34" charset="0"/>
                <a:ea typeface="+mn-ea"/>
                <a:cs typeface="Arial" panose="020B0604020202020204" pitchFamily="34" charset="0"/>
              </a:rPr>
              <a:t> </a:t>
            </a:r>
            <a:r>
              <a:rPr lang="en-SG" sz="1200" dirty="0">
                <a:solidFill>
                  <a:prstClr val="black"/>
                </a:solidFill>
                <a:latin typeface="Arial" panose="020B0604020202020204" pitchFamily="34" charset="0"/>
                <a:ea typeface="+mn-ea"/>
                <a:cs typeface="Arial" panose="020B0604020202020204" pitchFamily="34" charset="0"/>
              </a:rPr>
              <a:t>issues Practising Temporary License.</a:t>
            </a:r>
          </a:p>
          <a:p>
            <a:pPr fontAlgn="auto">
              <a:spcBef>
                <a:spcPts val="0"/>
              </a:spcBef>
              <a:spcAft>
                <a:spcPts val="0"/>
              </a:spcAft>
              <a:defRPr/>
            </a:pPr>
            <a:endParaRPr lang="en-SG" sz="1200" dirty="0">
              <a:solidFill>
                <a:prstClr val="black"/>
              </a:solidFill>
              <a:latin typeface="Arial" panose="020B0604020202020204" pitchFamily="34" charset="0"/>
              <a:ea typeface="+mn-ea"/>
              <a:cs typeface="Arial" panose="020B0604020202020204" pitchFamily="34" charset="0"/>
            </a:endParaRPr>
          </a:p>
          <a:p>
            <a:pPr fontAlgn="auto">
              <a:spcBef>
                <a:spcPts val="0"/>
              </a:spcBef>
              <a:spcAft>
                <a:spcPts val="0"/>
              </a:spcAft>
              <a:defRPr/>
            </a:pPr>
            <a:r>
              <a:rPr lang="en-SG" sz="1200" b="1" u="sng" dirty="0">
                <a:solidFill>
                  <a:srgbClr val="FF0000"/>
                </a:solidFill>
                <a:latin typeface="Arial" panose="020B0604020202020204" pitchFamily="34" charset="0"/>
                <a:ea typeface="+mn-ea"/>
                <a:cs typeface="Arial" panose="020B0604020202020204" pitchFamily="34" charset="0"/>
              </a:rPr>
              <a:t>Applicant</a:t>
            </a:r>
            <a:r>
              <a:rPr lang="en-SG" sz="1200" dirty="0">
                <a:solidFill>
                  <a:prstClr val="black"/>
                </a:solidFill>
                <a:latin typeface="Arial" panose="020B0604020202020204" pitchFamily="34" charset="0"/>
                <a:ea typeface="+mn-ea"/>
                <a:cs typeface="Arial" panose="020B0604020202020204" pitchFamily="34" charset="0"/>
              </a:rPr>
              <a:t> may start work upon receiving Registration Number and valid Practising Temporary </a:t>
            </a:r>
            <a:r>
              <a:rPr lang="en-SG" sz="1200" dirty="0" smtClean="0">
                <a:solidFill>
                  <a:prstClr val="black"/>
                </a:solidFill>
                <a:latin typeface="Arial" panose="020B0604020202020204" pitchFamily="34" charset="0"/>
                <a:ea typeface="+mn-ea"/>
                <a:cs typeface="Arial" panose="020B0604020202020204" pitchFamily="34" charset="0"/>
              </a:rPr>
              <a:t>Permit </a:t>
            </a:r>
            <a:r>
              <a:rPr lang="en-SG" sz="1200" dirty="0">
                <a:solidFill>
                  <a:prstClr val="black"/>
                </a:solidFill>
                <a:latin typeface="Arial" panose="020B0604020202020204" pitchFamily="34" charset="0"/>
                <a:ea typeface="+mn-ea"/>
                <a:cs typeface="Arial" panose="020B0604020202020204" pitchFamily="34" charset="0"/>
              </a:rPr>
              <a:t>for approved period.</a:t>
            </a:r>
          </a:p>
        </p:txBody>
      </p:sp>
      <p:sp>
        <p:nvSpPr>
          <p:cNvPr id="16" name="Rectangle 15"/>
          <p:cNvSpPr/>
          <p:nvPr/>
        </p:nvSpPr>
        <p:spPr>
          <a:xfrm>
            <a:off x="7388225" y="2149475"/>
            <a:ext cx="1390650" cy="39512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solidFill>
                <a:prstClr val="white"/>
              </a:solidFill>
              <a:latin typeface="Calibri"/>
            </a:endParaRPr>
          </a:p>
        </p:txBody>
      </p:sp>
      <p:sp>
        <p:nvSpPr>
          <p:cNvPr id="47114" name="TextBox 2"/>
          <p:cNvSpPr txBox="1">
            <a:spLocks noChangeArrowheads="1"/>
          </p:cNvSpPr>
          <p:nvPr/>
        </p:nvSpPr>
        <p:spPr bwMode="auto">
          <a:xfrm>
            <a:off x="387350" y="6257925"/>
            <a:ext cx="82994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400" b="1" dirty="0">
                <a:solidFill>
                  <a:srgbClr val="FF6600"/>
                </a:solidFill>
              </a:rPr>
              <a:t>For complete information </a:t>
            </a:r>
            <a:r>
              <a:rPr lang="en-US" sz="1400" b="1" dirty="0" smtClean="0">
                <a:solidFill>
                  <a:srgbClr val="FF6600"/>
                </a:solidFill>
              </a:rPr>
              <a:t>on </a:t>
            </a:r>
            <a:r>
              <a:rPr lang="en-US" sz="1400" b="1" dirty="0">
                <a:solidFill>
                  <a:srgbClr val="FF6600"/>
                </a:solidFill>
              </a:rPr>
              <a:t>Inflow of Foreign Dental Practitioners in the </a:t>
            </a:r>
            <a:r>
              <a:rPr lang="en-US" sz="1400" b="1" dirty="0" smtClean="0">
                <a:solidFill>
                  <a:srgbClr val="FF6600"/>
                </a:solidFill>
              </a:rPr>
              <a:t>Philippines,</a:t>
            </a:r>
            <a:endParaRPr lang="en-US" sz="1400" b="1" dirty="0" smtClean="0">
              <a:solidFill>
                <a:srgbClr val="FF6600"/>
              </a:solidFill>
            </a:endParaRPr>
          </a:p>
          <a:p>
            <a:pPr algn="ctr" eaLnBrk="1" hangingPunct="1"/>
            <a:r>
              <a:rPr lang="en-US" sz="1400" b="1" dirty="0">
                <a:solidFill>
                  <a:srgbClr val="FF6600"/>
                </a:solidFill>
              </a:rPr>
              <a:t>p</a:t>
            </a:r>
            <a:r>
              <a:rPr lang="en-US" sz="1400" b="1" dirty="0" smtClean="0">
                <a:solidFill>
                  <a:srgbClr val="FF6600"/>
                </a:solidFill>
              </a:rPr>
              <a:t>lease </a:t>
            </a:r>
            <a:r>
              <a:rPr lang="en-US" sz="1400" b="1" dirty="0">
                <a:solidFill>
                  <a:srgbClr val="FF6600"/>
                </a:solidFill>
              </a:rPr>
              <a:t>log in to </a:t>
            </a:r>
            <a:r>
              <a:rPr lang="en-US" sz="1400" b="1" dirty="0" smtClean="0">
                <a:solidFill>
                  <a:srgbClr val="FF6600"/>
                </a:solidFill>
              </a:rPr>
              <a:t>www.prc.gov.ph under International Affairs and PRB of Dentistry Webpage</a:t>
            </a:r>
            <a:endParaRPr lang="en-US" sz="1400" b="1" dirty="0">
              <a:solidFill>
                <a:srgbClr val="FF6600"/>
              </a:solidFill>
            </a:endParaRPr>
          </a:p>
        </p:txBody>
      </p:sp>
    </p:spTree>
    <p:extLst>
      <p:ext uri="{BB962C8B-B14F-4D97-AF65-F5344CB8AC3E}">
        <p14:creationId xmlns:p14="http://schemas.microsoft.com/office/powerpoint/2010/main" val="23327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11"/>
          <p:cNvSpPr txBox="1">
            <a:spLocks noChangeArrowheads="1"/>
          </p:cNvSpPr>
          <p:nvPr/>
        </p:nvSpPr>
        <p:spPr bwMode="auto">
          <a:xfrm>
            <a:off x="24762" y="762000"/>
            <a:ext cx="9119238" cy="2062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PH" sz="3200" b="1" dirty="0" smtClean="0">
                <a:latin typeface="Calibri" charset="0"/>
              </a:rPr>
              <a:t>INFLOW OF ASEAN DENTAL PRCTITIONERS IN THE PHILIPPINES</a:t>
            </a:r>
          </a:p>
          <a:p>
            <a:pPr algn="ctr" eaLnBrk="1" hangingPunct="1"/>
            <a:endParaRPr lang="en-PH" sz="2800" b="1" dirty="0">
              <a:latin typeface="Calibri" charset="0"/>
            </a:endParaRPr>
          </a:p>
          <a:p>
            <a:pPr eaLnBrk="1" hangingPunct="1"/>
            <a:endParaRPr lang="en-PH" sz="3600" b="1" dirty="0">
              <a:latin typeface="Calibri" charset="0"/>
            </a:endParaRPr>
          </a:p>
        </p:txBody>
      </p:sp>
      <p:sp>
        <p:nvSpPr>
          <p:cNvPr id="22531" name="Content Placeholder 6"/>
          <p:cNvSpPr>
            <a:spLocks noGrp="1"/>
          </p:cNvSpPr>
          <p:nvPr>
            <p:ph idx="1"/>
          </p:nvPr>
        </p:nvSpPr>
        <p:spPr/>
        <p:txBody>
          <a:bodyPr/>
          <a:lstStyle/>
          <a:p>
            <a:pPr marL="0" indent="0" eaLnBrk="1" hangingPunct="1">
              <a:buFont typeface="Arial" charset="0"/>
              <a:buNone/>
            </a:pPr>
            <a:r>
              <a:rPr lang="en-PH" b="1" dirty="0">
                <a:latin typeface="Calibri" charset="0"/>
              </a:rPr>
              <a:t> </a:t>
            </a:r>
            <a:endParaRPr lang="en-US" b="1" dirty="0">
              <a:latin typeface="Calibri" charset="0"/>
            </a:endParaRPr>
          </a:p>
          <a:p>
            <a:pPr marL="0" indent="0" eaLnBrk="1" hangingPunct="1">
              <a:buFont typeface="Arial" charset="0"/>
              <a:buNone/>
            </a:pPr>
            <a:endParaRPr lang="en-US" sz="1800" dirty="0">
              <a:latin typeface="News Gothic MT" charset="0"/>
            </a:endParaRPr>
          </a:p>
          <a:p>
            <a:pPr marL="0" indent="0" eaLnBrk="1" hangingPunct="1">
              <a:buFont typeface="Arial" charset="0"/>
              <a:buNone/>
            </a:pPr>
            <a:r>
              <a:rPr lang="en-GB" sz="1800" b="1" dirty="0">
                <a:latin typeface="News Gothic MT" charset="0"/>
              </a:rPr>
              <a:t> </a:t>
            </a:r>
            <a:endParaRPr lang="en-US" sz="1800" dirty="0">
              <a:latin typeface="News Gothic MT" charset="0"/>
            </a:endParaRPr>
          </a:p>
          <a:p>
            <a:pPr marL="0" indent="0" eaLnBrk="1" hangingPunct="1">
              <a:buFont typeface="Arial" charset="0"/>
              <a:buNone/>
            </a:pPr>
            <a:endParaRPr lang="en-US" sz="1800" dirty="0">
              <a:latin typeface="News Gothic MT" charset="0"/>
            </a:endParaRPr>
          </a:p>
        </p:txBody>
      </p:sp>
      <p:sp>
        <p:nvSpPr>
          <p:cNvPr id="22532" name="Shape 53"/>
          <p:cNvSpPr txBox="1">
            <a:spLocks/>
          </p:cNvSpPr>
          <p:nvPr/>
        </p:nvSpPr>
        <p:spPr bwMode="auto">
          <a:xfrm>
            <a:off x="457200" y="1752600"/>
            <a:ext cx="8534400" cy="47767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503238" indent="-387350" defTabSz="895350" eaLnBrk="0" hangingPunct="0">
              <a:defRPr sz="2400">
                <a:solidFill>
                  <a:schemeClr val="tx1"/>
                </a:solidFill>
                <a:latin typeface="Arial" charset="0"/>
                <a:ea typeface="ＭＳ Ｐゴシック" charset="0"/>
                <a:cs typeface="ＭＳ Ｐゴシック" charset="0"/>
              </a:defRPr>
            </a:lvl1pPr>
            <a:lvl2pPr marL="742950" indent="-285750" defTabSz="895350" eaLnBrk="0" hangingPunct="0">
              <a:defRPr sz="2400">
                <a:solidFill>
                  <a:schemeClr val="tx1"/>
                </a:solidFill>
                <a:latin typeface="Arial" charset="0"/>
                <a:ea typeface="ＭＳ Ｐゴシック" charset="0"/>
              </a:defRPr>
            </a:lvl2pPr>
            <a:lvl3pPr marL="1143000" indent="-228600" defTabSz="895350" eaLnBrk="0" hangingPunct="0">
              <a:defRPr sz="2400">
                <a:solidFill>
                  <a:schemeClr val="tx1"/>
                </a:solidFill>
                <a:latin typeface="Arial" charset="0"/>
                <a:ea typeface="ＭＳ Ｐゴシック" charset="0"/>
              </a:defRPr>
            </a:lvl3pPr>
            <a:lvl4pPr marL="1600200" indent="-228600" defTabSz="895350" eaLnBrk="0" hangingPunct="0">
              <a:defRPr sz="2400">
                <a:solidFill>
                  <a:schemeClr val="tx1"/>
                </a:solidFill>
                <a:latin typeface="Arial" charset="0"/>
                <a:ea typeface="ＭＳ Ｐゴシック" charset="0"/>
              </a:defRPr>
            </a:lvl4pPr>
            <a:lvl5pPr marL="2057400" indent="-228600" defTabSz="895350" eaLnBrk="0" hangingPunct="0">
              <a:defRPr sz="2400">
                <a:solidFill>
                  <a:schemeClr val="tx1"/>
                </a:solidFill>
                <a:latin typeface="Arial" charset="0"/>
                <a:ea typeface="ＭＳ Ｐゴシック" charset="0"/>
              </a:defRPr>
            </a:lvl5pPr>
            <a:lvl6pPr marL="2514600" indent="-228600" defTabSz="895350"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95350"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95350"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95350" eaLnBrk="0" fontAlgn="base" hangingPunct="0">
              <a:spcBef>
                <a:spcPct val="0"/>
              </a:spcBef>
              <a:spcAft>
                <a:spcPct val="0"/>
              </a:spcAft>
              <a:defRPr sz="2400">
                <a:solidFill>
                  <a:schemeClr val="tx1"/>
                </a:solidFill>
                <a:latin typeface="Arial" charset="0"/>
                <a:ea typeface="ＭＳ Ｐゴシック" charset="0"/>
              </a:defRPr>
            </a:lvl9pPr>
          </a:lstStyle>
          <a:p>
            <a:pPr>
              <a:lnSpc>
                <a:spcPct val="81000"/>
              </a:lnSpc>
              <a:spcBef>
                <a:spcPct val="20000"/>
              </a:spcBef>
            </a:pPr>
            <a:r>
              <a:rPr lang="en-US" sz="2800" b="1" dirty="0" smtClean="0">
                <a:solidFill>
                  <a:srgbClr val="000000"/>
                </a:solidFill>
                <a:latin typeface="Calibri" charset="0"/>
              </a:rPr>
              <a:t>FOR TEMPORARY REGISTRATION</a:t>
            </a:r>
            <a:endParaRPr lang="en-US" sz="3200" dirty="0">
              <a:solidFill>
                <a:srgbClr val="000000"/>
              </a:solidFill>
              <a:latin typeface="Calibri" charset="0"/>
            </a:endParaRPr>
          </a:p>
          <a:p>
            <a:pPr>
              <a:lnSpc>
                <a:spcPct val="81000"/>
              </a:lnSpc>
              <a:spcBef>
                <a:spcPct val="20000"/>
              </a:spcBef>
            </a:pPr>
            <a:r>
              <a:rPr lang="en-US" sz="3200" dirty="0">
                <a:solidFill>
                  <a:srgbClr val="000000"/>
                </a:solidFill>
                <a:latin typeface="Calibri" charset="0"/>
              </a:rPr>
              <a:t>	</a:t>
            </a:r>
            <a:r>
              <a:rPr lang="en-US" sz="3200" b="1" dirty="0">
                <a:solidFill>
                  <a:srgbClr val="000000"/>
                </a:solidFill>
                <a:latin typeface="Calibri" charset="0"/>
              </a:rPr>
              <a:t>1. Limited Clinical Practice</a:t>
            </a:r>
          </a:p>
          <a:p>
            <a:pPr>
              <a:lnSpc>
                <a:spcPct val="81000"/>
              </a:lnSpc>
              <a:spcBef>
                <a:spcPct val="20000"/>
              </a:spcBef>
            </a:pPr>
            <a:r>
              <a:rPr lang="en-US" sz="3200" b="1" dirty="0">
                <a:solidFill>
                  <a:srgbClr val="000000"/>
                </a:solidFill>
                <a:latin typeface="Calibri" charset="0"/>
              </a:rPr>
              <a:t>	2. Expert Visits</a:t>
            </a:r>
          </a:p>
          <a:p>
            <a:pPr>
              <a:lnSpc>
                <a:spcPct val="81000"/>
              </a:lnSpc>
              <a:spcBef>
                <a:spcPct val="20000"/>
              </a:spcBef>
            </a:pPr>
            <a:r>
              <a:rPr lang="en-US" sz="3200" b="1" dirty="0">
                <a:solidFill>
                  <a:srgbClr val="000000"/>
                </a:solidFill>
                <a:latin typeface="Calibri" charset="0"/>
              </a:rPr>
              <a:t>	3. Education and Training</a:t>
            </a:r>
          </a:p>
          <a:p>
            <a:pPr>
              <a:lnSpc>
                <a:spcPct val="81000"/>
              </a:lnSpc>
              <a:spcBef>
                <a:spcPct val="20000"/>
              </a:spcBef>
            </a:pPr>
            <a:r>
              <a:rPr lang="en-US" sz="3200" b="1" dirty="0">
                <a:solidFill>
                  <a:srgbClr val="000000"/>
                </a:solidFill>
                <a:latin typeface="Calibri" charset="0"/>
              </a:rPr>
              <a:t>	4. Humanitarian Missions</a:t>
            </a:r>
          </a:p>
          <a:p>
            <a:pPr>
              <a:lnSpc>
                <a:spcPct val="81000"/>
              </a:lnSpc>
              <a:spcBef>
                <a:spcPct val="20000"/>
              </a:spcBef>
            </a:pPr>
            <a:r>
              <a:rPr lang="en-US" sz="3200" b="1" dirty="0">
                <a:solidFill>
                  <a:srgbClr val="000000"/>
                </a:solidFill>
                <a:latin typeface="Calibri" charset="0"/>
              </a:rPr>
              <a:t>	5. </a:t>
            </a:r>
            <a:r>
              <a:rPr lang="en-US" sz="3200" b="1" dirty="0" smtClean="0">
                <a:solidFill>
                  <a:srgbClr val="000000"/>
                </a:solidFill>
                <a:latin typeface="Calibri" charset="0"/>
              </a:rPr>
              <a:t>Research</a:t>
            </a:r>
            <a:endParaRPr lang="en-US" sz="3200" b="1" dirty="0">
              <a:solidFill>
                <a:srgbClr val="0000FF"/>
              </a:solidFill>
              <a:latin typeface="Calibri" charset="0"/>
            </a:endParaRPr>
          </a:p>
          <a:p>
            <a:pPr>
              <a:lnSpc>
                <a:spcPct val="81000"/>
              </a:lnSpc>
              <a:spcBef>
                <a:spcPct val="20000"/>
              </a:spcBef>
            </a:pPr>
            <a:r>
              <a:rPr lang="en-US" sz="3200" b="1" dirty="0">
                <a:solidFill>
                  <a:srgbClr val="000000"/>
                </a:solidFill>
                <a:latin typeface="Calibri" charset="0"/>
              </a:rPr>
              <a:t>	6. </a:t>
            </a:r>
            <a:r>
              <a:rPr lang="en-US" sz="3200" b="1" dirty="0">
                <a:latin typeface="Calibri" charset="0"/>
              </a:rPr>
              <a:t>Teaching</a:t>
            </a:r>
          </a:p>
          <a:p>
            <a:pPr>
              <a:lnSpc>
                <a:spcPct val="81000"/>
              </a:lnSpc>
              <a:spcBef>
                <a:spcPct val="20000"/>
              </a:spcBef>
            </a:pPr>
            <a:r>
              <a:rPr lang="en-US" sz="3200" b="1" dirty="0">
                <a:latin typeface="Calibri" charset="0"/>
              </a:rPr>
              <a:t>	7. Lecture with Patient </a:t>
            </a:r>
            <a:r>
              <a:rPr lang="en-US" sz="3200" b="1" dirty="0" smtClean="0">
                <a:latin typeface="Calibri" charset="0"/>
              </a:rPr>
              <a:t>Contact</a:t>
            </a:r>
          </a:p>
          <a:p>
            <a:pPr>
              <a:lnSpc>
                <a:spcPct val="81000"/>
              </a:lnSpc>
              <a:spcBef>
                <a:spcPct val="20000"/>
              </a:spcBef>
            </a:pPr>
            <a:endParaRPr lang="en-US" sz="3200" b="1" dirty="0" smtClean="0">
              <a:latin typeface="Calibri" charset="0"/>
            </a:endParaRPr>
          </a:p>
          <a:p>
            <a:pPr>
              <a:lnSpc>
                <a:spcPct val="81000"/>
              </a:lnSpc>
              <a:spcBef>
                <a:spcPct val="20000"/>
              </a:spcBef>
            </a:pPr>
            <a:r>
              <a:rPr lang="en-US" sz="2800" b="1" dirty="0" smtClean="0">
                <a:solidFill>
                  <a:srgbClr val="000000"/>
                </a:solidFill>
                <a:latin typeface="Calibri" charset="0"/>
              </a:rPr>
              <a:t>FOR PERMANENT </a:t>
            </a:r>
            <a:r>
              <a:rPr lang="en-US" sz="2800" b="1" dirty="0">
                <a:solidFill>
                  <a:srgbClr val="000000"/>
                </a:solidFill>
                <a:latin typeface="Calibri" charset="0"/>
              </a:rPr>
              <a:t>REGISTRATION</a:t>
            </a:r>
            <a:endParaRPr lang="en-US" sz="2800" dirty="0">
              <a:solidFill>
                <a:srgbClr val="000000"/>
              </a:solidFill>
              <a:latin typeface="Calibri" charset="0"/>
            </a:endParaRPr>
          </a:p>
        </p:txBody>
      </p:sp>
    </p:spTree>
    <p:extLst>
      <p:ext uri="{BB962C8B-B14F-4D97-AF65-F5344CB8AC3E}">
        <p14:creationId xmlns:p14="http://schemas.microsoft.com/office/powerpoint/2010/main" val="57682231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304800" y="1524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dirty="0">
                <a:solidFill>
                  <a:schemeClr val="tx1"/>
                </a:solidFill>
                <a:latin typeface="Arial" charset="0"/>
              </a:rPr>
              <a:t>INFLOW OF ASEAN DENTAL PRACTITIONERS FOR TEMPORARY REGISTRATION</a:t>
            </a:r>
          </a:p>
        </p:txBody>
      </p:sp>
      <p:sp>
        <p:nvSpPr>
          <p:cNvPr id="7171" name="Title 1"/>
          <p:cNvSpPr txBox="1">
            <a:spLocks/>
          </p:cNvSpPr>
          <p:nvPr/>
        </p:nvSpPr>
        <p:spPr bwMode="auto">
          <a:xfrm>
            <a:off x="0" y="609600"/>
            <a:ext cx="9144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595959"/>
                </a:solidFill>
                <a:latin typeface="News Gothic MT" charset="0"/>
                <a:ea typeface="MS PGothic" charset="0"/>
                <a:cs typeface="MS PGothic" charset="0"/>
              </a:defRPr>
            </a:lvl1pPr>
            <a:lvl2pPr>
              <a:defRPr sz="2200">
                <a:solidFill>
                  <a:srgbClr val="595959"/>
                </a:solidFill>
                <a:latin typeface="News Gothic MT" charset="0"/>
                <a:ea typeface="MS PGothic" charset="0"/>
                <a:cs typeface="MS PGothic" charset="0"/>
              </a:defRPr>
            </a:lvl2pPr>
            <a:lvl3pPr>
              <a:defRPr sz="2000">
                <a:solidFill>
                  <a:srgbClr val="595959"/>
                </a:solidFill>
                <a:latin typeface="News Gothic MT" charset="0"/>
                <a:ea typeface="MS PGothic" charset="0"/>
                <a:cs typeface="MS PGothic" charset="0"/>
              </a:defRPr>
            </a:lvl3pPr>
            <a:lvl4pPr>
              <a:defRPr>
                <a:solidFill>
                  <a:srgbClr val="595959"/>
                </a:solidFill>
                <a:latin typeface="News Gothic MT" charset="0"/>
                <a:ea typeface="MS PGothic" charset="0"/>
                <a:cs typeface="MS PGothic" charset="0"/>
              </a:defRPr>
            </a:lvl4pPr>
            <a:lvl5pPr>
              <a:defRPr>
                <a:solidFill>
                  <a:srgbClr val="595959"/>
                </a:solidFill>
                <a:latin typeface="News Gothic MT" charset="0"/>
                <a:ea typeface="MS PGothic" charset="0"/>
                <a:cs typeface="MS PGothic" charset="0"/>
              </a:defRPr>
            </a:lvl5pPr>
            <a:lvl6pPr marL="20034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4606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29178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3750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a:r>
              <a:rPr lang="en-PH" sz="2000" b="1" dirty="0">
                <a:solidFill>
                  <a:schemeClr val="tx1"/>
                </a:solidFill>
                <a:latin typeface="Constantia" charset="0"/>
              </a:rPr>
              <a:t/>
            </a:r>
            <a:br>
              <a:rPr lang="en-PH" sz="2000" b="1" dirty="0">
                <a:solidFill>
                  <a:schemeClr val="tx1"/>
                </a:solidFill>
                <a:latin typeface="Constantia" charset="0"/>
              </a:rPr>
            </a:br>
            <a:r>
              <a:rPr lang="en-PH" sz="2000" i="1" dirty="0">
                <a:solidFill>
                  <a:schemeClr val="tx1"/>
                </a:solidFill>
                <a:latin typeface="Constantia" charset="0"/>
              </a:rPr>
              <a:t>(For Limited Practice, Experts </a:t>
            </a:r>
            <a:r>
              <a:rPr lang="en-PH" sz="2000" i="1" dirty="0" smtClean="0">
                <a:solidFill>
                  <a:schemeClr val="tx1"/>
                </a:solidFill>
                <a:latin typeface="Constantia" charset="0"/>
              </a:rPr>
              <a:t>Visits, Research, Education and Training on a</a:t>
            </a:r>
          </a:p>
          <a:p>
            <a:pPr algn="ctr"/>
            <a:r>
              <a:rPr lang="en-PH" sz="2000" i="1" dirty="0" smtClean="0">
                <a:solidFill>
                  <a:schemeClr val="tx1"/>
                </a:solidFill>
                <a:latin typeface="Constantia" charset="0"/>
              </a:rPr>
              <a:t> Non CHED Recognized Dental School)</a:t>
            </a:r>
            <a:endParaRPr lang="en-PH" sz="2000" b="1" i="1" dirty="0">
              <a:solidFill>
                <a:schemeClr val="accent1"/>
              </a:solidFill>
              <a:latin typeface="Constantia" charset="0"/>
            </a:endParaRPr>
          </a:p>
        </p:txBody>
      </p:sp>
      <p:sp>
        <p:nvSpPr>
          <p:cNvPr id="5" name="TextBox 4"/>
          <p:cNvSpPr txBox="1"/>
          <p:nvPr/>
        </p:nvSpPr>
        <p:spPr>
          <a:xfrm>
            <a:off x="228600" y="1600200"/>
            <a:ext cx="4876800" cy="30575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dirty="0">
                <a:latin typeface="Corbel" charset="0"/>
                <a:cs typeface="Corbel" charset="0"/>
              </a:rPr>
              <a:t>Apply for Special Temporary Permit  (STP) at PRC Regional Offices’ Regulation Division/ Section</a:t>
            </a:r>
          </a:p>
          <a:p>
            <a:pPr eaLnBrk="1" hangingPunct="1">
              <a:buFont typeface="Arial" charset="0"/>
              <a:buChar char="•"/>
            </a:pPr>
            <a:r>
              <a:rPr lang="en-PH" sz="1200" dirty="0">
                <a:latin typeface="Corbel" charset="0"/>
                <a:cs typeface="Corbel" charset="0"/>
              </a:rPr>
              <a:t>Duly accomplished  Authority to Practice (Non-Filipino citizen) application form (downloaded at the </a:t>
            </a:r>
            <a:r>
              <a:rPr lang="en-PH" sz="1200" u="sng" dirty="0">
                <a:solidFill>
                  <a:schemeClr val="accent1"/>
                </a:solidFill>
                <a:latin typeface="Corbel" charset="0"/>
                <a:cs typeface="Corbel" charset="0"/>
              </a:rPr>
              <a:t>www.prc.gov.ph</a:t>
            </a:r>
            <a:r>
              <a:rPr lang="en-PH" sz="1200" dirty="0">
                <a:latin typeface="Corbel" charset="0"/>
                <a:cs typeface="Corbel" charset="0"/>
              </a:rPr>
              <a:t>) </a:t>
            </a:r>
          </a:p>
          <a:p>
            <a:pPr eaLnBrk="1" hangingPunct="1">
              <a:buFont typeface="Arial" charset="0"/>
              <a:buChar char="•"/>
            </a:pPr>
            <a:r>
              <a:rPr lang="en-PH" sz="1200" dirty="0">
                <a:latin typeface="Corbel" charset="0"/>
                <a:cs typeface="Corbel" charset="0"/>
              </a:rPr>
              <a:t>Photocopy of a valid passport as proof of citizenship</a:t>
            </a:r>
          </a:p>
          <a:p>
            <a:pPr eaLnBrk="1" hangingPunct="1">
              <a:buFont typeface="Arial" charset="0"/>
              <a:buChar char="•"/>
            </a:pPr>
            <a:r>
              <a:rPr lang="en-PH" sz="1200" dirty="0">
                <a:latin typeface="Corbel" charset="0"/>
                <a:cs typeface="Corbel" charset="0"/>
              </a:rPr>
              <a:t>An official document showing that the applicant is legally qualified to practice the profession in the foreign country</a:t>
            </a:r>
          </a:p>
          <a:p>
            <a:pPr eaLnBrk="1" hangingPunct="1">
              <a:buFont typeface="Arial" charset="0"/>
              <a:buChar char="•"/>
            </a:pPr>
            <a:r>
              <a:rPr lang="en-PH" sz="1200" dirty="0">
                <a:latin typeface="Corbel" charset="0"/>
                <a:cs typeface="Corbel" charset="0"/>
              </a:rPr>
              <a:t>Contract of Employment or Service Agreement between the employer and the foreign professional indicating the nature of engagement, scope, duration and other project or contract details</a:t>
            </a:r>
          </a:p>
          <a:p>
            <a:pPr eaLnBrk="1" hangingPunct="1">
              <a:buFont typeface="Arial" charset="0"/>
              <a:buChar char="•"/>
            </a:pPr>
            <a:r>
              <a:rPr lang="en-PH" sz="1200" dirty="0">
                <a:latin typeface="Corbel" charset="0"/>
                <a:cs typeface="Corbel" charset="0"/>
              </a:rPr>
              <a:t>Certificate/s of Training/Competency in the discipline or area of specialization the foreigner is to be engaged in the Philippines</a:t>
            </a:r>
          </a:p>
          <a:p>
            <a:pPr eaLnBrk="1" hangingPunct="1">
              <a:buFont typeface="Arial" charset="0"/>
              <a:buChar char="•"/>
            </a:pPr>
            <a:r>
              <a:rPr lang="en-PH" sz="1200" dirty="0">
                <a:latin typeface="Corbel" charset="0"/>
                <a:cs typeface="Corbel" charset="0"/>
              </a:rPr>
              <a:t>Filipino dentist-counterpart for every foreign professional</a:t>
            </a:r>
          </a:p>
          <a:p>
            <a:pPr eaLnBrk="1" hangingPunct="1">
              <a:lnSpc>
                <a:spcPct val="102000"/>
              </a:lnSpc>
            </a:pPr>
            <a:endParaRPr lang="en-PH" sz="900" dirty="0">
              <a:latin typeface="Corbel" charset="0"/>
              <a:cs typeface="Corbel" charset="0"/>
            </a:endParaRPr>
          </a:p>
          <a:p>
            <a:pPr eaLnBrk="1" hangingPunct="1">
              <a:lnSpc>
                <a:spcPct val="102000"/>
              </a:lnSpc>
            </a:pPr>
            <a:r>
              <a:rPr lang="en-PH" sz="900" dirty="0">
                <a:latin typeface="Corbel" charset="0"/>
                <a:cs typeface="Corbel" charset="0"/>
              </a:rPr>
              <a:t>*Note: All official document that are issued or executed abroad must be </a:t>
            </a:r>
            <a:r>
              <a:rPr lang="en-PH" sz="900" u="sng" dirty="0">
                <a:latin typeface="Corbel" charset="0"/>
                <a:cs typeface="Corbel" charset="0"/>
              </a:rPr>
              <a:t>authenticated</a:t>
            </a:r>
            <a:r>
              <a:rPr lang="en-PH" sz="900" dirty="0">
                <a:latin typeface="Corbel" charset="0"/>
                <a:cs typeface="Corbel" charset="0"/>
              </a:rPr>
              <a:t> by the Philippine Embassy/Consulate/Legation in the state or country where the same was issued or executed with </a:t>
            </a:r>
            <a:r>
              <a:rPr lang="en-PH" sz="900" u="sng" dirty="0">
                <a:latin typeface="Corbel" charset="0"/>
                <a:cs typeface="Corbel" charset="0"/>
              </a:rPr>
              <a:t>official English translation</a:t>
            </a:r>
            <a:r>
              <a:rPr lang="en-PH" sz="900" dirty="0">
                <a:latin typeface="Corbel" charset="0"/>
                <a:cs typeface="Corbel" charset="0"/>
              </a:rPr>
              <a:t>.</a:t>
            </a:r>
            <a:endParaRPr lang="en-PH" sz="900" dirty="0">
              <a:solidFill>
                <a:srgbClr val="FF0000"/>
              </a:solidFill>
              <a:latin typeface="Corbel" charset="0"/>
              <a:cs typeface="Corbel" charset="0"/>
            </a:endParaRPr>
          </a:p>
        </p:txBody>
      </p:sp>
      <p:sp>
        <p:nvSpPr>
          <p:cNvPr id="7173" name="TextBox 6"/>
          <p:cNvSpPr txBox="1">
            <a:spLocks noChangeArrowheads="1"/>
          </p:cNvSpPr>
          <p:nvPr/>
        </p:nvSpPr>
        <p:spPr bwMode="auto">
          <a:xfrm>
            <a:off x="-76200" y="13716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1</a:t>
            </a:r>
          </a:p>
        </p:txBody>
      </p:sp>
      <p:sp>
        <p:nvSpPr>
          <p:cNvPr id="7" name="TextBox 6"/>
          <p:cNvSpPr txBox="1"/>
          <p:nvPr/>
        </p:nvSpPr>
        <p:spPr>
          <a:xfrm>
            <a:off x="5143500" y="1598613"/>
            <a:ext cx="4038600" cy="3046412"/>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POLICY</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Republic Act No. 8981 (</a:t>
            </a:r>
            <a:r>
              <a:rPr lang="en-US" sz="1200" dirty="0">
                <a:latin typeface="Corbel" pitchFamily="34" charset="0"/>
                <a:ea typeface="MS PGothic" panose="020B0600070205080204" pitchFamily="34" charset="-128"/>
                <a:cs typeface="Corbel"/>
              </a:rPr>
              <a:t>PRC Modernization 	   Act of 2000);</a:t>
            </a:r>
            <a:r>
              <a:rPr lang="en-PH" sz="1200" dirty="0">
                <a:latin typeface="Corbel" pitchFamily="34" charset="0"/>
                <a:ea typeface="MS PGothic" panose="020B0600070205080204" pitchFamily="34" charset="-128"/>
                <a:cs typeface="+mn-cs"/>
              </a:rPr>
              <a:t> </a:t>
            </a:r>
            <a:r>
              <a:rPr lang="en-PH" sz="1200" dirty="0">
                <a:latin typeface="Corbel" pitchFamily="34" charset="0"/>
                <a:ea typeface="MS PGothic" panose="020B0600070205080204" pitchFamily="34" charset="-128"/>
                <a:cs typeface="Corbel"/>
              </a:rPr>
              <a:t>Republic Act No. 9484 (An Act 	to Regulate the Practice of Dentistry, Dental 	Hygiene and Dental Technology in the 	Philippines); </a:t>
            </a:r>
            <a:r>
              <a:rPr lang="en-PH" sz="1200" dirty="0">
                <a:latin typeface="Corbel" pitchFamily="34" charset="0"/>
                <a:ea typeface="MS PGothic" panose="020B0600070205080204" pitchFamily="34" charset="-128"/>
                <a:cs typeface="+mn-cs"/>
              </a:rPr>
              <a:t>PRC Memorandum Order No. 03, 	series of 2016</a:t>
            </a:r>
            <a:r>
              <a:rPr lang="en-PH" sz="1200" spc="-5" dirty="0">
                <a:latin typeface="Corbel" pitchFamily="34" charset="0"/>
                <a:ea typeface="MS PGothic" panose="020B0600070205080204" pitchFamily="34" charset="-128"/>
                <a:cs typeface="+mn-cs"/>
              </a:rPr>
              <a:t>; and </a:t>
            </a:r>
            <a:r>
              <a:rPr lang="en-PH" sz="1200" dirty="0">
                <a:latin typeface="Corbel" pitchFamily="34" charset="0"/>
                <a:ea typeface="MS PGothic" panose="020B0600070205080204" pitchFamily="34" charset="-128"/>
                <a:cs typeface="Corbel"/>
              </a:rPr>
              <a:t>PRB of Dentistry Resolution 	No. 38, series 2016</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Corbel"/>
              </a:rPr>
              <a:t>PROCESSING PERIOD</a:t>
            </a:r>
            <a:r>
              <a:rPr lang="en-PH" sz="1200" dirty="0">
                <a:latin typeface="Corbel" pitchFamily="34" charset="0"/>
                <a:ea typeface="MS PGothic" panose="020B0600070205080204" pitchFamily="34" charset="-128"/>
                <a:cs typeface="Corbel"/>
              </a:rPr>
              <a:t>:      At least fifteen (15) working days</a:t>
            </a:r>
          </a:p>
          <a:p>
            <a:pPr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prior mission</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mn-cs"/>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COST</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PHP 3,000 / person (processing </a:t>
            </a:r>
            <a:r>
              <a:rPr lang="en-PH" sz="1200" spc="-5" dirty="0">
                <a:latin typeface="Corbel" pitchFamily="34" charset="0"/>
                <a:ea typeface="MS PGothic" panose="020B0600070205080204" pitchFamily="34" charset="-128"/>
                <a:cs typeface="Corbel"/>
              </a:rPr>
              <a:t>fee)</a:t>
            </a:r>
          </a:p>
          <a:p>
            <a:pPr eaLnBrk="1" fontAlgn="auto" hangingPunct="1">
              <a:spcBef>
                <a:spcPts val="0"/>
              </a:spcBef>
              <a:spcAft>
                <a:spcPts val="0"/>
              </a:spcAft>
              <a:defRPr/>
            </a:pPr>
            <a:r>
              <a:rPr lang="en-PH" sz="1200" spc="-5" dirty="0">
                <a:latin typeface="Corbel" pitchFamily="34" charset="0"/>
                <a:ea typeface="MS PGothic" panose="020B0600070205080204" pitchFamily="34" charset="-128"/>
                <a:cs typeface="Corbel"/>
              </a:rPr>
              <a:t>	             PHP 8,000 / person (STP fee)</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VALIDITY</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1 year maximum and</a:t>
            </a:r>
            <a:r>
              <a:rPr lang="en-PH" sz="1200" spc="-60" dirty="0">
                <a:latin typeface="Corbel" pitchFamily="34" charset="0"/>
                <a:ea typeface="MS PGothic" panose="020B0600070205080204" pitchFamily="34" charset="-128"/>
                <a:cs typeface="Corbel"/>
              </a:rPr>
              <a:t> </a:t>
            </a:r>
            <a:r>
              <a:rPr lang="en-PH" sz="1200" dirty="0">
                <a:latin typeface="Corbel" pitchFamily="34" charset="0"/>
                <a:ea typeface="MS PGothic" panose="020B0600070205080204" pitchFamily="34" charset="-128"/>
                <a:cs typeface="Corbel"/>
              </a:rPr>
              <a:t>renewable subject</a:t>
            </a:r>
          </a:p>
          <a:p>
            <a:pPr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to the approval of the PRB and the PRC</a:t>
            </a:r>
          </a:p>
        </p:txBody>
      </p:sp>
      <p:sp>
        <p:nvSpPr>
          <p:cNvPr id="8" name="TextBox 7"/>
          <p:cNvSpPr txBox="1"/>
          <p:nvPr/>
        </p:nvSpPr>
        <p:spPr>
          <a:xfrm>
            <a:off x="228600" y="4992688"/>
            <a:ext cx="4876800" cy="17541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tabLst>
                <a:tab pos="336550" algn="l"/>
              </a:tabLst>
              <a:defRPr>
                <a:solidFill>
                  <a:schemeClr val="tx1"/>
                </a:solidFill>
                <a:latin typeface="Arial" charset="0"/>
                <a:ea typeface="MS PGothic" charset="0"/>
                <a:cs typeface="MS PGothic" charset="0"/>
              </a:defRPr>
            </a:lvl1pPr>
            <a:lvl2pPr marL="742950" indent="-285750">
              <a:tabLst>
                <a:tab pos="336550" algn="l"/>
              </a:tabLst>
              <a:defRPr>
                <a:solidFill>
                  <a:schemeClr val="tx1"/>
                </a:solidFill>
                <a:latin typeface="Arial" charset="0"/>
                <a:ea typeface="MS PGothic" charset="0"/>
                <a:cs typeface="MS PGothic" charset="0"/>
              </a:defRPr>
            </a:lvl2pPr>
            <a:lvl3pPr marL="1143000" indent="-228600">
              <a:tabLst>
                <a:tab pos="336550" algn="l"/>
              </a:tabLst>
              <a:defRPr>
                <a:solidFill>
                  <a:schemeClr val="tx1"/>
                </a:solidFill>
                <a:latin typeface="Arial" charset="0"/>
                <a:ea typeface="MS PGothic" charset="0"/>
                <a:cs typeface="MS PGothic" charset="0"/>
              </a:defRPr>
            </a:lvl3pPr>
            <a:lvl4pPr marL="1600200" indent="-228600">
              <a:tabLst>
                <a:tab pos="336550" algn="l"/>
              </a:tabLst>
              <a:defRPr>
                <a:solidFill>
                  <a:schemeClr val="tx1"/>
                </a:solidFill>
                <a:latin typeface="Arial" charset="0"/>
                <a:ea typeface="MS PGothic" charset="0"/>
                <a:cs typeface="MS PGothic" charset="0"/>
              </a:defRPr>
            </a:lvl4pPr>
            <a:lvl5pPr marL="2057400" indent="-228600">
              <a:tabLst>
                <a:tab pos="336550" algn="l"/>
              </a:tabLst>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36550" algn="l"/>
              </a:tabLst>
              <a:defRPr>
                <a:solidFill>
                  <a:schemeClr val="tx1"/>
                </a:solidFill>
                <a:latin typeface="Arial" charset="0"/>
                <a:ea typeface="MS PGothic" charset="0"/>
                <a:cs typeface="MS PGothic" charset="0"/>
              </a:defRPr>
            </a:lvl9pPr>
          </a:lstStyle>
          <a:p>
            <a:pPr eaLnBrk="1" hangingPunct="1"/>
            <a:r>
              <a:rPr lang="en-PH" sz="1200" b="1">
                <a:latin typeface="Corbel" charset="0"/>
                <a:cs typeface="Corbel" charset="0"/>
              </a:rPr>
              <a:t>Apply for Alien Employment Permit (AEP) at the     DOLE Regional Office having jurisdiction over the intended work place, if necessary</a:t>
            </a:r>
          </a:p>
          <a:p>
            <a:pPr eaLnBrk="1" hangingPunct="1">
              <a:buFont typeface="Arial" charset="0"/>
              <a:buChar char="•"/>
            </a:pPr>
            <a:r>
              <a:rPr lang="en-PH" sz="1200">
                <a:latin typeface="Corbel" charset="0"/>
                <a:cs typeface="Corbel" charset="0"/>
              </a:rPr>
              <a:t>Duly accomplished application form</a:t>
            </a:r>
          </a:p>
          <a:p>
            <a:pPr eaLnBrk="1" hangingPunct="1">
              <a:spcBef>
                <a:spcPts val="38"/>
              </a:spcBef>
              <a:buFont typeface="Arial" charset="0"/>
              <a:buChar char="•"/>
            </a:pPr>
            <a:r>
              <a:rPr lang="en-PH" sz="1200">
                <a:latin typeface="Corbel" charset="0"/>
                <a:cs typeface="Corbel" charset="0"/>
              </a:rPr>
              <a:t>Photocopy of passport with visa</a:t>
            </a:r>
          </a:p>
          <a:p>
            <a:pPr eaLnBrk="1" hangingPunct="1">
              <a:spcBef>
                <a:spcPts val="38"/>
              </a:spcBef>
              <a:buFont typeface="Arial" charset="0"/>
              <a:buChar char="•"/>
            </a:pPr>
            <a:r>
              <a:rPr lang="en-PH" sz="1200">
                <a:latin typeface="Corbel" charset="0"/>
                <a:cs typeface="Corbel" charset="0"/>
              </a:rPr>
              <a:t>Original copy of notarized appointment or contract of employment enumerating the duties and responsibilities, annual salary, and other benefits of foreign national</a:t>
            </a:r>
          </a:p>
          <a:p>
            <a:pPr eaLnBrk="1" hangingPunct="1">
              <a:spcBef>
                <a:spcPts val="38"/>
              </a:spcBef>
              <a:buFont typeface="Arial" charset="0"/>
              <a:buChar char="•"/>
            </a:pPr>
            <a:r>
              <a:rPr lang="en-PH" sz="1200">
                <a:latin typeface="Corbel" charset="0"/>
                <a:cs typeface="Corbel" charset="0"/>
              </a:rPr>
              <a:t>Photocopy of mayor’s permit to operate business or certification from Ecozone Authority in the case of ecozone locators</a:t>
            </a:r>
            <a:endParaRPr lang="en-PH" sz="1200">
              <a:solidFill>
                <a:srgbClr val="000000"/>
              </a:solidFill>
              <a:latin typeface="Corbel" charset="0"/>
              <a:cs typeface="Corbel" charset="0"/>
            </a:endParaRPr>
          </a:p>
        </p:txBody>
      </p:sp>
      <p:sp>
        <p:nvSpPr>
          <p:cNvPr id="7176" name="TextBox 11"/>
          <p:cNvSpPr txBox="1">
            <a:spLocks noChangeArrowheads="1"/>
          </p:cNvSpPr>
          <p:nvPr/>
        </p:nvSpPr>
        <p:spPr bwMode="auto">
          <a:xfrm>
            <a:off x="-76200" y="4724400"/>
            <a:ext cx="304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2</a:t>
            </a:r>
          </a:p>
        </p:txBody>
      </p:sp>
      <p:sp>
        <p:nvSpPr>
          <p:cNvPr id="7177" name="TextBox 9"/>
          <p:cNvSpPr txBox="1">
            <a:spLocks noChangeArrowheads="1"/>
          </p:cNvSpPr>
          <p:nvPr/>
        </p:nvSpPr>
        <p:spPr bwMode="auto">
          <a:xfrm>
            <a:off x="5105400" y="4838700"/>
            <a:ext cx="4038600" cy="206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12700">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rPr>
              <a:t>POLICY</a:t>
            </a:r>
            <a:r>
              <a:rPr lang="en-PH" sz="1200">
                <a:latin typeface="Corbel" charset="0"/>
              </a:rPr>
              <a:t>	:          DOLE Department Order No. 146-15,</a:t>
            </a:r>
          </a:p>
          <a:p>
            <a:pPr eaLnBrk="1" hangingPunct="1"/>
            <a:r>
              <a:rPr lang="en-PH" sz="1200">
                <a:latin typeface="Corbel" charset="0"/>
              </a:rPr>
              <a:t>                                         series 2015</a:t>
            </a:r>
          </a:p>
          <a:p>
            <a:pPr eaLnBrk="1" hangingPunct="1"/>
            <a:endParaRPr lang="en-PH" sz="1200" b="1">
              <a:latin typeface="Corbel" charset="0"/>
            </a:endParaRPr>
          </a:p>
          <a:p>
            <a:pPr eaLnBrk="1" hangingPunct="1"/>
            <a:r>
              <a:rPr lang="en-PH" sz="1200" b="1">
                <a:latin typeface="Corbel" charset="0"/>
              </a:rPr>
              <a:t>PROCESSING  TIME</a:t>
            </a:r>
            <a:r>
              <a:rPr lang="en-PH" sz="1200">
                <a:latin typeface="Corbel" charset="0"/>
              </a:rPr>
              <a:t>:       Five (5) working days</a:t>
            </a:r>
          </a:p>
          <a:p>
            <a:pPr eaLnBrk="1" hangingPunct="1"/>
            <a:r>
              <a:rPr lang="en-PH" sz="1200" b="1">
                <a:latin typeface="Corbel" charset="0"/>
              </a:rPr>
              <a:t>COST</a:t>
            </a:r>
            <a:r>
              <a:rPr lang="en-PH" sz="1200">
                <a:latin typeface="Corbel" charset="0"/>
              </a:rPr>
              <a:t>	:          PHP 9,000 / person application (1yr only) </a:t>
            </a:r>
          </a:p>
          <a:p>
            <a:pPr eaLnBrk="1" hangingPunct="1"/>
            <a:r>
              <a:rPr lang="en-PH" sz="1200">
                <a:latin typeface="Corbel" charset="0"/>
              </a:rPr>
              <a:t>                                         PHP 4,000 / person </a:t>
            </a:r>
            <a:r>
              <a:rPr lang="en-PH" sz="900">
                <a:latin typeface="Corbel" charset="0"/>
              </a:rPr>
              <a:t>(for every additional</a:t>
            </a:r>
          </a:p>
          <a:p>
            <a:pPr eaLnBrk="1" hangingPunct="1"/>
            <a:r>
              <a:rPr lang="en-PH" sz="900">
                <a:latin typeface="Corbel" charset="0"/>
              </a:rPr>
              <a:t>                                                                                        year/fraction thereof in case the period</a:t>
            </a:r>
          </a:p>
          <a:p>
            <a:pPr eaLnBrk="1" hangingPunct="1"/>
            <a:r>
              <a:rPr lang="en-PH" sz="900">
                <a:latin typeface="Corbel" charset="0"/>
              </a:rPr>
              <a:t>                                                                                        of employment is more than one year) </a:t>
            </a:r>
          </a:p>
          <a:p>
            <a:pPr eaLnBrk="1" hangingPunct="1"/>
            <a:r>
              <a:rPr lang="en-PH" sz="1200">
                <a:latin typeface="Corbel" charset="0"/>
              </a:rPr>
              <a:t>	           PHP 4,000 / person </a:t>
            </a:r>
            <a:r>
              <a:rPr lang="en-PH" sz="900">
                <a:latin typeface="Corbel" charset="0"/>
              </a:rPr>
              <a:t>(per year or fraction thereof</a:t>
            </a:r>
          </a:p>
          <a:p>
            <a:pPr eaLnBrk="1" hangingPunct="1"/>
            <a:r>
              <a:rPr lang="en-PH" sz="900">
                <a:latin typeface="Corbel" charset="0"/>
              </a:rPr>
              <a:t>		       for renewal of AEP)</a:t>
            </a:r>
          </a:p>
          <a:p>
            <a:pPr eaLnBrk="1" hangingPunct="1"/>
            <a:endParaRPr lang="en-PH" sz="500">
              <a:latin typeface="Corbel" charset="0"/>
            </a:endParaRPr>
          </a:p>
          <a:p>
            <a:pPr eaLnBrk="1" hangingPunct="1"/>
            <a:r>
              <a:rPr lang="en-PH" sz="1200" b="1">
                <a:latin typeface="Corbel" charset="0"/>
              </a:rPr>
              <a:t>VALIDITY</a:t>
            </a:r>
            <a:r>
              <a:rPr lang="en-PH" sz="1200">
                <a:latin typeface="Corbel" charset="0"/>
              </a:rPr>
              <a:t>	:            1 year maximum and renewable</a:t>
            </a:r>
          </a:p>
        </p:txBody>
      </p:sp>
      <p:sp>
        <p:nvSpPr>
          <p:cNvPr id="11" name="Down Arrow 10"/>
          <p:cNvSpPr/>
          <p:nvPr/>
        </p:nvSpPr>
        <p:spPr>
          <a:xfrm>
            <a:off x="2484438" y="4659313"/>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Tree>
    <p:extLst>
      <p:ext uri="{BB962C8B-B14F-4D97-AF65-F5344CB8AC3E}">
        <p14:creationId xmlns:p14="http://schemas.microsoft.com/office/powerpoint/2010/main" val="30520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TEMPORARY REGISTRATION</a:t>
            </a:r>
          </a:p>
        </p:txBody>
      </p:sp>
      <p:sp>
        <p:nvSpPr>
          <p:cNvPr id="8196" name="TextBox 4"/>
          <p:cNvSpPr txBox="1">
            <a:spLocks noChangeArrowheads="1"/>
          </p:cNvSpPr>
          <p:nvPr/>
        </p:nvSpPr>
        <p:spPr bwMode="auto">
          <a:xfrm>
            <a:off x="152400" y="2014538"/>
            <a:ext cx="304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3</a:t>
            </a:r>
          </a:p>
        </p:txBody>
      </p:sp>
      <p:sp>
        <p:nvSpPr>
          <p:cNvPr id="13" name="TextBox 12"/>
          <p:cNvSpPr txBox="1"/>
          <p:nvPr/>
        </p:nvSpPr>
        <p:spPr>
          <a:xfrm>
            <a:off x="685800" y="3589338"/>
            <a:ext cx="4191000" cy="83026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eaLnBrk="1" fontAlgn="auto" hangingPunct="1">
              <a:spcBef>
                <a:spcPts val="0"/>
              </a:spcBef>
              <a:spcAft>
                <a:spcPts val="0"/>
              </a:spcAft>
              <a:defRPr/>
            </a:pPr>
            <a:r>
              <a:rPr lang="en-PH" sz="2400" b="1" spc="10" dirty="0">
                <a:solidFill>
                  <a:schemeClr val="tx1"/>
                </a:solidFill>
                <a:latin typeface="Corbel" pitchFamily="34" charset="0"/>
                <a:cs typeface="Corbel"/>
              </a:rPr>
              <a:t>Start of Temporary Practice of Profession</a:t>
            </a:r>
            <a:endParaRPr lang="en-PH" sz="2400" b="1" dirty="0">
              <a:solidFill>
                <a:schemeClr val="tx1"/>
              </a:solidFill>
              <a:latin typeface="Corbel" pitchFamily="34" charset="0"/>
              <a:cs typeface="Corbel"/>
            </a:endParaRPr>
          </a:p>
        </p:txBody>
      </p:sp>
      <p:sp>
        <p:nvSpPr>
          <p:cNvPr id="14" name="TextBox 13"/>
          <p:cNvSpPr txBox="1"/>
          <p:nvPr/>
        </p:nvSpPr>
        <p:spPr>
          <a:xfrm>
            <a:off x="5070475" y="3495675"/>
            <a:ext cx="4038600" cy="1384300"/>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MONITORING PERFORMANCE:     </a:t>
            </a:r>
            <a:r>
              <a:rPr lang="en-PH" sz="1200" dirty="0">
                <a:latin typeface="Corbel" pitchFamily="34" charset="0"/>
                <a:ea typeface="MS PGothic" panose="020B0600070205080204" pitchFamily="34" charset="-128"/>
                <a:cs typeface="+mn-cs"/>
              </a:rPr>
              <a:t>Host facility office</a:t>
            </a:r>
          </a:p>
          <a:p>
            <a:pPr marL="12700" eaLnBrk="1" fontAlgn="auto" hangingPunct="1">
              <a:spcBef>
                <a:spcPts val="0"/>
              </a:spcBef>
              <a:spcAft>
                <a:spcPts val="0"/>
              </a:spcAft>
              <a:defRPr/>
            </a:pPr>
            <a:endParaRPr lang="en-PH" sz="1200" b="1" dirty="0">
              <a:latin typeface="Corbel" pitchFamily="34" charset="0"/>
              <a:ea typeface="MS PGothic" panose="020B0600070205080204" pitchFamily="34" charset="-128"/>
              <a:cs typeface="+mn-cs"/>
            </a:endParaRPr>
          </a:p>
          <a:p>
            <a:pPr marL="12700" eaLnBrk="1" fontAlgn="auto" hangingPunct="1">
              <a:spcBef>
                <a:spcPts val="0"/>
              </a:spcBef>
              <a:spcAft>
                <a:spcPts val="0"/>
              </a:spcAft>
              <a:defRPr/>
            </a:pPr>
            <a:r>
              <a:rPr lang="en-PH" sz="1200" b="1" spc="-5" dirty="0">
                <a:latin typeface="Corbel"/>
                <a:ea typeface="MS PGothic" panose="020B0600070205080204" pitchFamily="34" charset="-128"/>
                <a:cs typeface="Corbel"/>
              </a:rPr>
              <a:t>DISPUTE  SETTLEMENT  (PRACTICE </a:t>
            </a:r>
            <a:r>
              <a:rPr lang="en-PH" sz="1200" b="1" spc="5" dirty="0">
                <a:latin typeface="Corbel"/>
                <a:ea typeface="MS PGothic" panose="020B0600070205080204" pitchFamily="34" charset="-128"/>
                <a:cs typeface="Corbel"/>
              </a:rPr>
              <a:t>OF  </a:t>
            </a:r>
            <a:r>
              <a:rPr lang="en-PH" sz="1200" b="1" spc="-5" dirty="0">
                <a:latin typeface="Corbel"/>
                <a:ea typeface="MS PGothic" panose="020B0600070205080204" pitchFamily="34" charset="-128"/>
                <a:cs typeface="Corbel"/>
              </a:rPr>
              <a:t>PROFESSION):</a:t>
            </a:r>
          </a:p>
          <a:p>
            <a:pPr marL="12700" eaLnBrk="1" fontAlgn="auto" hangingPunct="1">
              <a:spcBef>
                <a:spcPts val="0"/>
              </a:spcBef>
              <a:spcAft>
                <a:spcPts val="0"/>
              </a:spcAft>
              <a:defRPr/>
            </a:pPr>
            <a:r>
              <a:rPr lang="en-PH" sz="1200" dirty="0">
                <a:latin typeface="Corbel"/>
                <a:ea typeface="MS PGothic" panose="020B0600070205080204" pitchFamily="34" charset="-128"/>
                <a:cs typeface="Corbel"/>
              </a:rPr>
              <a:t>Agencies / offices involved will</a:t>
            </a:r>
            <a:r>
              <a:rPr lang="en-PH" sz="1200" spc="-35" dirty="0">
                <a:latin typeface="Corbel"/>
                <a:ea typeface="MS PGothic" panose="020B0600070205080204" pitchFamily="34" charset="-128"/>
                <a:cs typeface="Corbel"/>
              </a:rPr>
              <a:t> </a:t>
            </a:r>
            <a:r>
              <a:rPr lang="en-PH" sz="1200" dirty="0">
                <a:latin typeface="Corbel"/>
                <a:ea typeface="MS PGothic" panose="020B0600070205080204" pitchFamily="34" charset="-128"/>
                <a:cs typeface="Corbel"/>
              </a:rPr>
              <a:t>depend  on the dispute </a:t>
            </a:r>
            <a:r>
              <a:rPr lang="en-PH" sz="1200" spc="-5" dirty="0">
                <a:latin typeface="Corbel"/>
                <a:ea typeface="MS PGothic" panose="020B0600070205080204" pitchFamily="34" charset="-128"/>
                <a:cs typeface="Corbel"/>
              </a:rPr>
              <a:t>case. </a:t>
            </a:r>
            <a:r>
              <a:rPr lang="en-PH" sz="1200" dirty="0">
                <a:latin typeface="Corbel"/>
                <a:ea typeface="MS PGothic" panose="020B0600070205080204" pitchFamily="34" charset="-128"/>
                <a:cs typeface="Corbel"/>
              </a:rPr>
              <a:t>FOR </a:t>
            </a:r>
            <a:r>
              <a:rPr lang="en-PH" sz="1200" spc="5" dirty="0">
                <a:latin typeface="Corbel"/>
                <a:ea typeface="MS PGothic" panose="020B0600070205080204" pitchFamily="34" charset="-128"/>
                <a:cs typeface="Corbel"/>
              </a:rPr>
              <a:t>ASEAN  </a:t>
            </a:r>
            <a:r>
              <a:rPr lang="en-PH" sz="1200" dirty="0">
                <a:latin typeface="Corbel"/>
                <a:ea typeface="MS PGothic" panose="020B0600070205080204" pitchFamily="34" charset="-128"/>
                <a:cs typeface="Corbel"/>
              </a:rPr>
              <a:t>nationals under the Mutual Recognition Arrangement (MRA), PRC will  </a:t>
            </a:r>
            <a:r>
              <a:rPr lang="en-PH" sz="1200" spc="-5" dirty="0">
                <a:latin typeface="Corbel"/>
                <a:ea typeface="MS PGothic" panose="020B0600070205080204" pitchFamily="34" charset="-128"/>
                <a:cs typeface="Corbel"/>
              </a:rPr>
              <a:t>coordinate </a:t>
            </a:r>
            <a:r>
              <a:rPr lang="en-PH" sz="1200" dirty="0">
                <a:latin typeface="Corbel"/>
                <a:ea typeface="MS PGothic" panose="020B0600070205080204" pitchFamily="34" charset="-128"/>
                <a:cs typeface="Corbel"/>
              </a:rPr>
              <a:t>with respective</a:t>
            </a:r>
            <a:r>
              <a:rPr lang="en-PH" sz="1200" spc="-10" dirty="0">
                <a:latin typeface="Corbel"/>
                <a:ea typeface="MS PGothic" panose="020B0600070205080204" pitchFamily="34" charset="-128"/>
                <a:cs typeface="Corbel"/>
              </a:rPr>
              <a:t> Professional Regulatory Authority (</a:t>
            </a:r>
            <a:r>
              <a:rPr lang="en-PH" sz="1200" dirty="0">
                <a:latin typeface="Corbel"/>
                <a:ea typeface="MS PGothic" panose="020B0600070205080204" pitchFamily="34" charset="-128"/>
                <a:cs typeface="Corbel"/>
              </a:rPr>
              <a:t>PRAs).</a:t>
            </a:r>
          </a:p>
        </p:txBody>
      </p:sp>
      <p:sp>
        <p:nvSpPr>
          <p:cNvPr id="15" name="TextBox 14"/>
          <p:cNvSpPr txBox="1"/>
          <p:nvPr/>
        </p:nvSpPr>
        <p:spPr>
          <a:xfrm>
            <a:off x="685800" y="2209800"/>
            <a:ext cx="4191000" cy="830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eaLnBrk="1" fontAlgn="auto" hangingPunct="1">
              <a:spcBef>
                <a:spcPts val="0"/>
              </a:spcBef>
              <a:spcAft>
                <a:spcPts val="0"/>
              </a:spcAft>
              <a:defRPr/>
            </a:pPr>
            <a:r>
              <a:rPr lang="en-PH" sz="1200" b="1" spc="5" dirty="0">
                <a:latin typeface="Corbel"/>
                <a:cs typeface="Corbel"/>
              </a:rPr>
              <a:t>Application for appropriate Visa at the Bureau of Immigration (BI)</a:t>
            </a:r>
          </a:p>
          <a:p>
            <a:pPr marL="12700" eaLnBrk="1" fontAlgn="auto" hangingPunct="1">
              <a:spcBef>
                <a:spcPts val="0"/>
              </a:spcBef>
              <a:spcAft>
                <a:spcPts val="0"/>
              </a:spcAft>
              <a:defRPr/>
            </a:pPr>
            <a:r>
              <a:rPr lang="en-US" sz="1200" spc="5" dirty="0">
                <a:latin typeface="Corbel"/>
                <a:cs typeface="Corbel"/>
              </a:rPr>
              <a:t>Submits documentary requirements as per BI policies/ procedures (together with the STP)</a:t>
            </a:r>
            <a:endParaRPr lang="en-PH" sz="1200" spc="5" dirty="0">
              <a:latin typeface="Corbel"/>
              <a:cs typeface="Corbel"/>
            </a:endParaRPr>
          </a:p>
        </p:txBody>
      </p:sp>
      <p:sp>
        <p:nvSpPr>
          <p:cNvPr id="16" name="Down Arrow 15"/>
          <p:cNvSpPr/>
          <p:nvPr/>
        </p:nvSpPr>
        <p:spPr>
          <a:xfrm>
            <a:off x="2493963" y="3173413"/>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8201" name="TextBox 9"/>
          <p:cNvSpPr txBox="1">
            <a:spLocks noChangeArrowheads="1"/>
          </p:cNvSpPr>
          <p:nvPr/>
        </p:nvSpPr>
        <p:spPr bwMode="auto">
          <a:xfrm>
            <a:off x="152400" y="3475038"/>
            <a:ext cx="304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4</a:t>
            </a:r>
          </a:p>
        </p:txBody>
      </p:sp>
      <p:sp>
        <p:nvSpPr>
          <p:cNvPr id="10" name="Title 1"/>
          <p:cNvSpPr txBox="1">
            <a:spLocks/>
          </p:cNvSpPr>
          <p:nvPr/>
        </p:nvSpPr>
        <p:spPr bwMode="auto">
          <a:xfrm>
            <a:off x="0" y="762000"/>
            <a:ext cx="9144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595959"/>
                </a:solidFill>
                <a:latin typeface="News Gothic MT" charset="0"/>
                <a:ea typeface="MS PGothic" charset="0"/>
                <a:cs typeface="MS PGothic" charset="0"/>
              </a:defRPr>
            </a:lvl1pPr>
            <a:lvl2pPr>
              <a:defRPr sz="2200">
                <a:solidFill>
                  <a:srgbClr val="595959"/>
                </a:solidFill>
                <a:latin typeface="News Gothic MT" charset="0"/>
                <a:ea typeface="MS PGothic" charset="0"/>
                <a:cs typeface="MS PGothic" charset="0"/>
              </a:defRPr>
            </a:lvl2pPr>
            <a:lvl3pPr>
              <a:defRPr sz="2000">
                <a:solidFill>
                  <a:srgbClr val="595959"/>
                </a:solidFill>
                <a:latin typeface="News Gothic MT" charset="0"/>
                <a:ea typeface="MS PGothic" charset="0"/>
                <a:cs typeface="MS PGothic" charset="0"/>
              </a:defRPr>
            </a:lvl3pPr>
            <a:lvl4pPr>
              <a:defRPr>
                <a:solidFill>
                  <a:srgbClr val="595959"/>
                </a:solidFill>
                <a:latin typeface="News Gothic MT" charset="0"/>
                <a:ea typeface="MS PGothic" charset="0"/>
                <a:cs typeface="MS PGothic" charset="0"/>
              </a:defRPr>
            </a:lvl4pPr>
            <a:lvl5pPr>
              <a:defRPr>
                <a:solidFill>
                  <a:srgbClr val="595959"/>
                </a:solidFill>
                <a:latin typeface="News Gothic MT" charset="0"/>
                <a:ea typeface="MS PGothic" charset="0"/>
                <a:cs typeface="MS PGothic" charset="0"/>
              </a:defRPr>
            </a:lvl5pPr>
            <a:lvl6pPr marL="20034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4606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29178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3750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a:r>
              <a:rPr lang="en-PH" sz="2000" b="1" dirty="0">
                <a:solidFill>
                  <a:schemeClr val="tx1"/>
                </a:solidFill>
                <a:latin typeface="Constantia" charset="0"/>
              </a:rPr>
              <a:t/>
            </a:r>
            <a:br>
              <a:rPr lang="en-PH" sz="2000" b="1" dirty="0">
                <a:solidFill>
                  <a:schemeClr val="tx1"/>
                </a:solidFill>
                <a:latin typeface="Constantia" charset="0"/>
              </a:rPr>
            </a:br>
            <a:r>
              <a:rPr lang="en-PH" sz="2000" i="1" dirty="0">
                <a:solidFill>
                  <a:schemeClr val="tx1"/>
                </a:solidFill>
                <a:latin typeface="Constantia" charset="0"/>
              </a:rPr>
              <a:t>(For Limited Practice, Experts </a:t>
            </a:r>
            <a:r>
              <a:rPr lang="en-PH" sz="2000" i="1" dirty="0" smtClean="0">
                <a:solidFill>
                  <a:schemeClr val="tx1"/>
                </a:solidFill>
                <a:latin typeface="Constantia" charset="0"/>
              </a:rPr>
              <a:t>Visits, Research, Education and Training on a </a:t>
            </a:r>
          </a:p>
          <a:p>
            <a:pPr algn="ctr"/>
            <a:r>
              <a:rPr lang="en-PH" sz="2000" i="1" dirty="0" smtClean="0">
                <a:solidFill>
                  <a:schemeClr val="tx1"/>
                </a:solidFill>
                <a:latin typeface="Constantia" charset="0"/>
              </a:rPr>
              <a:t>Non CHED Recognized Dental School)</a:t>
            </a:r>
            <a:endParaRPr lang="en-PH" sz="2000" b="1" i="1" dirty="0">
              <a:solidFill>
                <a:schemeClr val="accent1"/>
              </a:solidFill>
              <a:latin typeface="Constantia" charset="0"/>
            </a:endParaRPr>
          </a:p>
        </p:txBody>
      </p:sp>
    </p:spTree>
    <p:extLst>
      <p:ext uri="{BB962C8B-B14F-4D97-AF65-F5344CB8AC3E}">
        <p14:creationId xmlns:p14="http://schemas.microsoft.com/office/powerpoint/2010/main" val="3692287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TEMPORARY REGISTRATION</a:t>
            </a:r>
          </a:p>
        </p:txBody>
      </p:sp>
      <p:sp>
        <p:nvSpPr>
          <p:cNvPr id="6147" name="Title 1"/>
          <p:cNvSpPr>
            <a:spLocks noGrp="1"/>
          </p:cNvSpPr>
          <p:nvPr>
            <p:ph type="title"/>
          </p:nvPr>
        </p:nvSpPr>
        <p:spPr>
          <a:xfrm>
            <a:off x="-34925" y="838200"/>
            <a:ext cx="9144000" cy="703263"/>
          </a:xfrm>
        </p:spPr>
        <p:txBody>
          <a:bodyPr/>
          <a:lstStyle/>
          <a:p>
            <a:pPr algn="ctr"/>
            <a:r>
              <a:rPr lang="en-PH" sz="2000" b="1" dirty="0">
                <a:solidFill>
                  <a:schemeClr val="tx1"/>
                </a:solidFill>
                <a:latin typeface="Constantia" charset="0"/>
                <a:ea typeface="MS PGothic" charset="0"/>
              </a:rPr>
              <a:t/>
            </a:r>
            <a:br>
              <a:rPr lang="en-PH" sz="2000" b="1" dirty="0">
                <a:solidFill>
                  <a:schemeClr val="tx1"/>
                </a:solidFill>
                <a:latin typeface="Constantia" charset="0"/>
                <a:ea typeface="MS PGothic" charset="0"/>
              </a:rPr>
            </a:br>
            <a:r>
              <a:rPr lang="en-PH" sz="2000" i="1" dirty="0">
                <a:solidFill>
                  <a:schemeClr val="tx1"/>
                </a:solidFill>
                <a:latin typeface="Constantia" charset="0"/>
                <a:ea typeface="MS PGothic" charset="0"/>
              </a:rPr>
              <a:t>(For Education and </a:t>
            </a:r>
            <a:r>
              <a:rPr lang="en-PH" sz="2000" i="1" dirty="0" smtClean="0">
                <a:solidFill>
                  <a:schemeClr val="tx1"/>
                </a:solidFill>
                <a:latin typeface="Constantia" charset="0"/>
                <a:ea typeface="MS PGothic" charset="0"/>
              </a:rPr>
              <a:t>Training conducted in a CHED Recognized Dental Schools)</a:t>
            </a:r>
            <a:endParaRPr lang="en-PH" sz="2000" b="1" i="1" dirty="0">
              <a:latin typeface="Constantia" charset="0"/>
              <a:ea typeface="MS PGothic" charset="0"/>
            </a:endParaRPr>
          </a:p>
        </p:txBody>
      </p:sp>
      <p:sp>
        <p:nvSpPr>
          <p:cNvPr id="6148" name="TextBox 3"/>
          <p:cNvSpPr txBox="1">
            <a:spLocks noChangeArrowheads="1"/>
          </p:cNvSpPr>
          <p:nvPr/>
        </p:nvSpPr>
        <p:spPr bwMode="auto">
          <a:xfrm>
            <a:off x="152400" y="2455863"/>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1</a:t>
            </a:r>
          </a:p>
        </p:txBody>
      </p:sp>
      <p:sp>
        <p:nvSpPr>
          <p:cNvPr id="6" name="TextBox 5"/>
          <p:cNvSpPr txBox="1"/>
          <p:nvPr/>
        </p:nvSpPr>
        <p:spPr>
          <a:xfrm>
            <a:off x="609600" y="2133600"/>
            <a:ext cx="4191000" cy="15700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eaLnBrk="1" fontAlgn="auto" hangingPunct="1">
              <a:spcBef>
                <a:spcPts val="0"/>
              </a:spcBef>
              <a:spcAft>
                <a:spcPts val="0"/>
              </a:spcAft>
              <a:defRPr/>
            </a:pPr>
            <a:r>
              <a:rPr lang="en-PH" sz="1200" b="1" spc="-5" dirty="0">
                <a:solidFill>
                  <a:schemeClr val="tx1"/>
                </a:solidFill>
                <a:latin typeface="Corbel" pitchFamily="34" charset="0"/>
              </a:rPr>
              <a:t>Notice to</a:t>
            </a:r>
            <a:r>
              <a:rPr lang="en-PH" sz="1200" b="1" spc="-135" dirty="0">
                <a:solidFill>
                  <a:schemeClr val="tx1"/>
                </a:solidFill>
                <a:latin typeface="Corbel" pitchFamily="34" charset="0"/>
              </a:rPr>
              <a:t> </a:t>
            </a:r>
            <a:r>
              <a:rPr lang="en-PH" sz="1200" b="1" spc="-5" dirty="0">
                <a:solidFill>
                  <a:schemeClr val="tx1"/>
                </a:solidFill>
                <a:latin typeface="Corbel" pitchFamily="34" charset="0"/>
              </a:rPr>
              <a:t>PRC</a:t>
            </a:r>
          </a:p>
          <a:p>
            <a:pPr eaLnBrk="1" fontAlgn="auto" hangingPunct="1">
              <a:spcBef>
                <a:spcPts val="0"/>
              </a:spcBef>
              <a:spcAft>
                <a:spcPts val="0"/>
              </a:spcAft>
              <a:defRPr/>
            </a:pPr>
            <a:r>
              <a:rPr lang="en-PH" sz="1200" spc="5" dirty="0">
                <a:solidFill>
                  <a:schemeClr val="tx1"/>
                </a:solidFill>
                <a:latin typeface="Corbel" pitchFamily="34" charset="0"/>
                <a:cs typeface="Corbel"/>
              </a:rPr>
              <a:t>CHED Recognized Institutions submits to PRC the</a:t>
            </a:r>
            <a:r>
              <a:rPr lang="en-PH" sz="1200" spc="10" dirty="0">
                <a:solidFill>
                  <a:schemeClr val="tx1"/>
                </a:solidFill>
                <a:latin typeface="Corbel" pitchFamily="34" charset="0"/>
                <a:cs typeface="Corbel"/>
              </a:rPr>
              <a:t> </a:t>
            </a:r>
            <a:r>
              <a:rPr lang="en-PH" sz="1200" spc="5" dirty="0">
                <a:solidFill>
                  <a:schemeClr val="tx1"/>
                </a:solidFill>
                <a:latin typeface="Corbel" pitchFamily="34" charset="0"/>
                <a:cs typeface="Corbel"/>
              </a:rPr>
              <a:t>following:</a:t>
            </a:r>
            <a:endParaRPr lang="en-PH" sz="1200" dirty="0">
              <a:solidFill>
                <a:schemeClr val="tx1"/>
              </a:solidFill>
              <a:latin typeface="Corbel" pitchFamily="34" charset="0"/>
              <a:cs typeface="Corbel"/>
            </a:endParaRPr>
          </a:p>
          <a:p>
            <a:pPr marL="247650" indent="-234950" eaLnBrk="1" fontAlgn="auto" hangingPunct="1">
              <a:spcBef>
                <a:spcPts val="0"/>
              </a:spcBef>
              <a:spcAft>
                <a:spcPts val="0"/>
              </a:spcAft>
              <a:buFont typeface="Arial"/>
              <a:buChar char="•"/>
              <a:tabLst>
                <a:tab pos="247650" algn="l"/>
                <a:tab pos="248285" algn="l"/>
              </a:tabLst>
              <a:defRPr/>
            </a:pPr>
            <a:r>
              <a:rPr lang="en-PH" sz="1200" dirty="0">
                <a:solidFill>
                  <a:schemeClr val="tx1"/>
                </a:solidFill>
                <a:latin typeface="Corbel" pitchFamily="34" charset="0"/>
                <a:cs typeface="Corbel"/>
              </a:rPr>
              <a:t>Certification of the list of foreign dentistry students undergoing practical training under the direction or supervision of a member of the faculty who is duly licensed to practice dentistry in the Philippines.</a:t>
            </a:r>
          </a:p>
          <a:p>
            <a:pPr marL="247650" indent="-234950" eaLnBrk="1" fontAlgn="auto" hangingPunct="1">
              <a:spcBef>
                <a:spcPts val="0"/>
              </a:spcBef>
              <a:spcAft>
                <a:spcPts val="0"/>
              </a:spcAft>
              <a:buFont typeface="Arial"/>
              <a:buChar char="•"/>
              <a:tabLst>
                <a:tab pos="247650" algn="l"/>
                <a:tab pos="248285" algn="l"/>
              </a:tabLst>
              <a:defRPr/>
            </a:pPr>
            <a:r>
              <a:rPr lang="en-PH" sz="1200" dirty="0">
                <a:solidFill>
                  <a:schemeClr val="tx1"/>
                </a:solidFill>
                <a:latin typeface="Corbel" pitchFamily="34" charset="0"/>
                <a:cs typeface="Corbel"/>
              </a:rPr>
              <a:t>Authenticated PRC Professional Identification Card of the faculty member.</a:t>
            </a:r>
          </a:p>
        </p:txBody>
      </p:sp>
      <p:sp>
        <p:nvSpPr>
          <p:cNvPr id="6150" name="TextBox 7"/>
          <p:cNvSpPr txBox="1">
            <a:spLocks noChangeArrowheads="1"/>
          </p:cNvSpPr>
          <p:nvPr/>
        </p:nvSpPr>
        <p:spPr bwMode="auto">
          <a:xfrm>
            <a:off x="111125" y="4005263"/>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2</a:t>
            </a:r>
          </a:p>
        </p:txBody>
      </p:sp>
      <p:sp>
        <p:nvSpPr>
          <p:cNvPr id="8" name="TextBox 7"/>
          <p:cNvSpPr txBox="1"/>
          <p:nvPr/>
        </p:nvSpPr>
        <p:spPr>
          <a:xfrm>
            <a:off x="5029200" y="2133600"/>
            <a:ext cx="4038600" cy="1569660"/>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POLICY</a:t>
            </a:r>
            <a:r>
              <a:rPr lang="en-PH" sz="1200" dirty="0">
                <a:latin typeface="Corbel" pitchFamily="34" charset="0"/>
                <a:ea typeface="MS PGothic" panose="020B0600070205080204" pitchFamily="34" charset="-128"/>
                <a:cs typeface="+mn-cs"/>
              </a:rPr>
              <a:t>	: </a:t>
            </a:r>
            <a:r>
              <a:rPr lang="en-PH" sz="1200" dirty="0" smtClean="0">
                <a:latin typeface="Corbel" pitchFamily="34" charset="0"/>
                <a:ea typeface="MS PGothic" panose="020B0600070205080204" pitchFamily="34" charset="-128"/>
                <a:cs typeface="+mn-cs"/>
              </a:rPr>
              <a:t>Section 4 of </a:t>
            </a:r>
            <a:r>
              <a:rPr lang="en-PH" sz="1200" dirty="0" smtClean="0">
                <a:latin typeface="Corbel" pitchFamily="34" charset="0"/>
                <a:ea typeface="MS PGothic" panose="020B0600070205080204" pitchFamily="34" charset="-128"/>
                <a:cs typeface="Corbel"/>
              </a:rPr>
              <a:t>Republic </a:t>
            </a:r>
            <a:r>
              <a:rPr lang="en-PH" sz="1200" dirty="0">
                <a:latin typeface="Corbel" pitchFamily="34" charset="0"/>
                <a:ea typeface="MS PGothic" panose="020B0600070205080204" pitchFamily="34" charset="-128"/>
                <a:cs typeface="Corbel"/>
              </a:rPr>
              <a:t>Act No. 9484 </a:t>
            </a:r>
            <a:endParaRPr lang="en-PH" sz="1200" dirty="0" smtClean="0">
              <a:latin typeface="Corbel" pitchFamily="34" charset="0"/>
              <a:ea typeface="MS PGothic" panose="020B0600070205080204" pitchFamily="34" charset="-128"/>
              <a:cs typeface="Corbel"/>
            </a:endParaRPr>
          </a:p>
          <a:p>
            <a:pPr marL="12700"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a:t>
            </a:r>
            <a:r>
              <a:rPr lang="en-PH" sz="1200" dirty="0" smtClean="0">
                <a:latin typeface="Corbel" pitchFamily="34" charset="0"/>
                <a:ea typeface="MS PGothic" panose="020B0600070205080204" pitchFamily="34" charset="-128"/>
                <a:cs typeface="Corbel"/>
              </a:rPr>
              <a:t>                             (</a:t>
            </a:r>
            <a:r>
              <a:rPr lang="en-PH" sz="1200" dirty="0">
                <a:latin typeface="Corbel" pitchFamily="34" charset="0"/>
                <a:ea typeface="MS PGothic" panose="020B0600070205080204" pitchFamily="34" charset="-128"/>
                <a:cs typeface="Corbel"/>
              </a:rPr>
              <a:t>An Act to </a:t>
            </a:r>
            <a:r>
              <a:rPr lang="en-PH" sz="1200" dirty="0" smtClean="0">
                <a:latin typeface="Corbel" pitchFamily="34" charset="0"/>
                <a:ea typeface="MS PGothic" panose="020B0600070205080204" pitchFamily="34" charset="-128"/>
                <a:cs typeface="Corbel"/>
              </a:rPr>
              <a:t>Regulate the </a:t>
            </a:r>
            <a:r>
              <a:rPr lang="en-PH" sz="1200" dirty="0">
                <a:latin typeface="Corbel" pitchFamily="34" charset="0"/>
                <a:ea typeface="MS PGothic" panose="020B0600070205080204" pitchFamily="34" charset="-128"/>
                <a:cs typeface="Corbel"/>
              </a:rPr>
              <a:t>Practice of Dentistry, </a:t>
            </a:r>
            <a:endParaRPr lang="en-PH" sz="1200" dirty="0" smtClean="0">
              <a:latin typeface="Corbel" pitchFamily="34" charset="0"/>
              <a:ea typeface="MS PGothic" panose="020B0600070205080204" pitchFamily="34" charset="-128"/>
              <a:cs typeface="Corbel"/>
            </a:endParaRPr>
          </a:p>
          <a:p>
            <a:pPr marL="12700"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a:t>
            </a:r>
            <a:r>
              <a:rPr lang="en-PH" sz="1200" dirty="0" smtClean="0">
                <a:latin typeface="Corbel" pitchFamily="34" charset="0"/>
                <a:ea typeface="MS PGothic" panose="020B0600070205080204" pitchFamily="34" charset="-128"/>
                <a:cs typeface="Corbel"/>
              </a:rPr>
              <a:t>                             Dental </a:t>
            </a:r>
            <a:r>
              <a:rPr lang="en-PH" sz="1200" dirty="0">
                <a:latin typeface="Corbel" pitchFamily="34" charset="0"/>
                <a:ea typeface="MS PGothic" panose="020B0600070205080204" pitchFamily="34" charset="-128"/>
                <a:cs typeface="Corbel"/>
              </a:rPr>
              <a:t>Hygiene </a:t>
            </a:r>
            <a:r>
              <a:rPr lang="en-PH" sz="1200" dirty="0" smtClean="0">
                <a:latin typeface="Corbel" pitchFamily="34" charset="0"/>
                <a:ea typeface="MS PGothic" panose="020B0600070205080204" pitchFamily="34" charset="-128"/>
                <a:cs typeface="Corbel"/>
              </a:rPr>
              <a:t>and Dental </a:t>
            </a:r>
            <a:r>
              <a:rPr lang="en-PH" sz="1200" dirty="0">
                <a:latin typeface="Corbel" pitchFamily="34" charset="0"/>
                <a:ea typeface="MS PGothic" panose="020B0600070205080204" pitchFamily="34" charset="-128"/>
                <a:cs typeface="Corbel"/>
              </a:rPr>
              <a:t>Technology in the </a:t>
            </a:r>
            <a:endParaRPr lang="en-PH" sz="1200" dirty="0" smtClean="0">
              <a:latin typeface="Corbel" pitchFamily="34" charset="0"/>
              <a:ea typeface="MS PGothic" panose="020B0600070205080204" pitchFamily="34" charset="-128"/>
              <a:cs typeface="Corbel"/>
            </a:endParaRPr>
          </a:p>
          <a:p>
            <a:pPr marL="12700"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a:t>
            </a:r>
            <a:r>
              <a:rPr lang="en-PH" sz="1200" dirty="0" smtClean="0">
                <a:latin typeface="Corbel" pitchFamily="34" charset="0"/>
                <a:ea typeface="MS PGothic" panose="020B0600070205080204" pitchFamily="34" charset="-128"/>
                <a:cs typeface="Corbel"/>
              </a:rPr>
              <a:t>                             Philippines).</a:t>
            </a:r>
            <a:endParaRPr lang="en-PH" sz="1200" dirty="0">
              <a:latin typeface="Corbel" pitchFamily="34" charset="0"/>
              <a:ea typeface="MS PGothic" panose="020B0600070205080204" pitchFamily="34" charset="-128"/>
              <a:cs typeface="Corbel"/>
            </a:endParaRPr>
          </a:p>
          <a:p>
            <a:pPr marL="12700" eaLnBrk="1" fontAlgn="auto" hangingPunct="1">
              <a:spcBef>
                <a:spcPts val="0"/>
              </a:spcBef>
              <a:spcAft>
                <a:spcPts val="0"/>
              </a:spcAft>
              <a:defRPr/>
            </a:pPr>
            <a:r>
              <a:rPr lang="en-PH" sz="1200" dirty="0">
                <a:latin typeface="Corbel" pitchFamily="34" charset="0"/>
                <a:ea typeface="MS PGothic" panose="020B0600070205080204" pitchFamily="34" charset="-128"/>
                <a:cs typeface="+mn-cs"/>
              </a:rPr>
              <a:t>	</a:t>
            </a:r>
            <a:endParaRPr lang="en-PH" sz="1200" b="1"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smtClean="0">
                <a:latin typeface="Corbel" pitchFamily="34" charset="0"/>
                <a:ea typeface="MS PGothic" panose="020B0600070205080204" pitchFamily="34" charset="-128"/>
                <a:cs typeface="Corbel"/>
              </a:rPr>
              <a:t> </a:t>
            </a: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Times New Roman"/>
            </a:endParaRPr>
          </a:p>
          <a:p>
            <a:pPr eaLnBrk="1" fontAlgn="auto" hangingPunct="1">
              <a:spcBef>
                <a:spcPts val="0"/>
              </a:spcBef>
              <a:spcAft>
                <a:spcPts val="0"/>
              </a:spcAft>
              <a:defRPr/>
            </a:pPr>
            <a:endParaRPr lang="en-PH" sz="1200" dirty="0">
              <a:latin typeface="+mn-lt"/>
              <a:ea typeface="MS PGothic" panose="020B0600070205080204" pitchFamily="34" charset="-128"/>
              <a:cs typeface="+mn-cs"/>
            </a:endParaRPr>
          </a:p>
        </p:txBody>
      </p:sp>
      <p:sp>
        <p:nvSpPr>
          <p:cNvPr id="9" name="Down Arrow 8"/>
          <p:cNvSpPr/>
          <p:nvPr/>
        </p:nvSpPr>
        <p:spPr>
          <a:xfrm>
            <a:off x="2374900" y="3754438"/>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5" name="TextBox 14"/>
          <p:cNvSpPr txBox="1"/>
          <p:nvPr/>
        </p:nvSpPr>
        <p:spPr>
          <a:xfrm>
            <a:off x="609600" y="4127500"/>
            <a:ext cx="4191000" cy="120032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eaLnBrk="1" fontAlgn="auto" hangingPunct="1">
              <a:spcBef>
                <a:spcPts val="0"/>
              </a:spcBef>
              <a:spcAft>
                <a:spcPts val="0"/>
              </a:spcAft>
              <a:defRPr/>
            </a:pPr>
            <a:r>
              <a:rPr lang="en-PH" sz="2400" b="1" spc="10" dirty="0">
                <a:solidFill>
                  <a:schemeClr val="tx1"/>
                </a:solidFill>
                <a:latin typeface="Corbel" pitchFamily="34" charset="0"/>
                <a:cs typeface="Corbel"/>
              </a:rPr>
              <a:t>Start of  </a:t>
            </a:r>
            <a:r>
              <a:rPr lang="en-PH" sz="2400" b="1" spc="10" dirty="0" smtClean="0">
                <a:solidFill>
                  <a:schemeClr val="tx1"/>
                </a:solidFill>
                <a:latin typeface="Corbel" pitchFamily="34" charset="0"/>
                <a:cs typeface="Corbel"/>
              </a:rPr>
              <a:t>Education/Training in a CHED Recognized Dental School</a:t>
            </a:r>
            <a:endParaRPr lang="en-PH" sz="2400" b="1" dirty="0">
              <a:solidFill>
                <a:schemeClr val="tx1"/>
              </a:solidFill>
              <a:latin typeface="Corbel" pitchFamily="34" charset="0"/>
              <a:cs typeface="Corbel"/>
            </a:endParaRPr>
          </a:p>
        </p:txBody>
      </p:sp>
      <p:sp>
        <p:nvSpPr>
          <p:cNvPr id="2" name="TextBox 1"/>
          <p:cNvSpPr txBox="1"/>
          <p:nvPr/>
        </p:nvSpPr>
        <p:spPr>
          <a:xfrm>
            <a:off x="457200" y="5484639"/>
            <a:ext cx="8382000" cy="1600438"/>
          </a:xfrm>
          <a:prstGeom prst="rect">
            <a:avLst/>
          </a:prstGeom>
          <a:noFill/>
        </p:spPr>
        <p:txBody>
          <a:bodyPr wrap="square" rtlCol="0">
            <a:spAutoFit/>
          </a:bodyPr>
          <a:lstStyle/>
          <a:p>
            <a:pPr algn="just"/>
            <a:r>
              <a:rPr lang="en-US" sz="1600" dirty="0" smtClean="0">
                <a:latin typeface="Calibri" charset="0"/>
              </a:rPr>
              <a:t>Temporary </a:t>
            </a:r>
            <a:r>
              <a:rPr lang="en-US" sz="1600" dirty="0">
                <a:latin typeface="Calibri" charset="0"/>
              </a:rPr>
              <a:t>license is </a:t>
            </a:r>
            <a:r>
              <a:rPr lang="en-US" sz="1600" dirty="0" smtClean="0">
                <a:latin typeface="Calibri" charset="0"/>
              </a:rPr>
              <a:t>NOT </a:t>
            </a:r>
            <a:r>
              <a:rPr lang="en-US" sz="1600" dirty="0">
                <a:latin typeface="Calibri" charset="0"/>
              </a:rPr>
              <a:t>required for Education and Training conducted in </a:t>
            </a:r>
            <a:r>
              <a:rPr lang="en-US" sz="1600" dirty="0" smtClean="0">
                <a:latin typeface="Calibri" charset="0"/>
              </a:rPr>
              <a:t>a Commission on Higher Education (CHED) recognized dental school. This </a:t>
            </a:r>
            <a:r>
              <a:rPr lang="en-US" sz="1600" dirty="0">
                <a:latin typeface="Calibri" charset="0"/>
              </a:rPr>
              <a:t>provision apply to students of dentistry undergoing practical training in a legally </a:t>
            </a:r>
            <a:r>
              <a:rPr lang="en-US" sz="1600" dirty="0" smtClean="0">
                <a:latin typeface="Calibri" charset="0"/>
              </a:rPr>
              <a:t>constituted (CHED recognized) </a:t>
            </a:r>
            <a:r>
              <a:rPr lang="en-US" sz="1600" dirty="0">
                <a:latin typeface="Calibri" charset="0"/>
              </a:rPr>
              <a:t>dental school or college under the direction or supervision of a member of the faculty who is duly licensed to practice dentistry in the Philippines;</a:t>
            </a:r>
          </a:p>
          <a:p>
            <a:pPr algn="just"/>
            <a:endParaRPr lang="en-US" dirty="0"/>
          </a:p>
        </p:txBody>
      </p:sp>
    </p:spTree>
    <p:extLst>
      <p:ext uri="{BB962C8B-B14F-4D97-AF65-F5344CB8AC3E}">
        <p14:creationId xmlns:p14="http://schemas.microsoft.com/office/powerpoint/2010/main" val="198407834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TEMPORARY REGISTRATION</a:t>
            </a:r>
          </a:p>
        </p:txBody>
      </p:sp>
      <p:sp>
        <p:nvSpPr>
          <p:cNvPr id="9219" name="Title 1"/>
          <p:cNvSpPr txBox="1">
            <a:spLocks/>
          </p:cNvSpPr>
          <p:nvPr/>
        </p:nvSpPr>
        <p:spPr bwMode="auto">
          <a:xfrm>
            <a:off x="-34925" y="838200"/>
            <a:ext cx="9144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595959"/>
                </a:solidFill>
                <a:latin typeface="News Gothic MT" charset="0"/>
                <a:ea typeface="MS PGothic" charset="0"/>
                <a:cs typeface="MS PGothic" charset="0"/>
              </a:defRPr>
            </a:lvl1pPr>
            <a:lvl2pPr>
              <a:defRPr sz="2200">
                <a:solidFill>
                  <a:srgbClr val="595959"/>
                </a:solidFill>
                <a:latin typeface="News Gothic MT" charset="0"/>
                <a:ea typeface="MS PGothic" charset="0"/>
                <a:cs typeface="MS PGothic" charset="0"/>
              </a:defRPr>
            </a:lvl2pPr>
            <a:lvl3pPr>
              <a:defRPr sz="2000">
                <a:solidFill>
                  <a:srgbClr val="595959"/>
                </a:solidFill>
                <a:latin typeface="News Gothic MT" charset="0"/>
                <a:ea typeface="MS PGothic" charset="0"/>
                <a:cs typeface="MS PGothic" charset="0"/>
              </a:defRPr>
            </a:lvl3pPr>
            <a:lvl4pPr>
              <a:defRPr>
                <a:solidFill>
                  <a:srgbClr val="595959"/>
                </a:solidFill>
                <a:latin typeface="News Gothic MT" charset="0"/>
                <a:ea typeface="MS PGothic" charset="0"/>
                <a:cs typeface="MS PGothic" charset="0"/>
              </a:defRPr>
            </a:lvl4pPr>
            <a:lvl5pPr>
              <a:defRPr>
                <a:solidFill>
                  <a:srgbClr val="595959"/>
                </a:solidFill>
                <a:latin typeface="News Gothic MT" charset="0"/>
                <a:ea typeface="MS PGothic" charset="0"/>
                <a:cs typeface="MS PGothic" charset="0"/>
              </a:defRPr>
            </a:lvl5pPr>
            <a:lvl6pPr marL="20034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4606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29178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3750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a:r>
              <a:rPr lang="en-PH" sz="2000" b="1">
                <a:solidFill>
                  <a:schemeClr val="tx1"/>
                </a:solidFill>
                <a:latin typeface="Constantia" charset="0"/>
              </a:rPr>
              <a:t/>
            </a:r>
            <a:br>
              <a:rPr lang="en-PH" sz="2000" b="1">
                <a:solidFill>
                  <a:schemeClr val="tx1"/>
                </a:solidFill>
                <a:latin typeface="Constantia" charset="0"/>
              </a:rPr>
            </a:br>
            <a:r>
              <a:rPr lang="en-PH" sz="2000" i="1">
                <a:solidFill>
                  <a:schemeClr val="tx1"/>
                </a:solidFill>
                <a:latin typeface="Constantia" charset="0"/>
              </a:rPr>
              <a:t>(For Non-emergency Humanitarian Mission)</a:t>
            </a:r>
            <a:endParaRPr lang="en-PH" sz="2000" b="1" i="1">
              <a:solidFill>
                <a:schemeClr val="accent1"/>
              </a:solidFill>
              <a:latin typeface="Constantia" charset="0"/>
            </a:endParaRPr>
          </a:p>
        </p:txBody>
      </p:sp>
      <p:sp>
        <p:nvSpPr>
          <p:cNvPr id="9220" name="TextBox 3"/>
          <p:cNvSpPr txBox="1">
            <a:spLocks noChangeArrowheads="1"/>
          </p:cNvSpPr>
          <p:nvPr/>
        </p:nvSpPr>
        <p:spPr bwMode="auto">
          <a:xfrm>
            <a:off x="152400" y="146685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1</a:t>
            </a:r>
          </a:p>
        </p:txBody>
      </p:sp>
      <p:sp>
        <p:nvSpPr>
          <p:cNvPr id="5" name="TextBox 4"/>
          <p:cNvSpPr txBox="1"/>
          <p:nvPr/>
        </p:nvSpPr>
        <p:spPr>
          <a:xfrm>
            <a:off x="609600" y="1695450"/>
            <a:ext cx="4191000" cy="10160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eaLnBrk="1" fontAlgn="auto" hangingPunct="1">
              <a:spcBef>
                <a:spcPts val="0"/>
              </a:spcBef>
              <a:spcAft>
                <a:spcPts val="0"/>
              </a:spcAft>
              <a:defRPr/>
            </a:pPr>
            <a:r>
              <a:rPr lang="en-PH" sz="1200" b="1" spc="-5" dirty="0">
                <a:solidFill>
                  <a:schemeClr val="tx1"/>
                </a:solidFill>
                <a:latin typeface="Corbel" pitchFamily="34" charset="0"/>
              </a:rPr>
              <a:t>Notice to</a:t>
            </a:r>
            <a:r>
              <a:rPr lang="en-PH" sz="1200" b="1" spc="-135" dirty="0">
                <a:solidFill>
                  <a:schemeClr val="tx1"/>
                </a:solidFill>
                <a:latin typeface="Corbel" pitchFamily="34" charset="0"/>
              </a:rPr>
              <a:t> </a:t>
            </a:r>
            <a:r>
              <a:rPr lang="en-PH" sz="1200" b="1" spc="-5" dirty="0">
                <a:solidFill>
                  <a:schemeClr val="tx1"/>
                </a:solidFill>
                <a:latin typeface="Corbel" pitchFamily="34" charset="0"/>
              </a:rPr>
              <a:t>DOH</a:t>
            </a:r>
          </a:p>
          <a:p>
            <a:pPr eaLnBrk="1" fontAlgn="auto" hangingPunct="1">
              <a:spcBef>
                <a:spcPts val="0"/>
              </a:spcBef>
              <a:spcAft>
                <a:spcPts val="0"/>
              </a:spcAft>
              <a:defRPr/>
            </a:pPr>
            <a:r>
              <a:rPr lang="en-PH" sz="1200" spc="5" dirty="0">
                <a:solidFill>
                  <a:schemeClr val="tx1"/>
                </a:solidFill>
                <a:latin typeface="Corbel" pitchFamily="34" charset="0"/>
                <a:cs typeface="Corbel"/>
              </a:rPr>
              <a:t>Local host / partner submits to Bureau of International Cooperation (</a:t>
            </a:r>
            <a:r>
              <a:rPr lang="en-PH" sz="1200" spc="10" dirty="0">
                <a:solidFill>
                  <a:schemeClr val="tx1"/>
                </a:solidFill>
                <a:latin typeface="Corbel" pitchFamily="34" charset="0"/>
                <a:cs typeface="Corbel"/>
              </a:rPr>
              <a:t>BIHC) </a:t>
            </a:r>
            <a:r>
              <a:rPr lang="en-PH" sz="1200" spc="5" dirty="0">
                <a:solidFill>
                  <a:schemeClr val="tx1"/>
                </a:solidFill>
                <a:latin typeface="Corbel" pitchFamily="34" charset="0"/>
                <a:cs typeface="Corbel"/>
              </a:rPr>
              <a:t>FSMM Unit the</a:t>
            </a:r>
            <a:r>
              <a:rPr lang="en-PH" sz="1200" spc="10" dirty="0">
                <a:solidFill>
                  <a:schemeClr val="tx1"/>
                </a:solidFill>
                <a:latin typeface="Corbel" pitchFamily="34" charset="0"/>
                <a:cs typeface="Corbel"/>
              </a:rPr>
              <a:t> </a:t>
            </a:r>
            <a:r>
              <a:rPr lang="en-PH" sz="1200" spc="5" dirty="0">
                <a:solidFill>
                  <a:schemeClr val="tx1"/>
                </a:solidFill>
                <a:latin typeface="Corbel" pitchFamily="34" charset="0"/>
                <a:cs typeface="Corbel"/>
              </a:rPr>
              <a:t>following:</a:t>
            </a:r>
            <a:endParaRPr lang="en-PH" sz="1200" dirty="0">
              <a:solidFill>
                <a:schemeClr val="tx1"/>
              </a:solidFill>
              <a:latin typeface="Corbel" pitchFamily="34" charset="0"/>
              <a:cs typeface="Corbel"/>
            </a:endParaRPr>
          </a:p>
          <a:p>
            <a:pPr marL="247650" indent="-234950" eaLnBrk="1" fontAlgn="auto" hangingPunct="1">
              <a:spcBef>
                <a:spcPts val="0"/>
              </a:spcBef>
              <a:spcAft>
                <a:spcPts val="0"/>
              </a:spcAft>
              <a:buFont typeface="Arial"/>
              <a:buChar char="•"/>
              <a:tabLst>
                <a:tab pos="247650" algn="l"/>
                <a:tab pos="248285" algn="l"/>
              </a:tabLst>
              <a:defRPr/>
            </a:pPr>
            <a:r>
              <a:rPr lang="en-PH" sz="1200" dirty="0">
                <a:solidFill>
                  <a:schemeClr val="tx1"/>
                </a:solidFill>
                <a:latin typeface="Corbel" pitchFamily="34" charset="0"/>
                <a:cs typeface="Corbel"/>
              </a:rPr>
              <a:t>Letter </a:t>
            </a:r>
            <a:r>
              <a:rPr lang="en-PH" sz="1200" spc="5" dirty="0">
                <a:solidFill>
                  <a:schemeClr val="tx1"/>
                </a:solidFill>
                <a:latin typeface="Corbel" pitchFamily="34" charset="0"/>
                <a:cs typeface="Corbel"/>
              </a:rPr>
              <a:t>of </a:t>
            </a:r>
            <a:r>
              <a:rPr lang="en-PH" sz="1200" dirty="0">
                <a:solidFill>
                  <a:schemeClr val="tx1"/>
                </a:solidFill>
                <a:latin typeface="Corbel" pitchFamily="34" charset="0"/>
                <a:cs typeface="Corbel"/>
              </a:rPr>
              <a:t>intent indicating </a:t>
            </a:r>
            <a:r>
              <a:rPr lang="en-PH" sz="1200" spc="5" dirty="0">
                <a:solidFill>
                  <a:schemeClr val="tx1"/>
                </a:solidFill>
                <a:latin typeface="Corbel" pitchFamily="34" charset="0"/>
                <a:cs typeface="Corbel"/>
              </a:rPr>
              <a:t>date </a:t>
            </a:r>
            <a:r>
              <a:rPr lang="en-PH" sz="1200" spc="10" dirty="0">
                <a:solidFill>
                  <a:schemeClr val="tx1"/>
                </a:solidFill>
                <a:latin typeface="Corbel" pitchFamily="34" charset="0"/>
                <a:cs typeface="Corbel"/>
              </a:rPr>
              <a:t>and </a:t>
            </a:r>
            <a:r>
              <a:rPr lang="en-PH" sz="1200" spc="5" dirty="0">
                <a:solidFill>
                  <a:schemeClr val="tx1"/>
                </a:solidFill>
                <a:latin typeface="Corbel" pitchFamily="34" charset="0"/>
                <a:cs typeface="Corbel"/>
              </a:rPr>
              <a:t>exact </a:t>
            </a:r>
            <a:r>
              <a:rPr lang="en-PH" sz="1200" spc="10" dirty="0">
                <a:solidFill>
                  <a:schemeClr val="tx1"/>
                </a:solidFill>
                <a:latin typeface="Corbel" pitchFamily="34" charset="0"/>
                <a:cs typeface="Corbel"/>
              </a:rPr>
              <a:t>venue </a:t>
            </a:r>
            <a:r>
              <a:rPr lang="en-PH" sz="1200" spc="5" dirty="0">
                <a:solidFill>
                  <a:schemeClr val="tx1"/>
                </a:solidFill>
                <a:latin typeface="Corbel" pitchFamily="34" charset="0"/>
                <a:cs typeface="Corbel"/>
              </a:rPr>
              <a:t>of</a:t>
            </a:r>
            <a:r>
              <a:rPr lang="en-PH" sz="1200" spc="125" dirty="0">
                <a:solidFill>
                  <a:schemeClr val="tx1"/>
                </a:solidFill>
                <a:latin typeface="Corbel" pitchFamily="34" charset="0"/>
                <a:cs typeface="Corbel"/>
              </a:rPr>
              <a:t> </a:t>
            </a:r>
            <a:r>
              <a:rPr lang="en-PH" sz="1200" dirty="0">
                <a:solidFill>
                  <a:schemeClr val="tx1"/>
                </a:solidFill>
                <a:latin typeface="Corbel" pitchFamily="34" charset="0"/>
                <a:cs typeface="Corbel"/>
              </a:rPr>
              <a:t>mission</a:t>
            </a:r>
          </a:p>
          <a:p>
            <a:pPr marL="247650" indent="-234950" eaLnBrk="1" fontAlgn="auto" hangingPunct="1">
              <a:spcBef>
                <a:spcPts val="20"/>
              </a:spcBef>
              <a:spcAft>
                <a:spcPts val="0"/>
              </a:spcAft>
              <a:buFont typeface="Arial"/>
              <a:buChar char="•"/>
              <a:tabLst>
                <a:tab pos="247650" algn="l"/>
                <a:tab pos="248285" algn="l"/>
              </a:tabLst>
              <a:defRPr/>
            </a:pPr>
            <a:r>
              <a:rPr lang="en-PH" sz="1200" spc="5" dirty="0">
                <a:solidFill>
                  <a:schemeClr val="tx1"/>
                </a:solidFill>
                <a:latin typeface="Corbel" pitchFamily="34" charset="0"/>
                <a:cs typeface="Corbel"/>
              </a:rPr>
              <a:t>Plan of</a:t>
            </a:r>
            <a:r>
              <a:rPr lang="en-PH" sz="1200" spc="-5" dirty="0">
                <a:solidFill>
                  <a:schemeClr val="tx1"/>
                </a:solidFill>
                <a:latin typeface="Corbel" pitchFamily="34" charset="0"/>
                <a:cs typeface="Corbel"/>
              </a:rPr>
              <a:t> </a:t>
            </a:r>
            <a:r>
              <a:rPr lang="en-PH" sz="1200" spc="5" dirty="0">
                <a:solidFill>
                  <a:schemeClr val="tx1"/>
                </a:solidFill>
                <a:latin typeface="Corbel" pitchFamily="34" charset="0"/>
                <a:cs typeface="Corbel"/>
              </a:rPr>
              <a:t>Mission</a:t>
            </a:r>
            <a:endParaRPr lang="en-PH" dirty="0">
              <a:solidFill>
                <a:schemeClr val="tx1"/>
              </a:solidFill>
              <a:latin typeface="Corbel" pitchFamily="34" charset="0"/>
            </a:endParaRPr>
          </a:p>
        </p:txBody>
      </p:sp>
      <p:sp>
        <p:nvSpPr>
          <p:cNvPr id="9222" name="TextBox 5"/>
          <p:cNvSpPr txBox="1">
            <a:spLocks noChangeArrowheads="1"/>
          </p:cNvSpPr>
          <p:nvPr/>
        </p:nvSpPr>
        <p:spPr bwMode="auto">
          <a:xfrm>
            <a:off x="5105400" y="1619250"/>
            <a:ext cx="40386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rPr>
              <a:t>POLICY</a:t>
            </a:r>
            <a:r>
              <a:rPr lang="en-PH" sz="1200">
                <a:latin typeface="Corbel" charset="0"/>
              </a:rPr>
              <a:t>	:          DOH AO No. 2012‐0030 “Guidelines on</a:t>
            </a:r>
          </a:p>
          <a:p>
            <a:pPr eaLnBrk="1" hangingPunct="1"/>
            <a:r>
              <a:rPr lang="en-PH" sz="1200">
                <a:latin typeface="Corbel" charset="0"/>
              </a:rPr>
              <a:t>                                           Foreign Surgical and Medical Missions </a:t>
            </a:r>
          </a:p>
          <a:p>
            <a:pPr eaLnBrk="1" hangingPunct="1"/>
            <a:r>
              <a:rPr lang="en-PH" sz="1200">
                <a:latin typeface="Corbel" charset="0"/>
              </a:rPr>
              <a:t>                                          (FSMM) Program”</a:t>
            </a:r>
          </a:p>
          <a:p>
            <a:pPr eaLnBrk="1" hangingPunct="1"/>
            <a:endParaRPr lang="en-PH" sz="1200">
              <a:latin typeface="Corbel" charset="0"/>
            </a:endParaRPr>
          </a:p>
          <a:p>
            <a:pPr eaLnBrk="1" hangingPunct="1"/>
            <a:r>
              <a:rPr lang="en-PH" sz="1200" b="1">
                <a:latin typeface="Corbel" charset="0"/>
              </a:rPr>
              <a:t>REQUIRED TIME</a:t>
            </a:r>
            <a:r>
              <a:rPr lang="en-PH" sz="1200">
                <a:latin typeface="Corbel" charset="0"/>
              </a:rPr>
              <a:t>:        At least three (3) months before the</a:t>
            </a:r>
          </a:p>
          <a:p>
            <a:pPr eaLnBrk="1" hangingPunct="1"/>
            <a:r>
              <a:rPr lang="en-PH" sz="1200">
                <a:latin typeface="Corbel" charset="0"/>
              </a:rPr>
              <a:t>                                                    mission</a:t>
            </a:r>
            <a:endParaRPr lang="en-PH">
              <a:latin typeface="Constantia" charset="0"/>
            </a:endParaRPr>
          </a:p>
        </p:txBody>
      </p:sp>
      <p:sp>
        <p:nvSpPr>
          <p:cNvPr id="9223" name="TextBox 7"/>
          <p:cNvSpPr txBox="1">
            <a:spLocks noChangeArrowheads="1"/>
          </p:cNvSpPr>
          <p:nvPr/>
        </p:nvSpPr>
        <p:spPr bwMode="auto">
          <a:xfrm>
            <a:off x="76200" y="3389313"/>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2</a:t>
            </a:r>
          </a:p>
        </p:txBody>
      </p:sp>
      <p:sp>
        <p:nvSpPr>
          <p:cNvPr id="8" name="TextBox 7"/>
          <p:cNvSpPr txBox="1"/>
          <p:nvPr/>
        </p:nvSpPr>
        <p:spPr>
          <a:xfrm>
            <a:off x="533400" y="3144838"/>
            <a:ext cx="4343400" cy="356076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solidFill>
                  <a:srgbClr val="000000"/>
                </a:solidFill>
                <a:latin typeface="Corbel" charset="0"/>
                <a:cs typeface="Corbel" charset="0"/>
              </a:rPr>
              <a:t>Apply for Special Temporary Permit  (STP) at PRC Regional Offices’ Regulation Division/ Section</a:t>
            </a:r>
          </a:p>
          <a:p>
            <a:pPr eaLnBrk="1" hangingPunct="1">
              <a:buFont typeface="Arial" charset="0"/>
              <a:buChar char="•"/>
            </a:pPr>
            <a:r>
              <a:rPr lang="en-PH" sz="1200">
                <a:solidFill>
                  <a:srgbClr val="000000"/>
                </a:solidFill>
                <a:latin typeface="Corbel" charset="0"/>
                <a:cs typeface="Corbel" charset="0"/>
              </a:rPr>
              <a:t>Duly accomplished  Authority to Practice (Non-Filipino citizen) application form (downloaded at the </a:t>
            </a:r>
            <a:r>
              <a:rPr lang="en-PH" sz="1200" u="sng">
                <a:solidFill>
                  <a:schemeClr val="accent1"/>
                </a:solidFill>
                <a:latin typeface="Corbel" charset="0"/>
                <a:cs typeface="Corbel" charset="0"/>
              </a:rPr>
              <a:t>www.prc.gov.ph</a:t>
            </a:r>
            <a:r>
              <a:rPr lang="en-PH" sz="1200">
                <a:solidFill>
                  <a:srgbClr val="000000"/>
                </a:solidFill>
                <a:latin typeface="Corbel" charset="0"/>
                <a:cs typeface="Corbel" charset="0"/>
              </a:rPr>
              <a:t>) </a:t>
            </a:r>
          </a:p>
          <a:p>
            <a:pPr eaLnBrk="1" hangingPunct="1">
              <a:buFont typeface="Arial" charset="0"/>
              <a:buChar char="•"/>
            </a:pPr>
            <a:r>
              <a:rPr lang="en-PH" sz="1200">
                <a:latin typeface="Corbel" charset="0"/>
                <a:cs typeface="Corbel" charset="0"/>
              </a:rPr>
              <a:t>      Letter request w/ date and venue of humanitarian</a:t>
            </a:r>
          </a:p>
          <a:p>
            <a:pPr eaLnBrk="1" hangingPunct="1"/>
            <a:r>
              <a:rPr lang="en-PH" sz="1200">
                <a:latin typeface="Corbel" charset="0"/>
                <a:cs typeface="Corbel" charset="0"/>
              </a:rPr>
              <a:t>        mission </a:t>
            </a:r>
          </a:p>
          <a:p>
            <a:pPr eaLnBrk="1" hangingPunct="1">
              <a:buFont typeface="Arial" charset="0"/>
              <a:buChar char="•"/>
            </a:pPr>
            <a:r>
              <a:rPr lang="en-PH" sz="1200">
                <a:latin typeface="Corbel" charset="0"/>
                <a:cs typeface="Corbel" charset="0"/>
              </a:rPr>
              <a:t>   Photocopy of a valid passport as proof of citizenship</a:t>
            </a:r>
          </a:p>
          <a:p>
            <a:pPr eaLnBrk="1" hangingPunct="1">
              <a:buFont typeface="Arial" charset="0"/>
              <a:buChar char="•"/>
            </a:pPr>
            <a:r>
              <a:rPr lang="en-PH" sz="1200">
                <a:solidFill>
                  <a:srgbClr val="000000"/>
                </a:solidFill>
                <a:latin typeface="Corbel" charset="0"/>
                <a:cs typeface="Corbel" charset="0"/>
              </a:rPr>
              <a:t>   An official document showing that the applicant is legally    </a:t>
            </a:r>
          </a:p>
          <a:p>
            <a:pPr eaLnBrk="1" hangingPunct="1"/>
            <a:r>
              <a:rPr lang="en-PH" sz="1200">
                <a:solidFill>
                  <a:srgbClr val="000000"/>
                </a:solidFill>
                <a:latin typeface="Corbel" charset="0"/>
                <a:cs typeface="Corbel" charset="0"/>
              </a:rPr>
              <a:t>        qualified to practice the profession in the foreign country</a:t>
            </a:r>
          </a:p>
          <a:p>
            <a:pPr eaLnBrk="1" hangingPunct="1">
              <a:lnSpc>
                <a:spcPct val="102000"/>
              </a:lnSpc>
              <a:buFont typeface="Arial" charset="0"/>
              <a:buChar char="•"/>
            </a:pPr>
            <a:r>
              <a:rPr lang="en-PH" sz="1200">
                <a:solidFill>
                  <a:srgbClr val="000000"/>
                </a:solidFill>
                <a:latin typeface="Corbel" charset="0"/>
                <a:cs typeface="Corbel" charset="0"/>
              </a:rPr>
              <a:t>Certificate/s of Training/Competency in the discipline or area of specialization the foreigner is to be engaged in the Philippines</a:t>
            </a:r>
          </a:p>
          <a:p>
            <a:pPr eaLnBrk="1" hangingPunct="1">
              <a:spcBef>
                <a:spcPts val="38"/>
              </a:spcBef>
              <a:buFont typeface="Arial" charset="0"/>
              <a:buChar char="•"/>
            </a:pPr>
            <a:r>
              <a:rPr lang="en-PH" sz="1200">
                <a:latin typeface="Corbel" charset="0"/>
                <a:cs typeface="Corbel" charset="0"/>
              </a:rPr>
              <a:t>At least one (1) Filipino dentist-counterpart per professional group/ team</a:t>
            </a:r>
          </a:p>
          <a:p>
            <a:pPr eaLnBrk="1" hangingPunct="1">
              <a:spcBef>
                <a:spcPts val="38"/>
              </a:spcBef>
              <a:buFont typeface="Arial" charset="0"/>
              <a:buChar char="•"/>
            </a:pPr>
            <a:r>
              <a:rPr lang="en-PH" sz="1200">
                <a:latin typeface="Corbel" charset="0"/>
                <a:cs typeface="Corbel" charset="0"/>
              </a:rPr>
              <a:t>Letter of Acceptance to conduct dental mission from the host facility office</a:t>
            </a:r>
          </a:p>
          <a:p>
            <a:pPr eaLnBrk="1" hangingPunct="1">
              <a:lnSpc>
                <a:spcPct val="102000"/>
              </a:lnSpc>
            </a:pPr>
            <a:endParaRPr lang="en-PH" sz="800">
              <a:solidFill>
                <a:srgbClr val="000000"/>
              </a:solidFill>
              <a:latin typeface="Corbel" charset="0"/>
              <a:cs typeface="Corbel" charset="0"/>
            </a:endParaRPr>
          </a:p>
          <a:p>
            <a:pPr eaLnBrk="1" hangingPunct="1">
              <a:lnSpc>
                <a:spcPct val="102000"/>
              </a:lnSpc>
            </a:pPr>
            <a:r>
              <a:rPr lang="en-PH" sz="800">
                <a:solidFill>
                  <a:srgbClr val="000000"/>
                </a:solidFill>
                <a:latin typeface="Corbel" charset="0"/>
                <a:cs typeface="Corbel" charset="0"/>
              </a:rPr>
              <a:t>*Note: All official document that are issued or executed abroad must be </a:t>
            </a:r>
            <a:r>
              <a:rPr lang="en-PH" sz="800" u="sng">
                <a:solidFill>
                  <a:srgbClr val="000000"/>
                </a:solidFill>
                <a:latin typeface="Corbel" charset="0"/>
                <a:cs typeface="Corbel" charset="0"/>
              </a:rPr>
              <a:t>authenticated</a:t>
            </a:r>
            <a:r>
              <a:rPr lang="en-PH" sz="800">
                <a:solidFill>
                  <a:srgbClr val="000000"/>
                </a:solidFill>
                <a:latin typeface="Corbel" charset="0"/>
                <a:cs typeface="Corbel" charset="0"/>
              </a:rPr>
              <a:t> by the Philippine Embassy/Consulate/Legation in the state or country where the same was issued or executed with </a:t>
            </a:r>
            <a:r>
              <a:rPr lang="en-PH" sz="800" u="sng">
                <a:solidFill>
                  <a:srgbClr val="000000"/>
                </a:solidFill>
                <a:latin typeface="Corbel" charset="0"/>
                <a:cs typeface="Corbel" charset="0"/>
              </a:rPr>
              <a:t>official English translation</a:t>
            </a:r>
            <a:r>
              <a:rPr lang="en-PH" sz="800">
                <a:solidFill>
                  <a:srgbClr val="000000"/>
                </a:solidFill>
                <a:latin typeface="Corbel" charset="0"/>
                <a:cs typeface="Corbel" charset="0"/>
              </a:rPr>
              <a:t>.</a:t>
            </a:r>
            <a:endParaRPr lang="en-PH" sz="800">
              <a:solidFill>
                <a:srgbClr val="FF0000"/>
              </a:solidFill>
              <a:latin typeface="Corbel" charset="0"/>
              <a:cs typeface="Corbel" charset="0"/>
            </a:endParaRPr>
          </a:p>
        </p:txBody>
      </p:sp>
      <p:sp>
        <p:nvSpPr>
          <p:cNvPr id="9" name="TextBox 8"/>
          <p:cNvSpPr txBox="1"/>
          <p:nvPr/>
        </p:nvSpPr>
        <p:spPr>
          <a:xfrm>
            <a:off x="5105400" y="3160713"/>
            <a:ext cx="4038600" cy="3232150"/>
          </a:xfrm>
          <a:prstGeom prst="rect">
            <a:avLst/>
          </a:prstGeom>
          <a:noFill/>
        </p:spPr>
        <p:txBody>
          <a:bodyPr>
            <a:spAutoFit/>
          </a:bodyPr>
          <a:lstStyle/>
          <a:p>
            <a:pPr marL="12700"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POLICY</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Republic Act No. 8981 (</a:t>
            </a:r>
            <a:r>
              <a:rPr lang="en-US" sz="1200" dirty="0">
                <a:latin typeface="Corbel" pitchFamily="34" charset="0"/>
                <a:ea typeface="MS PGothic" panose="020B0600070205080204" pitchFamily="34" charset="-128"/>
                <a:cs typeface="Corbel"/>
              </a:rPr>
              <a:t>PRC Modernization 	Act of 2000);</a:t>
            </a:r>
            <a:r>
              <a:rPr lang="en-PH" sz="1200" dirty="0">
                <a:latin typeface="Corbel" pitchFamily="34" charset="0"/>
                <a:ea typeface="MS PGothic" panose="020B0600070205080204" pitchFamily="34" charset="-128"/>
                <a:cs typeface="+mn-cs"/>
              </a:rPr>
              <a:t> </a:t>
            </a:r>
            <a:r>
              <a:rPr lang="en-PH" sz="1200" dirty="0">
                <a:latin typeface="Corbel" pitchFamily="34" charset="0"/>
                <a:ea typeface="MS PGothic" panose="020B0600070205080204" pitchFamily="34" charset="-128"/>
                <a:cs typeface="Corbel"/>
              </a:rPr>
              <a:t>Republic Act No. 9484 (An Act 	to 	Regulate the Practice of Dentistry, Dental 	Hygiene and Dental Technology in the 	Philippines); </a:t>
            </a:r>
            <a:r>
              <a:rPr lang="en-PH" sz="1200" dirty="0">
                <a:latin typeface="Corbel" pitchFamily="34" charset="0"/>
                <a:ea typeface="MS PGothic" panose="020B0600070205080204" pitchFamily="34" charset="-128"/>
                <a:cs typeface="+mn-cs"/>
              </a:rPr>
              <a:t>PRC Memorandum Order No. 03, 	series of 2016</a:t>
            </a:r>
            <a:r>
              <a:rPr lang="en-PH" sz="1200" spc="-5" dirty="0">
                <a:latin typeface="Corbel" pitchFamily="34" charset="0"/>
                <a:ea typeface="MS PGothic" panose="020B0600070205080204" pitchFamily="34" charset="-128"/>
                <a:cs typeface="+mn-cs"/>
              </a:rPr>
              <a:t>; and </a:t>
            </a:r>
            <a:r>
              <a:rPr lang="en-PH" sz="1200" dirty="0">
                <a:latin typeface="Corbel" pitchFamily="34" charset="0"/>
                <a:ea typeface="MS PGothic" panose="020B0600070205080204" pitchFamily="34" charset="-128"/>
                <a:cs typeface="Corbel"/>
              </a:rPr>
              <a:t>PRB of Dentistry Resolution 	No. 38, series 2016</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Corbel"/>
              </a:rPr>
              <a:t>PROCESSING PERIOD</a:t>
            </a:r>
            <a:r>
              <a:rPr lang="en-PH" sz="1200" dirty="0">
                <a:latin typeface="Corbel" pitchFamily="34" charset="0"/>
                <a:ea typeface="MS PGothic" panose="020B0600070205080204" pitchFamily="34" charset="-128"/>
                <a:cs typeface="Corbel"/>
              </a:rPr>
              <a:t>:      At least fifteen (15) working days</a:t>
            </a:r>
          </a:p>
          <a:p>
            <a:pPr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prior mission</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mn-cs"/>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COST</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PHP 1</a:t>
            </a:r>
            <a:r>
              <a:rPr lang="en-PH" sz="1200" spc="-5" dirty="0">
                <a:latin typeface="Corbel" pitchFamily="34" charset="0"/>
                <a:ea typeface="MS PGothic" panose="020B0600070205080204" pitchFamily="34" charset="-128"/>
                <a:cs typeface="Corbel"/>
              </a:rPr>
              <a:t>,250 </a:t>
            </a:r>
            <a:r>
              <a:rPr lang="en-PH" sz="1200" dirty="0">
                <a:latin typeface="Corbel" pitchFamily="34" charset="0"/>
                <a:ea typeface="MS PGothic" panose="020B0600070205080204" pitchFamily="34" charset="-128"/>
                <a:cs typeface="Corbel"/>
              </a:rPr>
              <a:t>/ person (STP </a:t>
            </a:r>
            <a:r>
              <a:rPr lang="en-PH" sz="1200" spc="-5" dirty="0">
                <a:latin typeface="Corbel" pitchFamily="34" charset="0"/>
                <a:ea typeface="MS PGothic" panose="020B0600070205080204" pitchFamily="34" charset="-128"/>
                <a:cs typeface="Corbel"/>
              </a:rPr>
              <a:t>fee)</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Corbel"/>
            </a:endParaRPr>
          </a:p>
          <a:p>
            <a:pPr eaLnBrk="1" fontAlgn="auto" hangingPunct="1">
              <a:spcBef>
                <a:spcPts val="0"/>
              </a:spcBef>
              <a:spcAft>
                <a:spcPts val="0"/>
              </a:spcAft>
              <a:defRPr/>
            </a:pPr>
            <a:r>
              <a:rPr lang="en-PH" sz="1200" b="1" dirty="0">
                <a:latin typeface="Corbel" pitchFamily="34" charset="0"/>
                <a:ea typeface="MS PGothic" panose="020B0600070205080204" pitchFamily="34" charset="-128"/>
                <a:cs typeface="+mn-cs"/>
              </a:rPr>
              <a:t>VALIDITY</a:t>
            </a:r>
            <a:r>
              <a:rPr lang="en-PH" sz="1200" dirty="0">
                <a:latin typeface="Corbel" pitchFamily="34" charset="0"/>
                <a:ea typeface="MS PGothic" panose="020B0600070205080204" pitchFamily="34" charset="-128"/>
                <a:cs typeface="+mn-cs"/>
              </a:rPr>
              <a:t>	:            </a:t>
            </a:r>
            <a:r>
              <a:rPr lang="en-PH" sz="1200" dirty="0">
                <a:latin typeface="Corbel" pitchFamily="34" charset="0"/>
                <a:ea typeface="MS PGothic" panose="020B0600070205080204" pitchFamily="34" charset="-128"/>
                <a:cs typeface="Corbel"/>
              </a:rPr>
              <a:t>1 year maximum and</a:t>
            </a:r>
            <a:r>
              <a:rPr lang="en-PH" sz="1200" spc="-60" dirty="0">
                <a:latin typeface="Corbel" pitchFamily="34" charset="0"/>
                <a:ea typeface="MS PGothic" panose="020B0600070205080204" pitchFamily="34" charset="-128"/>
                <a:cs typeface="Corbel"/>
              </a:rPr>
              <a:t> </a:t>
            </a:r>
            <a:r>
              <a:rPr lang="en-PH" sz="1200" dirty="0">
                <a:latin typeface="Corbel" pitchFamily="34" charset="0"/>
                <a:ea typeface="MS PGothic" panose="020B0600070205080204" pitchFamily="34" charset="-128"/>
                <a:cs typeface="Corbel"/>
              </a:rPr>
              <a:t>renewable subject</a:t>
            </a:r>
          </a:p>
          <a:p>
            <a:pPr eaLnBrk="1" fontAlgn="auto" hangingPunct="1">
              <a:spcBef>
                <a:spcPts val="0"/>
              </a:spcBef>
              <a:spcAft>
                <a:spcPts val="0"/>
              </a:spcAft>
              <a:defRPr/>
            </a:pPr>
            <a:r>
              <a:rPr lang="en-PH" sz="1200" dirty="0">
                <a:latin typeface="Corbel" pitchFamily="34" charset="0"/>
                <a:ea typeface="MS PGothic" panose="020B0600070205080204" pitchFamily="34" charset="-128"/>
                <a:cs typeface="Corbel"/>
              </a:rPr>
              <a:t>                                            to the approval of the PRB and the PRC</a:t>
            </a:r>
          </a:p>
          <a:p>
            <a:pPr eaLnBrk="1" fontAlgn="auto" hangingPunct="1">
              <a:spcBef>
                <a:spcPts val="0"/>
              </a:spcBef>
              <a:spcAft>
                <a:spcPts val="0"/>
              </a:spcAft>
              <a:defRPr/>
            </a:pPr>
            <a:endParaRPr lang="en-PH" sz="1200" dirty="0">
              <a:latin typeface="Corbel" pitchFamily="34" charset="0"/>
              <a:ea typeface="MS PGothic" panose="020B0600070205080204" pitchFamily="34" charset="-128"/>
              <a:cs typeface="Times New Roman"/>
            </a:endParaRPr>
          </a:p>
          <a:p>
            <a:pPr eaLnBrk="1" fontAlgn="auto" hangingPunct="1">
              <a:spcBef>
                <a:spcPts val="0"/>
              </a:spcBef>
              <a:spcAft>
                <a:spcPts val="0"/>
              </a:spcAft>
              <a:defRPr/>
            </a:pPr>
            <a:endParaRPr lang="en-PH" sz="1200" dirty="0">
              <a:latin typeface="+mn-lt"/>
              <a:ea typeface="MS PGothic" panose="020B0600070205080204" pitchFamily="34" charset="-128"/>
              <a:cs typeface="+mn-cs"/>
            </a:endParaRPr>
          </a:p>
        </p:txBody>
      </p:sp>
      <p:sp>
        <p:nvSpPr>
          <p:cNvPr id="10" name="Down Arrow 9"/>
          <p:cNvSpPr/>
          <p:nvPr/>
        </p:nvSpPr>
        <p:spPr>
          <a:xfrm>
            <a:off x="2438400" y="2779713"/>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Tree>
    <p:extLst>
      <p:ext uri="{BB962C8B-B14F-4D97-AF65-F5344CB8AC3E}">
        <p14:creationId xmlns:p14="http://schemas.microsoft.com/office/powerpoint/2010/main" val="1546512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TEMPORARY REGISTRATION</a:t>
            </a:r>
          </a:p>
        </p:txBody>
      </p:sp>
      <p:sp>
        <p:nvSpPr>
          <p:cNvPr id="10243" name="Title 1"/>
          <p:cNvSpPr txBox="1">
            <a:spLocks/>
          </p:cNvSpPr>
          <p:nvPr/>
        </p:nvSpPr>
        <p:spPr bwMode="auto">
          <a:xfrm>
            <a:off x="-34925" y="838200"/>
            <a:ext cx="9144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595959"/>
                </a:solidFill>
                <a:latin typeface="News Gothic MT" charset="0"/>
                <a:ea typeface="MS PGothic" charset="0"/>
                <a:cs typeface="MS PGothic" charset="0"/>
              </a:defRPr>
            </a:lvl1pPr>
            <a:lvl2pPr>
              <a:defRPr sz="2200">
                <a:solidFill>
                  <a:srgbClr val="595959"/>
                </a:solidFill>
                <a:latin typeface="News Gothic MT" charset="0"/>
                <a:ea typeface="MS PGothic" charset="0"/>
                <a:cs typeface="MS PGothic" charset="0"/>
              </a:defRPr>
            </a:lvl2pPr>
            <a:lvl3pPr>
              <a:defRPr sz="2000">
                <a:solidFill>
                  <a:srgbClr val="595959"/>
                </a:solidFill>
                <a:latin typeface="News Gothic MT" charset="0"/>
                <a:ea typeface="MS PGothic" charset="0"/>
                <a:cs typeface="MS PGothic" charset="0"/>
              </a:defRPr>
            </a:lvl3pPr>
            <a:lvl4pPr>
              <a:defRPr>
                <a:solidFill>
                  <a:srgbClr val="595959"/>
                </a:solidFill>
                <a:latin typeface="News Gothic MT" charset="0"/>
                <a:ea typeface="MS PGothic" charset="0"/>
                <a:cs typeface="MS PGothic" charset="0"/>
              </a:defRPr>
            </a:lvl4pPr>
            <a:lvl5pPr>
              <a:defRPr>
                <a:solidFill>
                  <a:srgbClr val="595959"/>
                </a:solidFill>
                <a:latin typeface="News Gothic MT" charset="0"/>
                <a:ea typeface="MS PGothic" charset="0"/>
                <a:cs typeface="MS PGothic" charset="0"/>
              </a:defRPr>
            </a:lvl5pPr>
            <a:lvl6pPr marL="20034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4606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29178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3750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a:r>
              <a:rPr lang="en-PH" sz="2000" b="1">
                <a:solidFill>
                  <a:schemeClr val="tx1"/>
                </a:solidFill>
                <a:latin typeface="Constantia" charset="0"/>
              </a:rPr>
              <a:t/>
            </a:r>
            <a:br>
              <a:rPr lang="en-PH" sz="2000" b="1">
                <a:solidFill>
                  <a:schemeClr val="tx1"/>
                </a:solidFill>
                <a:latin typeface="Constantia" charset="0"/>
              </a:rPr>
            </a:br>
            <a:r>
              <a:rPr lang="en-PH" sz="2000" i="1">
                <a:solidFill>
                  <a:schemeClr val="tx1"/>
                </a:solidFill>
                <a:latin typeface="Constantia" charset="0"/>
              </a:rPr>
              <a:t>(For Non-emergency Humanitarian Mission)</a:t>
            </a:r>
            <a:endParaRPr lang="en-PH" sz="2000" b="1" i="1">
              <a:solidFill>
                <a:schemeClr val="accent1"/>
              </a:solidFill>
              <a:latin typeface="Constantia" charset="0"/>
            </a:endParaRPr>
          </a:p>
        </p:txBody>
      </p:sp>
      <p:sp>
        <p:nvSpPr>
          <p:cNvPr id="10244" name="TextBox 4"/>
          <p:cNvSpPr txBox="1">
            <a:spLocks noChangeArrowheads="1"/>
          </p:cNvSpPr>
          <p:nvPr/>
        </p:nvSpPr>
        <p:spPr bwMode="auto">
          <a:xfrm>
            <a:off x="76200" y="15240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3</a:t>
            </a:r>
          </a:p>
        </p:txBody>
      </p:sp>
      <p:sp>
        <p:nvSpPr>
          <p:cNvPr id="5" name="TextBox 4"/>
          <p:cNvSpPr txBox="1"/>
          <p:nvPr/>
        </p:nvSpPr>
        <p:spPr>
          <a:xfrm>
            <a:off x="609600" y="1771650"/>
            <a:ext cx="4191000" cy="12001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eaLnBrk="1" fontAlgn="auto" hangingPunct="1">
              <a:spcBef>
                <a:spcPts val="0"/>
              </a:spcBef>
              <a:spcAft>
                <a:spcPts val="0"/>
              </a:spcAft>
              <a:defRPr/>
            </a:pPr>
            <a:r>
              <a:rPr lang="en-PH" sz="1200" b="1" dirty="0">
                <a:latin typeface="Corbel" pitchFamily="34" charset="0"/>
                <a:cs typeface="Corbel"/>
              </a:rPr>
              <a:t>Apply for DOH Endorsement   and   Clearance</a:t>
            </a:r>
          </a:p>
          <a:p>
            <a:pPr marL="12700" eaLnBrk="1" fontAlgn="auto" hangingPunct="1">
              <a:spcBef>
                <a:spcPts val="40"/>
              </a:spcBef>
              <a:spcAft>
                <a:spcPts val="0"/>
              </a:spcAft>
              <a:defRPr/>
            </a:pPr>
            <a:r>
              <a:rPr lang="en-PH" sz="1200" spc="15" dirty="0">
                <a:latin typeface="Corbel" pitchFamily="34" charset="0"/>
                <a:cs typeface="Corbel"/>
              </a:rPr>
              <a:t>Local </a:t>
            </a:r>
            <a:r>
              <a:rPr lang="en-PH" sz="1200" spc="10" dirty="0">
                <a:latin typeface="Corbel" pitchFamily="34" charset="0"/>
                <a:cs typeface="Corbel"/>
              </a:rPr>
              <a:t>host / </a:t>
            </a:r>
            <a:r>
              <a:rPr lang="en-PH" sz="1200" spc="15" dirty="0">
                <a:latin typeface="Corbel" pitchFamily="34" charset="0"/>
                <a:cs typeface="Corbel"/>
              </a:rPr>
              <a:t>partner submits </a:t>
            </a:r>
            <a:r>
              <a:rPr lang="en-PH" sz="1200" spc="10" dirty="0">
                <a:latin typeface="Corbel" pitchFamily="34" charset="0"/>
                <a:cs typeface="Corbel"/>
              </a:rPr>
              <a:t>to </a:t>
            </a:r>
            <a:r>
              <a:rPr lang="en-PH" sz="1200" spc="20" dirty="0">
                <a:latin typeface="Corbel" pitchFamily="34" charset="0"/>
                <a:cs typeface="Corbel"/>
              </a:rPr>
              <a:t>BIHC </a:t>
            </a:r>
            <a:r>
              <a:rPr lang="en-PH" sz="1200" spc="25" dirty="0">
                <a:latin typeface="Corbel" pitchFamily="34" charset="0"/>
                <a:cs typeface="Corbel"/>
              </a:rPr>
              <a:t>FSMM Unit </a:t>
            </a:r>
            <a:r>
              <a:rPr lang="en-PH" sz="1200" spc="10" dirty="0">
                <a:latin typeface="Corbel" pitchFamily="34" charset="0"/>
                <a:cs typeface="Corbel"/>
              </a:rPr>
              <a:t>the</a:t>
            </a:r>
            <a:r>
              <a:rPr lang="en-PH" sz="1200" spc="-145" dirty="0">
                <a:latin typeface="Corbel" pitchFamily="34" charset="0"/>
                <a:cs typeface="Corbel"/>
              </a:rPr>
              <a:t> </a:t>
            </a:r>
            <a:r>
              <a:rPr lang="en-PH" sz="1200" spc="15" dirty="0">
                <a:latin typeface="Corbel" pitchFamily="34" charset="0"/>
                <a:cs typeface="Corbel"/>
              </a:rPr>
              <a:t>following</a:t>
            </a:r>
            <a:endParaRPr lang="en-PH" sz="1200" dirty="0">
              <a:latin typeface="Corbel" pitchFamily="34" charset="0"/>
              <a:cs typeface="Corbel"/>
            </a:endParaRPr>
          </a:p>
          <a:p>
            <a:pPr marL="247650" indent="-234950" eaLnBrk="1" fontAlgn="auto" hangingPunct="1">
              <a:spcBef>
                <a:spcPts val="0"/>
              </a:spcBef>
              <a:spcAft>
                <a:spcPts val="0"/>
              </a:spcAft>
              <a:buFont typeface="Arial"/>
              <a:buChar char="•"/>
              <a:tabLst>
                <a:tab pos="247650" algn="l"/>
                <a:tab pos="248285" algn="l"/>
              </a:tabLst>
              <a:defRPr/>
            </a:pPr>
            <a:r>
              <a:rPr lang="en-PH" sz="1200" spc="15" dirty="0">
                <a:solidFill>
                  <a:schemeClr val="tx1"/>
                </a:solidFill>
                <a:latin typeface="Corbel" pitchFamily="34" charset="0"/>
                <a:cs typeface="Corbel"/>
              </a:rPr>
              <a:t>Letter Request with confirmed place, </a:t>
            </a:r>
            <a:r>
              <a:rPr lang="en-PH" sz="1200" spc="10" dirty="0">
                <a:solidFill>
                  <a:schemeClr val="tx1"/>
                </a:solidFill>
                <a:latin typeface="Corbel" pitchFamily="34" charset="0"/>
                <a:cs typeface="Corbel"/>
              </a:rPr>
              <a:t>date, </a:t>
            </a:r>
            <a:r>
              <a:rPr lang="en-PH" sz="1200" spc="15" dirty="0">
                <a:solidFill>
                  <a:schemeClr val="tx1"/>
                </a:solidFill>
                <a:latin typeface="Corbel" pitchFamily="34" charset="0"/>
                <a:cs typeface="Corbel"/>
              </a:rPr>
              <a:t>time and</a:t>
            </a:r>
            <a:r>
              <a:rPr lang="en-PH" sz="1200" spc="-85" dirty="0">
                <a:solidFill>
                  <a:schemeClr val="tx1"/>
                </a:solidFill>
                <a:latin typeface="Corbel" pitchFamily="34" charset="0"/>
                <a:cs typeface="Corbel"/>
              </a:rPr>
              <a:t> </a:t>
            </a:r>
            <a:r>
              <a:rPr lang="en-PH" sz="1200" spc="15" dirty="0">
                <a:solidFill>
                  <a:schemeClr val="tx1"/>
                </a:solidFill>
                <a:latin typeface="Corbel" pitchFamily="34" charset="0"/>
                <a:cs typeface="Corbel"/>
              </a:rPr>
              <a:t>duration</a:t>
            </a:r>
            <a:endParaRPr lang="en-PH" sz="1200" dirty="0">
              <a:solidFill>
                <a:schemeClr val="tx1"/>
              </a:solidFill>
              <a:latin typeface="Corbel" pitchFamily="34" charset="0"/>
              <a:cs typeface="Corbel"/>
            </a:endParaRPr>
          </a:p>
          <a:p>
            <a:pPr marL="247650" indent="-234950" eaLnBrk="1" fontAlgn="auto" hangingPunct="1">
              <a:spcBef>
                <a:spcPts val="40"/>
              </a:spcBef>
              <a:spcAft>
                <a:spcPts val="0"/>
              </a:spcAft>
              <a:buFont typeface="Arial"/>
              <a:buChar char="•"/>
              <a:tabLst>
                <a:tab pos="247650" algn="l"/>
                <a:tab pos="248285" algn="l"/>
              </a:tabLst>
              <a:defRPr/>
            </a:pPr>
            <a:r>
              <a:rPr lang="en-PH" sz="1200" spc="10" dirty="0">
                <a:solidFill>
                  <a:schemeClr val="tx1"/>
                </a:solidFill>
                <a:latin typeface="Corbel" pitchFamily="34" charset="0"/>
                <a:cs typeface="Corbel"/>
              </a:rPr>
              <a:t>List of </a:t>
            </a:r>
            <a:r>
              <a:rPr lang="en-PH" sz="1200" spc="20" dirty="0">
                <a:solidFill>
                  <a:schemeClr val="tx1"/>
                </a:solidFill>
                <a:latin typeface="Corbel" pitchFamily="34" charset="0"/>
                <a:cs typeface="Corbel"/>
              </a:rPr>
              <a:t>members </a:t>
            </a:r>
            <a:r>
              <a:rPr lang="en-PH" sz="1200" spc="10" dirty="0">
                <a:solidFill>
                  <a:schemeClr val="tx1"/>
                </a:solidFill>
                <a:latin typeface="Corbel" pitchFamily="34" charset="0"/>
                <a:cs typeface="Corbel"/>
              </a:rPr>
              <a:t>of the</a:t>
            </a:r>
            <a:r>
              <a:rPr lang="en-PH" sz="1200" spc="-75" dirty="0">
                <a:solidFill>
                  <a:schemeClr val="tx1"/>
                </a:solidFill>
                <a:latin typeface="Corbel" pitchFamily="34" charset="0"/>
                <a:cs typeface="Corbel"/>
              </a:rPr>
              <a:t> </a:t>
            </a:r>
            <a:r>
              <a:rPr lang="en-PH" sz="1200" spc="15" dirty="0">
                <a:solidFill>
                  <a:schemeClr val="tx1"/>
                </a:solidFill>
                <a:latin typeface="Corbel" pitchFamily="34" charset="0"/>
                <a:cs typeface="Corbel"/>
              </a:rPr>
              <a:t>mission and corresponding STP</a:t>
            </a:r>
          </a:p>
          <a:p>
            <a:pPr marL="247650" indent="-234950" eaLnBrk="1" fontAlgn="auto" hangingPunct="1">
              <a:spcBef>
                <a:spcPts val="40"/>
              </a:spcBef>
              <a:spcAft>
                <a:spcPts val="0"/>
              </a:spcAft>
              <a:buFont typeface="Arial"/>
              <a:buChar char="•"/>
              <a:tabLst>
                <a:tab pos="247650" algn="l"/>
                <a:tab pos="248285" algn="l"/>
              </a:tabLst>
              <a:defRPr/>
            </a:pPr>
            <a:r>
              <a:rPr lang="en-PH" sz="1200" spc="15" dirty="0">
                <a:solidFill>
                  <a:schemeClr val="tx1"/>
                </a:solidFill>
                <a:latin typeface="Corbel" pitchFamily="34" charset="0"/>
                <a:cs typeface="Corbel"/>
              </a:rPr>
              <a:t>Letter of concurrence/endorsement from LGU</a:t>
            </a:r>
            <a:endParaRPr lang="en-PH" sz="1200" dirty="0">
              <a:solidFill>
                <a:schemeClr val="tx1"/>
              </a:solidFill>
              <a:latin typeface="Corbel" pitchFamily="34" charset="0"/>
              <a:cs typeface="Corbel"/>
            </a:endParaRPr>
          </a:p>
        </p:txBody>
      </p:sp>
      <p:sp>
        <p:nvSpPr>
          <p:cNvPr id="10246" name="TextBox 5"/>
          <p:cNvSpPr txBox="1">
            <a:spLocks noChangeArrowheads="1"/>
          </p:cNvSpPr>
          <p:nvPr/>
        </p:nvSpPr>
        <p:spPr bwMode="auto">
          <a:xfrm>
            <a:off x="5105400" y="1752600"/>
            <a:ext cx="40386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rPr>
              <a:t>POLICY</a:t>
            </a:r>
            <a:r>
              <a:rPr lang="en-PH" sz="1200">
                <a:latin typeface="Corbel" charset="0"/>
              </a:rPr>
              <a:t>	:          DOH AO No. 2012‐0030 “Guidelines on</a:t>
            </a:r>
          </a:p>
          <a:p>
            <a:pPr eaLnBrk="1" hangingPunct="1"/>
            <a:r>
              <a:rPr lang="en-PH" sz="1200">
                <a:latin typeface="Corbel" charset="0"/>
              </a:rPr>
              <a:t>                                           Foreign Surgical and Medical Missions </a:t>
            </a:r>
          </a:p>
          <a:p>
            <a:pPr eaLnBrk="1" hangingPunct="1"/>
            <a:r>
              <a:rPr lang="en-PH" sz="1200">
                <a:latin typeface="Corbel" charset="0"/>
              </a:rPr>
              <a:t>                                          (FSMM) Program”</a:t>
            </a:r>
          </a:p>
          <a:p>
            <a:pPr eaLnBrk="1" hangingPunct="1"/>
            <a:endParaRPr lang="en-PH" sz="1200">
              <a:latin typeface="Corbel" charset="0"/>
            </a:endParaRPr>
          </a:p>
          <a:p>
            <a:pPr eaLnBrk="1" hangingPunct="1"/>
            <a:r>
              <a:rPr lang="en-PH" sz="1200" b="1">
                <a:latin typeface="Corbel" charset="0"/>
              </a:rPr>
              <a:t>REQUIRED TIME</a:t>
            </a:r>
            <a:r>
              <a:rPr lang="en-PH" sz="1200">
                <a:latin typeface="Corbel" charset="0"/>
              </a:rPr>
              <a:t>:        One (1) month before the mission</a:t>
            </a:r>
            <a:endParaRPr lang="en-PH">
              <a:latin typeface="Constantia" charset="0"/>
            </a:endParaRPr>
          </a:p>
        </p:txBody>
      </p:sp>
      <p:sp>
        <p:nvSpPr>
          <p:cNvPr id="10247" name="TextBox 7"/>
          <p:cNvSpPr txBox="1">
            <a:spLocks noChangeArrowheads="1"/>
          </p:cNvSpPr>
          <p:nvPr/>
        </p:nvSpPr>
        <p:spPr bwMode="auto">
          <a:xfrm>
            <a:off x="0" y="31496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4</a:t>
            </a:r>
          </a:p>
        </p:txBody>
      </p:sp>
      <p:sp>
        <p:nvSpPr>
          <p:cNvPr id="8" name="TextBox 7"/>
          <p:cNvSpPr txBox="1"/>
          <p:nvPr/>
        </p:nvSpPr>
        <p:spPr>
          <a:xfrm>
            <a:off x="609600" y="3406775"/>
            <a:ext cx="4191000" cy="4619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algn="ctr" eaLnBrk="1" fontAlgn="auto" hangingPunct="1">
              <a:spcBef>
                <a:spcPts val="0"/>
              </a:spcBef>
              <a:spcAft>
                <a:spcPts val="0"/>
              </a:spcAft>
              <a:defRPr/>
            </a:pPr>
            <a:r>
              <a:rPr lang="en-PH" sz="2400" b="1" spc="10" dirty="0">
                <a:latin typeface="Corbel" pitchFamily="34" charset="0"/>
                <a:cs typeface="Corbel"/>
              </a:rPr>
              <a:t>Enter Philippines</a:t>
            </a:r>
            <a:endParaRPr lang="en-PH" sz="2400" dirty="0">
              <a:solidFill>
                <a:srgbClr val="7030A0"/>
              </a:solidFill>
              <a:latin typeface="Corbel" pitchFamily="34" charset="0"/>
              <a:cs typeface="Corbel"/>
            </a:endParaRPr>
          </a:p>
        </p:txBody>
      </p:sp>
      <p:sp>
        <p:nvSpPr>
          <p:cNvPr id="10249" name="TextBox 9"/>
          <p:cNvSpPr txBox="1">
            <a:spLocks noChangeArrowheads="1"/>
          </p:cNvSpPr>
          <p:nvPr/>
        </p:nvSpPr>
        <p:spPr bwMode="auto">
          <a:xfrm>
            <a:off x="0" y="42672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5</a:t>
            </a:r>
          </a:p>
        </p:txBody>
      </p:sp>
      <p:sp>
        <p:nvSpPr>
          <p:cNvPr id="10" name="TextBox 9"/>
          <p:cNvSpPr txBox="1"/>
          <p:nvPr/>
        </p:nvSpPr>
        <p:spPr>
          <a:xfrm>
            <a:off x="609600" y="4495800"/>
            <a:ext cx="4191000" cy="830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algn="ctr" eaLnBrk="1" fontAlgn="auto" hangingPunct="1">
              <a:spcBef>
                <a:spcPts val="0"/>
              </a:spcBef>
              <a:spcAft>
                <a:spcPts val="0"/>
              </a:spcAft>
              <a:defRPr/>
            </a:pPr>
            <a:r>
              <a:rPr lang="en-PH" sz="2400" b="1" spc="10" dirty="0">
                <a:latin typeface="Corbel" pitchFamily="34" charset="0"/>
                <a:cs typeface="Corbel"/>
              </a:rPr>
              <a:t>Proceed to venue to conduct mission</a:t>
            </a:r>
            <a:endParaRPr lang="en-PH" sz="2400" dirty="0">
              <a:solidFill>
                <a:srgbClr val="7030A0"/>
              </a:solidFill>
              <a:latin typeface="Corbel" pitchFamily="34" charset="0"/>
              <a:cs typeface="Corbel"/>
            </a:endParaRPr>
          </a:p>
        </p:txBody>
      </p:sp>
      <p:sp>
        <p:nvSpPr>
          <p:cNvPr id="10251" name="TextBox 11"/>
          <p:cNvSpPr txBox="1">
            <a:spLocks noChangeArrowheads="1"/>
          </p:cNvSpPr>
          <p:nvPr/>
        </p:nvSpPr>
        <p:spPr bwMode="auto">
          <a:xfrm>
            <a:off x="0" y="56642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6</a:t>
            </a:r>
          </a:p>
        </p:txBody>
      </p:sp>
      <p:sp>
        <p:nvSpPr>
          <p:cNvPr id="12" name="TextBox 11"/>
          <p:cNvSpPr txBox="1"/>
          <p:nvPr/>
        </p:nvSpPr>
        <p:spPr>
          <a:xfrm>
            <a:off x="609600" y="5791200"/>
            <a:ext cx="4191000" cy="5857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814513" indent="-1803400">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lnSpc>
                <a:spcPct val="102000"/>
              </a:lnSpc>
              <a:defRPr/>
            </a:pPr>
            <a:r>
              <a:rPr lang="en-PH" altLang="en-US" sz="1600" b="1" smtClean="0">
                <a:solidFill>
                  <a:srgbClr val="000000"/>
                </a:solidFill>
                <a:latin typeface="Corbel" panose="020B0503020204020204" pitchFamily="34" charset="0"/>
                <a:ea typeface="Corbel" panose="020B0503020204020204" pitchFamily="34" charset="0"/>
                <a:cs typeface="Corbel" panose="020B0503020204020204" pitchFamily="34" charset="0"/>
              </a:rPr>
              <a:t>Submission of Pre and Post Activity reports </a:t>
            </a:r>
          </a:p>
          <a:p>
            <a:pPr eaLnBrk="1" hangingPunct="1">
              <a:lnSpc>
                <a:spcPct val="102000"/>
              </a:lnSpc>
              <a:defRPr/>
            </a:pPr>
            <a:r>
              <a:rPr lang="en-PH" altLang="en-US" sz="1600" b="1" smtClean="0">
                <a:solidFill>
                  <a:srgbClr val="000000"/>
                </a:solidFill>
                <a:latin typeface="Corbel" panose="020B0503020204020204" pitchFamily="34" charset="0"/>
                <a:ea typeface="Corbel" panose="020B0503020204020204" pitchFamily="34" charset="0"/>
                <a:cs typeface="Corbel" panose="020B0503020204020204" pitchFamily="34" charset="0"/>
              </a:rPr>
              <a:t>to the DOH and PRC</a:t>
            </a:r>
          </a:p>
        </p:txBody>
      </p:sp>
      <p:sp>
        <p:nvSpPr>
          <p:cNvPr id="10253" name="TextBox 13"/>
          <p:cNvSpPr txBox="1">
            <a:spLocks noChangeArrowheads="1"/>
          </p:cNvSpPr>
          <p:nvPr/>
        </p:nvSpPr>
        <p:spPr bwMode="auto">
          <a:xfrm>
            <a:off x="5105400" y="5819775"/>
            <a:ext cx="40386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rPr>
              <a:t>REQUIRED TIME</a:t>
            </a:r>
            <a:r>
              <a:rPr lang="en-PH" sz="1200">
                <a:latin typeface="Corbel" charset="0"/>
              </a:rPr>
              <a:t>:        Fifteen (15) working days after the</a:t>
            </a:r>
          </a:p>
          <a:p>
            <a:pPr eaLnBrk="1" hangingPunct="1"/>
            <a:r>
              <a:rPr lang="en-PH" sz="1200">
                <a:latin typeface="Corbel" charset="0"/>
              </a:rPr>
              <a:t>                                              mission</a:t>
            </a:r>
            <a:endParaRPr lang="en-PH">
              <a:latin typeface="Constantia" charset="0"/>
            </a:endParaRPr>
          </a:p>
        </p:txBody>
      </p:sp>
      <p:sp>
        <p:nvSpPr>
          <p:cNvPr id="14" name="Down Arrow 13"/>
          <p:cNvSpPr/>
          <p:nvPr/>
        </p:nvSpPr>
        <p:spPr>
          <a:xfrm>
            <a:off x="2438400" y="3048000"/>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5" name="Down Arrow 14"/>
          <p:cNvSpPr/>
          <p:nvPr/>
        </p:nvSpPr>
        <p:spPr>
          <a:xfrm>
            <a:off x="2438400" y="4191000"/>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6" name="Down Arrow 15"/>
          <p:cNvSpPr/>
          <p:nvPr/>
        </p:nvSpPr>
        <p:spPr>
          <a:xfrm>
            <a:off x="2438400" y="5410200"/>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Tree>
    <p:extLst>
      <p:ext uri="{BB962C8B-B14F-4D97-AF65-F5344CB8AC3E}">
        <p14:creationId xmlns:p14="http://schemas.microsoft.com/office/powerpoint/2010/main" val="2371876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304800" y="228600"/>
            <a:ext cx="88392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rgbClr val="595959"/>
                </a:solidFill>
                <a:latin typeface="News Gothic MT" charset="0"/>
                <a:ea typeface="MS PGothic" charset="0"/>
                <a:cs typeface="MS PGothic" charset="0"/>
              </a:defRPr>
            </a:lvl1pPr>
            <a:lvl2pPr marL="742950" indent="-285750">
              <a:defRPr sz="2200">
                <a:solidFill>
                  <a:srgbClr val="595959"/>
                </a:solidFill>
                <a:latin typeface="News Gothic MT" charset="0"/>
                <a:ea typeface="MS PGothic" charset="0"/>
                <a:cs typeface="MS PGothic" charset="0"/>
              </a:defRPr>
            </a:lvl2pPr>
            <a:lvl3pPr marL="1143000" indent="-228600">
              <a:defRPr sz="2000">
                <a:solidFill>
                  <a:srgbClr val="595959"/>
                </a:solidFill>
                <a:latin typeface="News Gothic MT" charset="0"/>
                <a:ea typeface="MS PGothic" charset="0"/>
                <a:cs typeface="MS PGothic" charset="0"/>
              </a:defRPr>
            </a:lvl3pPr>
            <a:lvl4pPr marL="1600200" indent="-228600">
              <a:defRPr>
                <a:solidFill>
                  <a:srgbClr val="595959"/>
                </a:solidFill>
                <a:latin typeface="News Gothic MT" charset="0"/>
                <a:ea typeface="MS PGothic" charset="0"/>
                <a:cs typeface="MS PGothic" charset="0"/>
              </a:defRPr>
            </a:lvl4pPr>
            <a:lvl5pPr marL="2057400" indent="-228600">
              <a:defRPr>
                <a:solidFill>
                  <a:srgbClr val="595959"/>
                </a:solidFill>
                <a:latin typeface="News Gothic MT" charset="0"/>
                <a:ea typeface="MS PGothic" charset="0"/>
                <a:cs typeface="MS PGothic" charset="0"/>
              </a:defRPr>
            </a:lvl5pPr>
            <a:lvl6pPr marL="25146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9718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34290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886200" indent="-228600"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eaLnBrk="1" hangingPunct="1"/>
            <a:r>
              <a:rPr lang="en-US" sz="2800" b="1">
                <a:solidFill>
                  <a:schemeClr val="tx1"/>
                </a:solidFill>
                <a:latin typeface="Arial" charset="0"/>
              </a:rPr>
              <a:t>INFLOW OF ASEAN DENTAL PRACTITIONERS FOR TEMPORARY REGISTRATION</a:t>
            </a:r>
          </a:p>
        </p:txBody>
      </p:sp>
      <p:sp>
        <p:nvSpPr>
          <p:cNvPr id="11267" name="Title 1"/>
          <p:cNvSpPr txBox="1">
            <a:spLocks/>
          </p:cNvSpPr>
          <p:nvPr/>
        </p:nvSpPr>
        <p:spPr bwMode="auto">
          <a:xfrm>
            <a:off x="-34925" y="838200"/>
            <a:ext cx="9144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rgbClr val="595959"/>
                </a:solidFill>
                <a:latin typeface="News Gothic MT" charset="0"/>
                <a:ea typeface="MS PGothic" charset="0"/>
                <a:cs typeface="MS PGothic" charset="0"/>
              </a:defRPr>
            </a:lvl1pPr>
            <a:lvl2pPr>
              <a:defRPr sz="2200">
                <a:solidFill>
                  <a:srgbClr val="595959"/>
                </a:solidFill>
                <a:latin typeface="News Gothic MT" charset="0"/>
                <a:ea typeface="MS PGothic" charset="0"/>
                <a:cs typeface="MS PGothic" charset="0"/>
              </a:defRPr>
            </a:lvl2pPr>
            <a:lvl3pPr>
              <a:defRPr sz="2000">
                <a:solidFill>
                  <a:srgbClr val="595959"/>
                </a:solidFill>
                <a:latin typeface="News Gothic MT" charset="0"/>
                <a:ea typeface="MS PGothic" charset="0"/>
                <a:cs typeface="MS PGothic" charset="0"/>
              </a:defRPr>
            </a:lvl3pPr>
            <a:lvl4pPr>
              <a:defRPr>
                <a:solidFill>
                  <a:srgbClr val="595959"/>
                </a:solidFill>
                <a:latin typeface="News Gothic MT" charset="0"/>
                <a:ea typeface="MS PGothic" charset="0"/>
                <a:cs typeface="MS PGothic" charset="0"/>
              </a:defRPr>
            </a:lvl4pPr>
            <a:lvl5pPr>
              <a:defRPr>
                <a:solidFill>
                  <a:srgbClr val="595959"/>
                </a:solidFill>
                <a:latin typeface="News Gothic MT" charset="0"/>
                <a:ea typeface="MS PGothic" charset="0"/>
                <a:cs typeface="MS PGothic" charset="0"/>
              </a:defRPr>
            </a:lvl5pPr>
            <a:lvl6pPr marL="20034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6pPr>
            <a:lvl7pPr marL="24606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7pPr>
            <a:lvl8pPr marL="29178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8pPr>
            <a:lvl9pPr marL="3375025" eaLnBrk="0" fontAlgn="base" hangingPunct="0">
              <a:spcBef>
                <a:spcPts val="600"/>
              </a:spcBef>
              <a:spcAft>
                <a:spcPct val="0"/>
              </a:spcAft>
              <a:buClr>
                <a:srgbClr val="6FB7D7"/>
              </a:buClr>
              <a:buFont typeface="Wingdings 2" charset="0"/>
              <a:buChar char=""/>
              <a:defRPr>
                <a:solidFill>
                  <a:srgbClr val="595959"/>
                </a:solidFill>
                <a:latin typeface="News Gothic MT" charset="0"/>
                <a:ea typeface="MS PGothic" charset="0"/>
                <a:cs typeface="MS PGothic" charset="0"/>
              </a:defRPr>
            </a:lvl9pPr>
          </a:lstStyle>
          <a:p>
            <a:pPr algn="ctr"/>
            <a:r>
              <a:rPr lang="en-PH" sz="2000" b="1">
                <a:solidFill>
                  <a:schemeClr val="tx1"/>
                </a:solidFill>
                <a:latin typeface="Constantia" charset="0"/>
              </a:rPr>
              <a:t/>
            </a:r>
            <a:br>
              <a:rPr lang="en-PH" sz="2000" b="1">
                <a:solidFill>
                  <a:schemeClr val="tx1"/>
                </a:solidFill>
                <a:latin typeface="Constantia" charset="0"/>
              </a:rPr>
            </a:br>
            <a:r>
              <a:rPr lang="en-PH" sz="2000" i="1">
                <a:solidFill>
                  <a:schemeClr val="tx1"/>
                </a:solidFill>
                <a:latin typeface="Constantia" charset="0"/>
              </a:rPr>
              <a:t>(For Emergency Humanitarian Mission – No STP required)</a:t>
            </a:r>
            <a:endParaRPr lang="en-PH" sz="2000" b="1" i="1">
              <a:solidFill>
                <a:schemeClr val="accent1"/>
              </a:solidFill>
              <a:latin typeface="Constantia" charset="0"/>
            </a:endParaRPr>
          </a:p>
        </p:txBody>
      </p:sp>
      <p:sp>
        <p:nvSpPr>
          <p:cNvPr id="4" name="TextBox 3"/>
          <p:cNvSpPr txBox="1"/>
          <p:nvPr/>
        </p:nvSpPr>
        <p:spPr>
          <a:xfrm>
            <a:off x="609600" y="1771650"/>
            <a:ext cx="4191000" cy="13890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marL="12700">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PH" altLang="en-US" sz="1200" b="1" dirty="0" smtClean="0">
                <a:solidFill>
                  <a:srgbClr val="000000"/>
                </a:solidFill>
                <a:latin typeface="Corbel" panose="020B0503020204020204" pitchFamily="34" charset="0"/>
                <a:ea typeface="Corbel" panose="020B0503020204020204" pitchFamily="34" charset="0"/>
                <a:cs typeface="Corbel" panose="020B0503020204020204" pitchFamily="34" charset="0"/>
              </a:rPr>
              <a:t>Notice to the Philippine International Humanitarian Assistance Cluster (IHAC)</a:t>
            </a:r>
            <a:endParaRPr lang="en-PH" altLang="en-US" sz="1200" dirty="0" smtClean="0">
              <a:solidFill>
                <a:srgbClr val="000000"/>
              </a:solidFill>
              <a:latin typeface="Corbel" panose="020B0503020204020204" pitchFamily="34" charset="0"/>
              <a:ea typeface="Corbel" panose="020B0503020204020204" pitchFamily="34" charset="0"/>
              <a:cs typeface="Corbel" panose="020B0503020204020204" pitchFamily="34" charset="0"/>
            </a:endParaRPr>
          </a:p>
          <a:p>
            <a:pPr eaLnBrk="1" hangingPunct="1">
              <a:spcBef>
                <a:spcPts val="38"/>
              </a:spcBef>
              <a:defRPr/>
            </a:pPr>
            <a:r>
              <a:rPr lang="en-PH" altLang="en-US" sz="1200" dirty="0" smtClean="0">
                <a:solidFill>
                  <a:srgbClr val="000000"/>
                </a:solidFill>
                <a:latin typeface="Corbel" panose="020B0503020204020204" pitchFamily="34" charset="0"/>
                <a:ea typeface="Corbel" panose="020B0503020204020204" pitchFamily="34" charset="0"/>
                <a:cs typeface="Corbel" panose="020B0503020204020204" pitchFamily="34" charset="0"/>
              </a:rPr>
              <a:t>International GO/NGO submits to BIHC FSMM Unit the following:</a:t>
            </a:r>
          </a:p>
          <a:p>
            <a:pPr marL="180975" indent="-168275" eaLnBrk="1" hangingPunct="1">
              <a:lnSpc>
                <a:spcPct val="102000"/>
              </a:lnSpc>
              <a:buFont typeface="Arial" panose="020B0604020202020204" pitchFamily="34" charset="0"/>
              <a:buChar char="•"/>
              <a:defRPr/>
            </a:pPr>
            <a:r>
              <a:rPr lang="en-PH" altLang="en-US" sz="1200" dirty="0" smtClean="0">
                <a:solidFill>
                  <a:srgbClr val="000000"/>
                </a:solidFill>
                <a:latin typeface="Corbel" panose="020B0503020204020204" pitchFamily="34" charset="0"/>
                <a:ea typeface="Corbel" panose="020B0503020204020204" pitchFamily="34" charset="0"/>
                <a:cs typeface="Corbel" panose="020B0503020204020204" pitchFamily="34" charset="0"/>
              </a:rPr>
              <a:t>Letter of intent</a:t>
            </a:r>
          </a:p>
          <a:p>
            <a:pPr marL="180975" indent="-168275" eaLnBrk="1" hangingPunct="1">
              <a:spcBef>
                <a:spcPts val="38"/>
              </a:spcBef>
              <a:buFont typeface="Arial" panose="020B0604020202020204" pitchFamily="34" charset="0"/>
              <a:buChar char="•"/>
              <a:defRPr/>
            </a:pPr>
            <a:r>
              <a:rPr lang="en-PH" altLang="en-US" sz="1200" dirty="0" smtClean="0">
                <a:solidFill>
                  <a:srgbClr val="000000"/>
                </a:solidFill>
                <a:latin typeface="Corbel" panose="020B0503020204020204" pitchFamily="34" charset="0"/>
                <a:ea typeface="Corbel" panose="020B0503020204020204" pitchFamily="34" charset="0"/>
                <a:cs typeface="Corbel" panose="020B0503020204020204" pitchFamily="34" charset="0"/>
              </a:rPr>
              <a:t>Expected capacity for the mission</a:t>
            </a:r>
          </a:p>
          <a:p>
            <a:pPr marL="180975" indent="-168275" eaLnBrk="1" hangingPunct="1">
              <a:spcBef>
                <a:spcPts val="38"/>
              </a:spcBef>
              <a:buFont typeface="Arial" panose="020B0604020202020204" pitchFamily="34" charset="0"/>
              <a:buChar char="•"/>
              <a:defRPr/>
            </a:pPr>
            <a:r>
              <a:rPr lang="en-PH" altLang="en-US" sz="1200" dirty="0" smtClean="0">
                <a:solidFill>
                  <a:srgbClr val="000000"/>
                </a:solidFill>
                <a:latin typeface="Corbel" panose="020B0503020204020204" pitchFamily="34" charset="0"/>
                <a:ea typeface="Corbel" panose="020B0503020204020204" pitchFamily="34" charset="0"/>
                <a:cs typeface="Corbel" panose="020B0503020204020204" pitchFamily="34" charset="0"/>
              </a:rPr>
              <a:t>List of members of the mission</a:t>
            </a:r>
          </a:p>
        </p:txBody>
      </p:sp>
      <p:sp>
        <p:nvSpPr>
          <p:cNvPr id="11269" name="TextBox 5"/>
          <p:cNvSpPr txBox="1">
            <a:spLocks noChangeArrowheads="1"/>
          </p:cNvSpPr>
          <p:nvPr/>
        </p:nvSpPr>
        <p:spPr bwMode="auto">
          <a:xfrm>
            <a:off x="76200" y="16002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1</a:t>
            </a:r>
          </a:p>
        </p:txBody>
      </p:sp>
      <p:sp>
        <p:nvSpPr>
          <p:cNvPr id="6" name="TextBox 5"/>
          <p:cNvSpPr txBox="1"/>
          <p:nvPr/>
        </p:nvSpPr>
        <p:spPr>
          <a:xfrm>
            <a:off x="5105400" y="1719263"/>
            <a:ext cx="4038600" cy="2122487"/>
          </a:xfrm>
          <a:prstGeom prst="rect">
            <a:avLst/>
          </a:prstGeom>
          <a:noFill/>
        </p:spPr>
        <p:txBody>
          <a:bodyPr>
            <a:spAutoFit/>
          </a:bodyPr>
          <a:lstStyle>
            <a:lvl1pPr marL="12700">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rPr>
              <a:t>POLICY: </a:t>
            </a:r>
          </a:p>
          <a:p>
            <a:pPr algn="just" eaLnBrk="1" hangingPunct="1">
              <a:buFont typeface="Arial" charset="0"/>
              <a:buChar char="•"/>
            </a:pPr>
            <a:r>
              <a:rPr lang="en-PH" sz="1200" b="1">
                <a:latin typeface="Corbel" charset="0"/>
                <a:cs typeface="Corbel" charset="0"/>
              </a:rPr>
              <a:t> </a:t>
            </a:r>
            <a:r>
              <a:rPr lang="en-PH" sz="1200">
                <a:latin typeface="Corbel" charset="0"/>
                <a:cs typeface="Corbel" charset="0"/>
              </a:rPr>
              <a:t>No policy yet for FSMM during Disasters under the National Disaster Response Plan (NDRP) of  National Disaster Risk Reduction and Management Council (NDRRMC), there will be an International Humanitarian Assistance Cluster (IHAC) during an emergency and such will facilitate entry of goods and Mission Teams through One Stop Shop Mechanism</a:t>
            </a:r>
          </a:p>
          <a:p>
            <a:pPr algn="just" eaLnBrk="1" hangingPunct="1">
              <a:buFont typeface="Arial" charset="0"/>
              <a:buChar char="•"/>
            </a:pPr>
            <a:r>
              <a:rPr lang="en-PH" sz="1200">
                <a:latin typeface="Corbel" charset="0"/>
                <a:cs typeface="Corbel" charset="0"/>
              </a:rPr>
              <a:t>No formal policy yet but DOH is also following the WHO Guidelines on the Classification of International Emergency Medical Team</a:t>
            </a:r>
            <a:endParaRPr lang="en-PH">
              <a:latin typeface="Corbel" charset="0"/>
            </a:endParaRPr>
          </a:p>
        </p:txBody>
      </p:sp>
      <p:sp>
        <p:nvSpPr>
          <p:cNvPr id="7" name="TextBox 6"/>
          <p:cNvSpPr txBox="1"/>
          <p:nvPr/>
        </p:nvSpPr>
        <p:spPr>
          <a:xfrm>
            <a:off x="609600" y="3592513"/>
            <a:ext cx="4191000" cy="369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algn="ctr" eaLnBrk="1" fontAlgn="auto" hangingPunct="1">
              <a:spcBef>
                <a:spcPts val="0"/>
              </a:spcBef>
              <a:spcAft>
                <a:spcPts val="0"/>
              </a:spcAft>
              <a:defRPr/>
            </a:pPr>
            <a:r>
              <a:rPr lang="en-PH" b="1" spc="10" dirty="0">
                <a:solidFill>
                  <a:schemeClr val="tx1"/>
                </a:solidFill>
                <a:latin typeface="Corbel" pitchFamily="34" charset="0"/>
                <a:cs typeface="Corbel"/>
              </a:rPr>
              <a:t>Issuance of </a:t>
            </a:r>
            <a:r>
              <a:rPr lang="en-PH" b="1" spc="15" dirty="0">
                <a:solidFill>
                  <a:schemeClr val="tx1"/>
                </a:solidFill>
                <a:latin typeface="Corbel" pitchFamily="34" charset="0"/>
                <a:cs typeface="Corbel"/>
              </a:rPr>
              <a:t>Acceptance from DFA/DOH</a:t>
            </a:r>
            <a:endParaRPr lang="en-PH" b="1" dirty="0">
              <a:solidFill>
                <a:schemeClr val="tx1"/>
              </a:solidFill>
              <a:latin typeface="Corbel" pitchFamily="34" charset="0"/>
              <a:cs typeface="Corbel"/>
            </a:endParaRPr>
          </a:p>
        </p:txBody>
      </p:sp>
      <p:sp>
        <p:nvSpPr>
          <p:cNvPr id="8" name="TextBox 7"/>
          <p:cNvSpPr txBox="1"/>
          <p:nvPr/>
        </p:nvSpPr>
        <p:spPr>
          <a:xfrm>
            <a:off x="609600" y="4400550"/>
            <a:ext cx="4191000"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algn="ctr" eaLnBrk="1" fontAlgn="auto" hangingPunct="1">
              <a:spcBef>
                <a:spcPts val="0"/>
              </a:spcBef>
              <a:spcAft>
                <a:spcPts val="0"/>
              </a:spcAft>
              <a:defRPr/>
            </a:pPr>
            <a:r>
              <a:rPr lang="en-PH" sz="2000" b="1" spc="10" dirty="0">
                <a:solidFill>
                  <a:schemeClr val="tx1"/>
                </a:solidFill>
                <a:latin typeface="Corbel" pitchFamily="34" charset="0"/>
                <a:cs typeface="Corbel"/>
              </a:rPr>
              <a:t>Enter Philippines</a:t>
            </a:r>
            <a:endParaRPr lang="en-PH" sz="2000" dirty="0">
              <a:solidFill>
                <a:schemeClr val="tx1"/>
              </a:solidFill>
              <a:latin typeface="Corbel" pitchFamily="34" charset="0"/>
              <a:cs typeface="Corbel"/>
            </a:endParaRPr>
          </a:p>
        </p:txBody>
      </p:sp>
      <p:sp>
        <p:nvSpPr>
          <p:cNvPr id="9" name="TextBox 8"/>
          <p:cNvSpPr txBox="1"/>
          <p:nvPr/>
        </p:nvSpPr>
        <p:spPr>
          <a:xfrm>
            <a:off x="609600" y="5238750"/>
            <a:ext cx="4191000"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algn="ctr" eaLnBrk="1" fontAlgn="auto" hangingPunct="1">
              <a:spcBef>
                <a:spcPts val="0"/>
              </a:spcBef>
              <a:spcAft>
                <a:spcPts val="0"/>
              </a:spcAft>
              <a:defRPr/>
            </a:pPr>
            <a:r>
              <a:rPr lang="en-PH" sz="2000" b="1" spc="10" dirty="0">
                <a:latin typeface="Corbel" pitchFamily="34" charset="0"/>
                <a:cs typeface="Corbel"/>
              </a:rPr>
              <a:t>Deployment to affected area</a:t>
            </a:r>
            <a:endParaRPr lang="en-PH" sz="2000" dirty="0">
              <a:solidFill>
                <a:srgbClr val="7030A0"/>
              </a:solidFill>
              <a:latin typeface="Corbel" pitchFamily="34" charset="0"/>
              <a:cs typeface="Corbel"/>
            </a:endParaRPr>
          </a:p>
        </p:txBody>
      </p:sp>
      <p:sp>
        <p:nvSpPr>
          <p:cNvPr id="11274" name="TextBox 10"/>
          <p:cNvSpPr txBox="1">
            <a:spLocks noChangeArrowheads="1"/>
          </p:cNvSpPr>
          <p:nvPr/>
        </p:nvSpPr>
        <p:spPr bwMode="auto">
          <a:xfrm>
            <a:off x="76200" y="32004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2</a:t>
            </a:r>
          </a:p>
        </p:txBody>
      </p:sp>
      <p:sp>
        <p:nvSpPr>
          <p:cNvPr id="11275" name="TextBox 12"/>
          <p:cNvSpPr txBox="1">
            <a:spLocks noChangeArrowheads="1"/>
          </p:cNvSpPr>
          <p:nvPr/>
        </p:nvSpPr>
        <p:spPr bwMode="auto">
          <a:xfrm>
            <a:off x="76200" y="39116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3</a:t>
            </a:r>
          </a:p>
        </p:txBody>
      </p:sp>
      <p:sp>
        <p:nvSpPr>
          <p:cNvPr id="11276" name="TextBox 13"/>
          <p:cNvSpPr txBox="1">
            <a:spLocks noChangeArrowheads="1"/>
          </p:cNvSpPr>
          <p:nvPr/>
        </p:nvSpPr>
        <p:spPr bwMode="auto">
          <a:xfrm>
            <a:off x="0" y="5664200"/>
            <a:ext cx="228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3200" b="1">
                <a:solidFill>
                  <a:schemeClr val="tx2"/>
                </a:solidFill>
                <a:latin typeface="Constantia" charset="0"/>
              </a:rPr>
              <a:t>4</a:t>
            </a:r>
          </a:p>
        </p:txBody>
      </p:sp>
      <p:sp>
        <p:nvSpPr>
          <p:cNvPr id="13" name="TextBox 12"/>
          <p:cNvSpPr txBox="1"/>
          <p:nvPr/>
        </p:nvSpPr>
        <p:spPr>
          <a:xfrm>
            <a:off x="609600" y="5997575"/>
            <a:ext cx="4191000" cy="7080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12700" algn="ctr" eaLnBrk="1" fontAlgn="auto" hangingPunct="1">
              <a:spcBef>
                <a:spcPts val="0"/>
              </a:spcBef>
              <a:spcAft>
                <a:spcPts val="0"/>
              </a:spcAft>
              <a:defRPr/>
            </a:pPr>
            <a:r>
              <a:rPr lang="en-PH" sz="2000" b="1" spc="10" dirty="0">
                <a:latin typeface="Corbel" pitchFamily="34" charset="0"/>
                <a:cs typeface="Corbel"/>
              </a:rPr>
              <a:t>Submission of Exit/Post Activity Reports to the DOH and PRC</a:t>
            </a:r>
            <a:endParaRPr lang="en-PH" sz="2000" dirty="0">
              <a:solidFill>
                <a:srgbClr val="7030A0"/>
              </a:solidFill>
              <a:latin typeface="Corbel" pitchFamily="34" charset="0"/>
              <a:cs typeface="Corbel"/>
            </a:endParaRPr>
          </a:p>
        </p:txBody>
      </p:sp>
      <p:sp>
        <p:nvSpPr>
          <p:cNvPr id="11278" name="TextBox 15"/>
          <p:cNvSpPr txBox="1">
            <a:spLocks noChangeArrowheads="1"/>
          </p:cNvSpPr>
          <p:nvPr/>
        </p:nvSpPr>
        <p:spPr bwMode="auto">
          <a:xfrm>
            <a:off x="5105400" y="6015038"/>
            <a:ext cx="40386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PH" sz="1200" b="1">
                <a:latin typeface="Corbel" charset="0"/>
              </a:rPr>
              <a:t>REQUIRED TIME</a:t>
            </a:r>
            <a:r>
              <a:rPr lang="en-PH" sz="1200">
                <a:latin typeface="Corbel" charset="0"/>
              </a:rPr>
              <a:t>:        Fifteen (15) working days after the</a:t>
            </a:r>
          </a:p>
          <a:p>
            <a:pPr eaLnBrk="1" hangingPunct="1"/>
            <a:r>
              <a:rPr lang="en-PH" sz="1200">
                <a:latin typeface="Corbel" charset="0"/>
              </a:rPr>
              <a:t>                                              mission</a:t>
            </a:r>
            <a:endParaRPr lang="en-PH">
              <a:latin typeface="Constantia" charset="0"/>
            </a:endParaRPr>
          </a:p>
        </p:txBody>
      </p:sp>
      <p:sp>
        <p:nvSpPr>
          <p:cNvPr id="15" name="Down Arrow 14"/>
          <p:cNvSpPr/>
          <p:nvPr/>
        </p:nvSpPr>
        <p:spPr>
          <a:xfrm>
            <a:off x="2362200" y="3200400"/>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6" name="Down Arrow 15"/>
          <p:cNvSpPr/>
          <p:nvPr/>
        </p:nvSpPr>
        <p:spPr>
          <a:xfrm>
            <a:off x="2362200" y="4038600"/>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7" name="Down Arrow 16"/>
          <p:cNvSpPr/>
          <p:nvPr/>
        </p:nvSpPr>
        <p:spPr>
          <a:xfrm>
            <a:off x="2362200" y="4876800"/>
            <a:ext cx="304800" cy="3048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
        <p:nvSpPr>
          <p:cNvPr id="18" name="Down Arrow 17"/>
          <p:cNvSpPr/>
          <p:nvPr/>
        </p:nvSpPr>
        <p:spPr>
          <a:xfrm>
            <a:off x="2362200" y="5715000"/>
            <a:ext cx="304800" cy="228600"/>
          </a:xfrm>
          <a:prstGeom prst="down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PH"/>
          </a:p>
        </p:txBody>
      </p:sp>
    </p:spTree>
    <p:extLst>
      <p:ext uri="{BB962C8B-B14F-4D97-AF65-F5344CB8AC3E}">
        <p14:creationId xmlns:p14="http://schemas.microsoft.com/office/powerpoint/2010/main" val="3907897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1176</TotalTime>
  <Words>1783</Words>
  <Application>Microsoft Office PowerPoint</Application>
  <PresentationFormat>On-screen Show (4:3)</PresentationFormat>
  <Paragraphs>264</Paragraphs>
  <Slides>14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ＭＳ Ｐゴシック</vt:lpstr>
      <vt:lpstr>ＭＳ Ｐゴシック</vt:lpstr>
      <vt:lpstr>Arial</vt:lpstr>
      <vt:lpstr>Calibri</vt:lpstr>
      <vt:lpstr>Constantia</vt:lpstr>
      <vt:lpstr>Corbel</vt:lpstr>
      <vt:lpstr>News Gothic MT</vt:lpstr>
      <vt:lpstr>Times New Roman</vt:lpstr>
      <vt:lpstr>Wingdings 2</vt:lpstr>
      <vt:lpstr>Flow</vt:lpstr>
      <vt:lpstr>INFLOW OF ASEAN DENTAL PRACTITIONERS IN THE PHILIPPINES</vt:lpstr>
      <vt:lpstr>Temporary Registration for  Teaching / Research / Limited Clinical Practice/ Education and Training in a Non CHED Recognized Dental School</vt:lpstr>
      <vt:lpstr>PowerPoint Presentation</vt:lpstr>
      <vt:lpstr>PowerPoint Presentation</vt:lpstr>
      <vt:lpstr>PowerPoint Presentation</vt:lpstr>
      <vt:lpstr> (For Education and Training conducted in a CHED Recognized Dental Schools)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INFLOW OF ASEAN NATIONALS IN THE PHILIPPINES</dc:title>
  <dc:creator>prc_2</dc:creator>
  <cp:lastModifiedBy>Nhonha Simbre</cp:lastModifiedBy>
  <cp:revision>98</cp:revision>
  <cp:lastPrinted>2019-04-02T01:42:02Z</cp:lastPrinted>
  <dcterms:created xsi:type="dcterms:W3CDTF">2017-01-03T01:50:17Z</dcterms:created>
  <dcterms:modified xsi:type="dcterms:W3CDTF">2019-04-05T01:10:21Z</dcterms:modified>
</cp:coreProperties>
</file>