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861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64" r:id="rId6"/>
    <p:sldId id="265" r:id="rId7"/>
    <p:sldId id="262" r:id="rId8"/>
    <p:sldId id="261" r:id="rId9"/>
    <p:sldId id="266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84445-DEF4-4703-A6A9-6B281D261285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E51BD-AC23-4BC0-B1D8-53940C37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5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00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2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10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51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6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4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2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7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5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1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7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88D814-1738-864F-8CDA-084314D0B962}" type="datetimeFigureOut">
              <a:rPr lang="en-US" smtClean="0"/>
              <a:t>06-Nov-18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E0C9-2095-CF40-8E14-7F4D331CF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78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1538287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dirty="0"/>
              <a:t>INDONESIA</a:t>
            </a:r>
            <a:br>
              <a:rPr lang="id-ID" sz="4000" dirty="0"/>
            </a:br>
            <a:r>
              <a:rPr lang="en-US" sz="4000" dirty="0"/>
              <a:t>Mobility Mechanism</a:t>
            </a:r>
            <a:br>
              <a:rPr lang="en-US" sz="4000" dirty="0"/>
            </a:br>
            <a:r>
              <a:rPr lang="en-US" sz="4000" dirty="0"/>
              <a:t>of Dental </a:t>
            </a:r>
            <a:r>
              <a:rPr lang="en-US" sz="4000" dirty="0" err="1"/>
              <a:t>Practi</a:t>
            </a:r>
            <a:r>
              <a:rPr lang="id-ID" sz="4000" dirty="0"/>
              <a:t>ti</a:t>
            </a:r>
            <a:r>
              <a:rPr lang="en-US" sz="4000" dirty="0" err="1"/>
              <a:t>oner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310" b="1" dirty="0">
                <a:solidFill>
                  <a:srgbClr val="FFFF00"/>
                </a:solidFill>
              </a:rPr>
              <a:t>Indonesia</a:t>
            </a:r>
          </a:p>
          <a:p>
            <a:pPr algn="ctr"/>
            <a:r>
              <a:rPr lang="en-US" sz="2310" b="1" dirty="0">
                <a:solidFill>
                  <a:srgbClr val="FFFF00"/>
                </a:solidFill>
              </a:rPr>
              <a:t>I</a:t>
            </a:r>
            <a:r>
              <a:rPr lang="id-ID" sz="2310" b="1" dirty="0">
                <a:solidFill>
                  <a:srgbClr val="FFFF00"/>
                </a:solidFill>
              </a:rPr>
              <a:t>NDONESIAn </a:t>
            </a:r>
            <a:r>
              <a:rPr lang="en-US" sz="2310" b="1" dirty="0">
                <a:solidFill>
                  <a:srgbClr val="FFFF00"/>
                </a:solidFill>
              </a:rPr>
              <a:t>M</a:t>
            </a:r>
            <a:r>
              <a:rPr lang="id-ID" sz="2310" b="1" dirty="0">
                <a:solidFill>
                  <a:srgbClr val="FFFF00"/>
                </a:solidFill>
              </a:rPr>
              <a:t>EDICal </a:t>
            </a:r>
            <a:r>
              <a:rPr lang="en-US" sz="2310" b="1" dirty="0">
                <a:solidFill>
                  <a:srgbClr val="FFFF00"/>
                </a:solidFill>
              </a:rPr>
              <a:t>C</a:t>
            </a:r>
            <a:r>
              <a:rPr lang="id-ID" sz="2310" b="1" dirty="0">
                <a:solidFill>
                  <a:srgbClr val="FFFF00"/>
                </a:solidFill>
              </a:rPr>
              <a:t>ounsil</a:t>
            </a:r>
            <a:endParaRPr lang="en-US" sz="231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0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18318"/>
            <a:ext cx="914399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baseline="30000" dirty="0">
                <a:solidFill>
                  <a:srgbClr val="FFFF00"/>
                </a:solidFill>
                <a:latin typeface="Helvetica"/>
              </a:rPr>
              <a:t>INFLOW OF ASEAN NATIONALS DENTAL</a:t>
            </a:r>
            <a:r>
              <a:rPr lang="en-US" sz="3200" b="1" dirty="0">
                <a:solidFill>
                  <a:srgbClr val="FFFF00"/>
                </a:solidFill>
                <a:latin typeface="Helvetica"/>
              </a:rPr>
              <a:t> </a:t>
            </a:r>
            <a:r>
              <a:rPr lang="en-US" sz="3200" b="1" baseline="30000" dirty="0">
                <a:solidFill>
                  <a:srgbClr val="FFFF00"/>
                </a:solidFill>
                <a:latin typeface="Helvetica"/>
              </a:rPr>
              <a:t>PRACTITIONERS TO INDONESIA</a:t>
            </a:r>
            <a:br>
              <a:rPr lang="en-US" sz="3200" b="1" baseline="30000" dirty="0">
                <a:solidFill>
                  <a:srgbClr val="FFFF00"/>
                </a:solidFill>
                <a:latin typeface="Helvetica"/>
              </a:rPr>
            </a:br>
            <a:r>
              <a:rPr lang="en-US" sz="3600" baseline="30000" dirty="0">
                <a:solidFill>
                  <a:srgbClr val="FFFF00"/>
                </a:solidFill>
                <a:latin typeface="Helvetica"/>
              </a:rPr>
              <a:t>(Teaching, Limited Clinical practice, Research with patient contact)</a:t>
            </a:r>
            <a:br>
              <a:rPr lang="en-US" baseline="30000" dirty="0">
                <a:solidFill>
                  <a:srgbClr val="FFFF00"/>
                </a:solidFill>
                <a:latin typeface="Helvetica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1358900"/>
            <a:ext cx="8229600" cy="5056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/>
              <a:t>POLICY :</a:t>
            </a:r>
            <a:r>
              <a:rPr lang="en-US" sz="3400" dirty="0"/>
              <a:t> </a:t>
            </a:r>
            <a:endParaRPr lang="en-US" sz="3400" dirty="0">
              <a:effectLst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Law No. 29/2014 on Medical Practice Law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Trebuchet MS" pitchFamily="34" charset="0"/>
              </a:rPr>
              <a:t>MoH</a:t>
            </a:r>
            <a:r>
              <a:rPr lang="en-US" sz="2400" dirty="0">
                <a:latin typeface="Trebuchet MS" pitchFamily="34" charset="0"/>
              </a:rPr>
              <a:t> No. 67/2013 on Utilization of Foreign Health Workers</a:t>
            </a:r>
            <a:r>
              <a:rPr lang="en-US" sz="2400" dirty="0"/>
              <a:t> </a:t>
            </a:r>
            <a:endParaRPr lang="en-US" sz="2400" dirty="0">
              <a:latin typeface="Trebuchet MS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IMC Regulation N0.17/2013 on Temporary Registration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rebuchet MS" pitchFamily="34" charset="0"/>
              </a:rPr>
              <a:t>IMC Regulation No.14/2014 on Adaptation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Trebuchet MS" pitchFamily="34" charset="0"/>
              </a:rPr>
              <a:t>Presiden</a:t>
            </a:r>
            <a:r>
              <a:rPr lang="en-US" sz="2400" dirty="0">
                <a:latin typeface="Trebuchet MS" pitchFamily="34" charset="0"/>
              </a:rPr>
              <a:t> Regulation No. 20/2018 on Foreign Manpower Utilization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Trebuchet MS" pitchFamily="34" charset="0"/>
              </a:rPr>
              <a:t>MoMP</a:t>
            </a:r>
            <a:r>
              <a:rPr lang="en-US" sz="2400" dirty="0">
                <a:latin typeface="Trebuchet MS" pitchFamily="34" charset="0"/>
              </a:rPr>
              <a:t> No. 10/2018 on Utilization Foreign Manpower Procedures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1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8" y="274638"/>
            <a:ext cx="881987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REGISTRATION AND LICENCING FOR ASEAN NATIONAL DENTAL PRACTITIONER TO INDONESIA </a:t>
            </a:r>
            <a:br>
              <a:rPr lang="en-US" sz="3200" b="1" dirty="0">
                <a:effectLst/>
              </a:rPr>
            </a:br>
            <a:r>
              <a:rPr lang="en-US" sz="3200" b="1" dirty="0"/>
              <a:t>(MEDICAL PRACTICE LAW NO.29/2004) </a:t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53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TEMPORARY REGISTRATION</a:t>
            </a:r>
          </a:p>
          <a:p>
            <a:r>
              <a:rPr lang="en-US" sz="2400" dirty="0"/>
              <a:t>Teaching /Limited Clinical Practice : Temporary Registration </a:t>
            </a:r>
          </a:p>
          <a:p>
            <a:r>
              <a:rPr lang="en-US" sz="2400" dirty="0"/>
              <a:t>Humanitarian mission: Temporary Registration </a:t>
            </a:r>
          </a:p>
          <a:p>
            <a:r>
              <a:rPr lang="en-US" sz="2400" dirty="0"/>
              <a:t>Research with Patient Contact : Temporary Registration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17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4362"/>
            <a:ext cx="8101013" cy="5543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</a:rPr>
              <a:t>CONDITIONAL REGISTRATION</a:t>
            </a:r>
          </a:p>
          <a:p>
            <a:r>
              <a:rPr lang="en-US" sz="3200" dirty="0">
                <a:solidFill>
                  <a:srgbClr val="FFC000"/>
                </a:solidFill>
              </a:rPr>
              <a:t>Residency Training </a:t>
            </a:r>
          </a:p>
          <a:p>
            <a:r>
              <a:rPr lang="en-US" sz="3200" dirty="0">
                <a:solidFill>
                  <a:srgbClr val="FFC000"/>
                </a:solidFill>
              </a:rPr>
              <a:t>Fellowship Training</a:t>
            </a:r>
            <a:endParaRPr lang="id-ID" sz="3200" dirty="0">
              <a:solidFill>
                <a:srgbClr val="FFC000"/>
              </a:solidFill>
            </a:endParaRPr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IMC LETTER OF APPROVAL</a:t>
            </a:r>
          </a:p>
          <a:p>
            <a:r>
              <a:rPr lang="en-US" sz="3200" dirty="0">
                <a:solidFill>
                  <a:srgbClr val="FFFF00"/>
                </a:solidFill>
              </a:rPr>
              <a:t>Expert Visit : IMC approval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Lecture without Patient Contact : IMC Approval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300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285751"/>
            <a:ext cx="8558212" cy="5962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en-US" sz="3200" b="1" dirty="0"/>
              <a:t>GENERAL REQUIREMENTS </a:t>
            </a:r>
            <a:endParaRPr lang="id-ID" sz="3200" b="1" dirty="0"/>
          </a:p>
          <a:p>
            <a:pPr marL="0" indent="0">
              <a:buNone/>
            </a:pPr>
            <a:r>
              <a:rPr lang="id-ID" sz="2800" dirty="0"/>
              <a:t>1.  </a:t>
            </a:r>
            <a:r>
              <a:rPr lang="en-US" sz="2800" dirty="0"/>
              <a:t>Applicant must be Specialist/Sub Specialist </a:t>
            </a:r>
          </a:p>
          <a:p>
            <a:pPr marL="357188" indent="-357188">
              <a:buNone/>
            </a:pPr>
            <a:r>
              <a:rPr lang="id-ID" sz="2800" dirty="0"/>
              <a:t>2.  </a:t>
            </a:r>
            <a:r>
              <a:rPr lang="en-US" sz="2800" dirty="0"/>
              <a:t>Indonesian Dentist Specialist as counterpart (holding Full Registration Letter and License from PDRA) </a:t>
            </a:r>
          </a:p>
          <a:p>
            <a:pPr marL="357188" indent="-357188">
              <a:buNone/>
            </a:pPr>
            <a:r>
              <a:rPr lang="en-US" sz="2800" dirty="0"/>
              <a:t>3</a:t>
            </a:r>
            <a:r>
              <a:rPr lang="id-ID" sz="2800" dirty="0"/>
              <a:t>.  </a:t>
            </a:r>
            <a:r>
              <a:rPr lang="en-US" sz="2800" dirty="0"/>
              <a:t>Indonesian Dentist Specialist as counterpart   (holding researcher certificate) </a:t>
            </a:r>
          </a:p>
          <a:p>
            <a:pPr marL="357188" indent="-357188">
              <a:buNone/>
            </a:pPr>
            <a:r>
              <a:rPr lang="en-US" sz="2800" dirty="0"/>
              <a:t>4. </a:t>
            </a:r>
            <a:r>
              <a:rPr lang="id-ID" sz="2800" dirty="0"/>
              <a:t> </a:t>
            </a:r>
            <a:r>
              <a:rPr lang="en-US" sz="2800" dirty="0"/>
              <a:t>Type A / B Hospital </a:t>
            </a:r>
          </a:p>
          <a:p>
            <a:pPr marL="357188" indent="-357188">
              <a:buNone/>
            </a:pPr>
            <a:r>
              <a:rPr lang="en-US" sz="2800" dirty="0"/>
              <a:t>5.</a:t>
            </a:r>
            <a:r>
              <a:rPr lang="id-ID" sz="2800" dirty="0"/>
              <a:t>  </a:t>
            </a:r>
            <a:r>
              <a:rPr lang="en-US" sz="2800" dirty="0"/>
              <a:t>Pass the </a:t>
            </a:r>
            <a:r>
              <a:rPr lang="en-US" sz="2800" dirty="0" err="1"/>
              <a:t>bahasa</a:t>
            </a:r>
            <a:r>
              <a:rPr lang="en-US" sz="2800" dirty="0"/>
              <a:t> Indonesia </a:t>
            </a:r>
            <a:r>
              <a:rPr lang="en-US" sz="2800" dirty="0" err="1"/>
              <a:t>proficienty</a:t>
            </a:r>
            <a:r>
              <a:rPr lang="en-US" sz="2800" dirty="0"/>
              <a:t> on  test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281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338"/>
            <a:ext cx="8243888" cy="5711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ADMINISTRATION </a:t>
            </a:r>
          </a:p>
          <a:p>
            <a:pPr marL="0" indent="0">
              <a:buNone/>
            </a:pPr>
            <a:r>
              <a:rPr lang="id-ID" sz="2800" b="1" dirty="0"/>
              <a:t>1. </a:t>
            </a:r>
            <a:r>
              <a:rPr lang="en-US" sz="2800" b="1" dirty="0"/>
              <a:t> </a:t>
            </a:r>
            <a:r>
              <a:rPr lang="en-US" sz="2800" dirty="0"/>
              <a:t>5 years of experience </a:t>
            </a:r>
          </a:p>
          <a:p>
            <a:pPr marL="442913" indent="-442913">
              <a:buNone/>
            </a:pPr>
            <a:r>
              <a:rPr lang="id-ID" sz="2800" dirty="0"/>
              <a:t>2.  </a:t>
            </a:r>
            <a:r>
              <a:rPr lang="en-US" sz="2800" dirty="0"/>
              <a:t>Registered as Dental Practitioner  in PDRA the Country of origin </a:t>
            </a:r>
          </a:p>
          <a:p>
            <a:pPr marL="442913" indent="-442913">
              <a:buNone/>
            </a:pPr>
            <a:r>
              <a:rPr lang="id-ID" sz="2800" dirty="0"/>
              <a:t>3.  </a:t>
            </a:r>
            <a:r>
              <a:rPr lang="en-US" sz="2800" dirty="0"/>
              <a:t>Certificate of Competence from Dental </a:t>
            </a:r>
            <a:r>
              <a:rPr lang="id-ID" sz="2800" dirty="0"/>
              <a:t>   </a:t>
            </a:r>
            <a:r>
              <a:rPr lang="en-US" sz="2800" dirty="0"/>
              <a:t>Collegium the country of origin </a:t>
            </a:r>
          </a:p>
          <a:p>
            <a:pPr marL="442913" indent="-442913">
              <a:buNone/>
            </a:pPr>
            <a:r>
              <a:rPr lang="id-ID" sz="2800" dirty="0"/>
              <a:t>4.  </a:t>
            </a:r>
            <a:r>
              <a:rPr lang="en-US" sz="2800" dirty="0"/>
              <a:t>Member of Professional organization at the country of origin. </a:t>
            </a:r>
          </a:p>
          <a:p>
            <a:pPr marL="442913" indent="-442913">
              <a:buNone/>
            </a:pPr>
            <a:r>
              <a:rPr lang="id-ID" sz="2800" dirty="0"/>
              <a:t>5.  </a:t>
            </a:r>
            <a:r>
              <a:rPr lang="en-US" sz="2800" dirty="0"/>
              <a:t>LOG / COG from PDRA the country of origin </a:t>
            </a:r>
            <a:endParaRPr lang="en-US" sz="2800" dirty="0">
              <a:effectLst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818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0990"/>
            <a:ext cx="9144000" cy="1268082"/>
          </a:xfrm>
        </p:spPr>
        <p:txBody>
          <a:bodyPr>
            <a:normAutofit fontScale="90000"/>
          </a:bodyPr>
          <a:lstStyle/>
          <a:p>
            <a:pPr algn="ctr"/>
            <a:r>
              <a:rPr lang="en-SG" sz="2800" b="1" dirty="0">
                <a:latin typeface="Arial" panose="020B0604020202020204" pitchFamily="34" charset="0"/>
                <a:cs typeface="Arial" panose="020B0604020202020204" pitchFamily="34" charset="0"/>
              </a:rPr>
              <a:t>Temporary Registration </a:t>
            </a:r>
            <a: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  <a:t>for Teaching / Research/Dental  Services</a:t>
            </a:r>
            <a:b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  <a:t> (Indonesian Medical Council)</a:t>
            </a:r>
          </a:p>
        </p:txBody>
      </p:sp>
      <p:sp>
        <p:nvSpPr>
          <p:cNvPr id="8" name="Right Arrow Callout 7"/>
          <p:cNvSpPr/>
          <p:nvPr/>
        </p:nvSpPr>
        <p:spPr>
          <a:xfrm>
            <a:off x="1" y="1547907"/>
            <a:ext cx="2574652" cy="5206857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7114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0" y="1547907"/>
            <a:ext cx="1804745" cy="56323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submits application with supporting documents: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Offer of employment</a:t>
            </a:r>
          </a:p>
          <a:p>
            <a:pPr marL="285750" indent="-285750">
              <a:buFont typeface="+mj-lt"/>
              <a:buAutoNum type="arabicPeriod"/>
            </a:pP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Competency evaluation inc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Adaptation approval / proof of teaching contract with Faculty of dentistry)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Curriculum Vitae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Proof of registration in country of origin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Document of good standing from country of origin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Basic / further qualifications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Passport identification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Passport photo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Medical fitness examination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Pass the Bahasa Indonesia </a:t>
            </a:r>
            <a:r>
              <a:rPr lang="en-SG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proficienty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</a:p>
          <a:p>
            <a:pPr marL="285750" indent="-285750">
              <a:buFontTx/>
              <a:buChar char="-"/>
            </a:pP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2721300" y="2144774"/>
            <a:ext cx="2186797" cy="4558866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2815856" y="1765733"/>
            <a:ext cx="1391010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SG" sz="12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sz="12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sz="12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Council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receives, processes, checks and approves application for registration (if meets criteria and requirements)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Informs applicant / employer if insufficient documents for further submission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Informs applicant / employer of approval of registration</a:t>
            </a:r>
          </a:p>
          <a:p>
            <a:pPr marL="285750" indent="-285750">
              <a:buFontTx/>
              <a:buChar char="-"/>
            </a:pP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5054745" y="2144774"/>
            <a:ext cx="2186797" cy="4514606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/>
          <p:cNvSpPr txBox="1"/>
          <p:nvPr/>
        </p:nvSpPr>
        <p:spPr>
          <a:xfrm>
            <a:off x="5054745" y="2547970"/>
            <a:ext cx="13910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to apply for necessary </a:t>
            </a:r>
            <a:r>
              <a:rPr lang="en-SG" sz="1200" b="1" dirty="0"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 (immigration ) and </a:t>
            </a:r>
            <a:r>
              <a:rPr lang="en-SG" sz="1200" b="1" dirty="0">
                <a:latin typeface="Arial" panose="020B0604020202020204" pitchFamily="34" charset="0"/>
                <a:cs typeface="Arial" panose="020B0604020202020204" pitchFamily="34" charset="0"/>
              </a:rPr>
              <a:t>working permit 9 ( Ministry of Man power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) permits upon approval by IMCouncil.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 to submit approved work permit to IM  Council for issue of Practising Certificate.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88190" y="2873729"/>
            <a:ext cx="1391010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IMCouncil</a:t>
            </a:r>
            <a:r>
              <a:rPr lang="en-SG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issues Registration Certificate.</a:t>
            </a:r>
          </a:p>
          <a:p>
            <a:endParaRPr lang="en-SG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may start work upon receiving Registration Cerificate Number and valid Practising Certificate for the approved period.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88190" y="2149664"/>
            <a:ext cx="1391010" cy="45097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486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78" y="109903"/>
            <a:ext cx="9144000" cy="1268082"/>
          </a:xfrm>
        </p:spPr>
        <p:txBody>
          <a:bodyPr>
            <a:normAutofit fontScale="90000"/>
          </a:bodyPr>
          <a:lstStyle/>
          <a:p>
            <a:pPr algn="ctr"/>
            <a:r>
              <a:rPr lang="en-SG" sz="2800" b="1" dirty="0">
                <a:latin typeface="Arial" panose="020B0604020202020204" pitchFamily="34" charset="0"/>
                <a:cs typeface="Arial" panose="020B0604020202020204" pitchFamily="34" charset="0"/>
              </a:rPr>
              <a:t>Conditional Registration </a:t>
            </a:r>
            <a: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  <a:t>for Postgraduate Studies Dental </a:t>
            </a:r>
            <a:b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  <a:t>(Indonesia Medical Council)</a:t>
            </a:r>
          </a:p>
        </p:txBody>
      </p:sp>
      <p:sp>
        <p:nvSpPr>
          <p:cNvPr id="8" name="Right Arrow Callout 7"/>
          <p:cNvSpPr/>
          <p:nvPr/>
        </p:nvSpPr>
        <p:spPr>
          <a:xfrm>
            <a:off x="176977" y="932394"/>
            <a:ext cx="2721300" cy="5815703"/>
          </a:xfrm>
          <a:prstGeom prst="rightArrowCallout">
            <a:avLst>
              <a:gd name="adj1" fmla="val 15329"/>
              <a:gd name="adj2" fmla="val 16861"/>
              <a:gd name="adj3" fmla="val 34619"/>
              <a:gd name="adj4" fmla="val 601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176977" y="1002378"/>
            <a:ext cx="174031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submits application with supporting documents: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Offer of employment</a:t>
            </a:r>
          </a:p>
          <a:p>
            <a:pPr marL="285750" indent="-285750">
              <a:buFont typeface="+mj-lt"/>
              <a:buAutoNum type="arabicPeriod"/>
            </a:pPr>
            <a:r>
              <a:rPr lang="id-ID" sz="1200" dirty="0">
                <a:latin typeface="Arial" panose="020B0604020202020204" pitchFamily="34" charset="0"/>
                <a:cs typeface="Arial" panose="020B0604020202020204" pitchFamily="34" charset="0"/>
              </a:rPr>
              <a:t>Competency evaluation inc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Adaptation approval / proof of teaching contract with Faculty of Dentistry)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Curriculum Vitae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Proof of registration in country of origin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Document of good standing from country of origin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Basic / further qualifications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Passport identification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Passport photo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Medical fitness examination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Pass the Bahasa Indonesia </a:t>
            </a:r>
            <a:r>
              <a:rPr lang="en-SG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proficienty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</a:p>
          <a:p>
            <a:pPr marL="285750" indent="-285750">
              <a:buFontTx/>
              <a:buChar char="-"/>
            </a:pP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2898276" y="1676393"/>
            <a:ext cx="2333445" cy="5010088"/>
          </a:xfrm>
          <a:prstGeom prst="rightArrowCallout">
            <a:avLst>
              <a:gd name="adj1" fmla="val 13959"/>
              <a:gd name="adj2" fmla="val 16861"/>
              <a:gd name="adj3" fmla="val 16890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2898276" y="2324620"/>
            <a:ext cx="1589826" cy="36009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Council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receives, processes, checks and approves application for registration (if meets criteria and requirements)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Informs applicant / employer if insufficient documents for further submission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Informs applicant / employer of approval of registration</a:t>
            </a:r>
          </a:p>
          <a:p>
            <a:pPr marL="285750" indent="-285750">
              <a:buFontTx/>
              <a:buChar char="-"/>
            </a:pP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5231721" y="2144774"/>
            <a:ext cx="2186797" cy="3950899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/>
          <p:cNvSpPr txBox="1"/>
          <p:nvPr/>
        </p:nvSpPr>
        <p:spPr>
          <a:xfrm>
            <a:off x="5231721" y="2565611"/>
            <a:ext cx="13910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to apply for necessary </a:t>
            </a:r>
            <a:r>
              <a:rPr lang="en-SG" sz="1200" b="1" dirty="0"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 (immigration ) and (Faculty of Dentistry /MOH)–permits upon approval by IM Council.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to submit approved study permit to IM  Council for issue of Registration Certificate.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5166" y="2689063"/>
            <a:ext cx="139101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IMCouncil</a:t>
            </a:r>
            <a:r>
              <a:rPr lang="en-SG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issues Registration Certificate.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Study/training</a:t>
            </a:r>
            <a:r>
              <a:rPr lang="en-SG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start study/training </a:t>
            </a:r>
            <a:r>
              <a:rPr lang="en-SG" sz="1200" dirty="0">
                <a:latin typeface="Arial" panose="020B0604020202020204" pitchFamily="34" charset="0"/>
                <a:cs typeface="Arial" panose="020B0604020202020204" pitchFamily="34" charset="0"/>
              </a:rPr>
              <a:t>upon receiving Registration Cerificate Number and valid Practising Certificate for the approved period.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65166" y="2149664"/>
            <a:ext cx="1391010" cy="39508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0570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1606-2972-4FC7-BA40-D6C2C829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84" y="2728735"/>
            <a:ext cx="8113600" cy="1400530"/>
          </a:xfrm>
        </p:spPr>
        <p:txBody>
          <a:bodyPr/>
          <a:lstStyle/>
          <a:p>
            <a:pPr algn="ctr"/>
            <a:r>
              <a:rPr lang="en-US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02794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</TotalTime>
  <Words>570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Helvetica</vt:lpstr>
      <vt:lpstr>Trebuchet MS</vt:lpstr>
      <vt:lpstr>Wingdings 3</vt:lpstr>
      <vt:lpstr>Ion</vt:lpstr>
      <vt:lpstr>INDONESIA Mobility Mechanism of Dental Practitioner</vt:lpstr>
      <vt:lpstr>INFLOW OF ASEAN NATIONALS DENTAL PRACTITIONERS TO INDONESIA (Teaching, Limited Clinical practice, Research with patient contact) </vt:lpstr>
      <vt:lpstr>REGISTRATION AND LICENCING FOR ASEAN NATIONAL DENTAL PRACTITIONER TO INDONESIA  (MEDICAL PRACTICE LAW NO.29/2004)  </vt:lpstr>
      <vt:lpstr>PowerPoint Presentation</vt:lpstr>
      <vt:lpstr>PowerPoint Presentation</vt:lpstr>
      <vt:lpstr>PowerPoint Presentation</vt:lpstr>
      <vt:lpstr>Temporary Registration for Teaching / Research/Dental  Services  (Indonesian Medical Council)</vt:lpstr>
      <vt:lpstr>Conditional Registration for Postgraduate Studies Dental  (Indonesia Medical Council)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Meliana Zailani</dc:creator>
  <cp:lastModifiedBy>USER</cp:lastModifiedBy>
  <cp:revision>44</cp:revision>
  <cp:lastPrinted>2018-10-29T04:44:48Z</cp:lastPrinted>
  <dcterms:created xsi:type="dcterms:W3CDTF">2018-10-22T13:11:53Z</dcterms:created>
  <dcterms:modified xsi:type="dcterms:W3CDTF">2018-11-06T01:21:55Z</dcterms:modified>
</cp:coreProperties>
</file>